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0" r:id="rId2"/>
    <p:sldId id="290" r:id="rId3"/>
    <p:sldId id="271" r:id="rId4"/>
    <p:sldId id="289" r:id="rId5"/>
    <p:sldId id="256" r:id="rId6"/>
    <p:sldId id="275" r:id="rId7"/>
    <p:sldId id="257" r:id="rId8"/>
    <p:sldId id="291" r:id="rId9"/>
    <p:sldId id="292" r:id="rId10"/>
    <p:sldId id="288" r:id="rId11"/>
    <p:sldId id="262" r:id="rId12"/>
    <p:sldId id="286" r:id="rId13"/>
    <p:sldId id="287" r:id="rId14"/>
    <p:sldId id="272" r:id="rId15"/>
    <p:sldId id="285" r:id="rId16"/>
    <p:sldId id="281" r:id="rId17"/>
    <p:sldId id="261" r:id="rId18"/>
    <p:sldId id="268" r:id="rId19"/>
    <p:sldId id="269" r:id="rId20"/>
    <p:sldId id="273" r:id="rId21"/>
    <p:sldId id="282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E2FB"/>
    <a:srgbClr val="FF0000"/>
    <a:srgbClr val="8181D5"/>
    <a:srgbClr val="669900"/>
    <a:srgbClr val="C0C0C0"/>
    <a:srgbClr val="FFFFCC"/>
    <a:srgbClr val="FAFCA6"/>
    <a:srgbClr val="92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2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22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371808-4513-4737-8CDE-E4D364E14E16}" type="datetimeFigureOut">
              <a:rPr lang="en-US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1F5081-951A-491F-8EEB-157912AC8C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94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EC7D8C-3BB2-48BF-9480-92975354DC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761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067E27-AEAD-4684-9764-9800DE2F0B2D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5447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972077-E59F-4BBE-9996-9D2998BCA56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8778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FF3DFE-B3CE-4C92-AC85-F20E8548AFA8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0362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546C82-FCDD-48FB-8D14-E814390358FF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9739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11C48C-9AD9-4BE1-8CCC-B345098676BC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7651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B5AF09-AA2B-4FDB-9AB7-00B9CA9DB09E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090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EFB830-3218-4A13-B024-E7784BCD4AE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050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E21D83-D78E-448F-B3AD-6838EDE4FEF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022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4EED49-2E61-4679-A443-E677049C47D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335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8B48FA-F94D-445D-8E55-07F3030A6BB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681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2DAE6-21D1-49EA-91D1-17B2EE9EF06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195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2DAE6-21D1-49EA-91D1-17B2EE9EF062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698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E7CCF7-DD6B-45C1-945A-4AC1CA59BD6C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2090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D2BB5D-4EF3-4C65-8389-A49BF966AB36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522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30CB-3125-4F47-93F0-5AAF4C2D4D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418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2AE2-02F2-4071-AE44-C9AE794D60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181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D5893-992F-47B3-903C-EF2F154867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26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D0D0-9B99-445C-8E87-14A559B2BB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194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6B58-3461-447E-8C8C-93DD029553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06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3B0D4-7852-492E-960C-0E924422B6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16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BB12-16BA-4CD4-9EF7-5E90723574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17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124D-FD93-4C8C-8C4C-374D90527F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556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C13D-CF36-4126-98EB-91ACA5AC39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202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5FA1-267E-4D45-8C71-45FE1FEE8E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78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22C11-FB83-4CDF-9FC3-3C9282FF1A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5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137CD6D-9723-48A4-8A09-C26F0D18A6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055688" y="1320800"/>
            <a:ext cx="69564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/>
              <a:t>Shear Strength of Soil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Kamal Tawfiq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Fall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1676400" y="2667000"/>
            <a:ext cx="5705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II - Unconfined Compression Test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666875" y="4918075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2209800" y="4708525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2209800" y="3717925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2352675" y="2593975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2209800" y="3917950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2209800" y="3917950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2209800" y="4622800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5" name="Oval 13"/>
          <p:cNvSpPr>
            <a:spLocks noChangeArrowheads="1"/>
          </p:cNvSpPr>
          <p:nvPr/>
        </p:nvSpPr>
        <p:spPr bwMode="auto">
          <a:xfrm>
            <a:off x="1981200" y="2549525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6" name="Oval 14"/>
          <p:cNvSpPr>
            <a:spLocks noChangeArrowheads="1"/>
          </p:cNvSpPr>
          <p:nvPr/>
        </p:nvSpPr>
        <p:spPr bwMode="auto">
          <a:xfrm>
            <a:off x="2182813" y="2840038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7" name="Oval 15"/>
          <p:cNvSpPr>
            <a:spLocks noChangeArrowheads="1"/>
          </p:cNvSpPr>
          <p:nvPr/>
        </p:nvSpPr>
        <p:spPr bwMode="auto">
          <a:xfrm>
            <a:off x="2212975" y="2870200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8" name="Line 16"/>
          <p:cNvSpPr>
            <a:spLocks noChangeShapeType="1"/>
          </p:cNvSpPr>
          <p:nvPr/>
        </p:nvSpPr>
        <p:spPr bwMode="auto">
          <a:xfrm flipV="1">
            <a:off x="2343150" y="2730500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 flipH="1" flipV="1">
            <a:off x="2355850" y="1755775"/>
            <a:ext cx="0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8"/>
          <p:cNvSpPr>
            <a:spLocks noChangeShapeType="1"/>
          </p:cNvSpPr>
          <p:nvPr/>
        </p:nvSpPr>
        <p:spPr bwMode="auto">
          <a:xfrm>
            <a:off x="1514475" y="1708150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Rectangle 19"/>
          <p:cNvSpPr>
            <a:spLocks noChangeArrowheads="1"/>
          </p:cNvSpPr>
          <p:nvPr/>
        </p:nvSpPr>
        <p:spPr bwMode="auto">
          <a:xfrm>
            <a:off x="1400175" y="1546225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2" name="Line 20"/>
          <p:cNvSpPr>
            <a:spLocks noChangeShapeType="1"/>
          </p:cNvSpPr>
          <p:nvPr/>
        </p:nvSpPr>
        <p:spPr bwMode="auto">
          <a:xfrm>
            <a:off x="3162300" y="1746250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Rectangle 21"/>
          <p:cNvSpPr>
            <a:spLocks noChangeArrowheads="1"/>
          </p:cNvSpPr>
          <p:nvPr/>
        </p:nvSpPr>
        <p:spPr bwMode="auto">
          <a:xfrm>
            <a:off x="1390650" y="5127625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4" name="Line 24"/>
          <p:cNvSpPr>
            <a:spLocks noChangeShapeType="1"/>
          </p:cNvSpPr>
          <p:nvPr/>
        </p:nvSpPr>
        <p:spPr bwMode="auto">
          <a:xfrm>
            <a:off x="2355850" y="5359400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49"/>
          <p:cNvSpPr txBox="1">
            <a:spLocks noChangeArrowheads="1"/>
          </p:cNvSpPr>
          <p:nvPr/>
        </p:nvSpPr>
        <p:spPr bwMode="auto">
          <a:xfrm>
            <a:off x="554038" y="444500"/>
            <a:ext cx="325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Unconfined Compression Test</a:t>
            </a:r>
          </a:p>
        </p:txBody>
      </p:sp>
      <p:sp>
        <p:nvSpPr>
          <p:cNvPr id="19476" name="Line 50"/>
          <p:cNvSpPr>
            <a:spLocks noChangeShapeType="1"/>
          </p:cNvSpPr>
          <p:nvPr/>
        </p:nvSpPr>
        <p:spPr bwMode="auto">
          <a:xfrm>
            <a:off x="4997450" y="2019300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51"/>
          <p:cNvSpPr>
            <a:spLocks noChangeShapeType="1"/>
          </p:cNvSpPr>
          <p:nvPr/>
        </p:nvSpPr>
        <p:spPr bwMode="auto">
          <a:xfrm>
            <a:off x="4997450" y="33242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Freeform 52"/>
          <p:cNvSpPr>
            <a:spLocks/>
          </p:cNvSpPr>
          <p:nvPr/>
        </p:nvSpPr>
        <p:spPr bwMode="auto">
          <a:xfrm>
            <a:off x="4997450" y="2314575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Text Box 53"/>
          <p:cNvSpPr txBox="1">
            <a:spLocks noChangeArrowheads="1"/>
          </p:cNvSpPr>
          <p:nvPr/>
        </p:nvSpPr>
        <p:spPr bwMode="auto">
          <a:xfrm>
            <a:off x="6076950" y="3184525"/>
            <a:ext cx="250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e</a:t>
            </a:r>
            <a:endParaRPr lang="en-US" altLang="en-US" sz="1200"/>
          </a:p>
        </p:txBody>
      </p:sp>
      <p:sp>
        <p:nvSpPr>
          <p:cNvPr id="19480" name="Text Box 54"/>
          <p:cNvSpPr txBox="1">
            <a:spLocks noChangeArrowheads="1"/>
          </p:cNvSpPr>
          <p:nvPr/>
        </p:nvSpPr>
        <p:spPr bwMode="auto">
          <a:xfrm>
            <a:off x="4778375" y="1803400"/>
            <a:ext cx="369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</a:t>
            </a:r>
            <a:endParaRPr lang="en-US" altLang="en-US" sz="1200"/>
          </a:p>
        </p:txBody>
      </p:sp>
      <p:sp>
        <p:nvSpPr>
          <p:cNvPr id="19481" name="Line 56"/>
          <p:cNvSpPr>
            <a:spLocks noChangeShapeType="1"/>
          </p:cNvSpPr>
          <p:nvPr/>
        </p:nvSpPr>
        <p:spPr bwMode="auto">
          <a:xfrm>
            <a:off x="5435600" y="2505075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Text Box 57"/>
          <p:cNvSpPr txBox="1">
            <a:spLocks noChangeArrowheads="1"/>
          </p:cNvSpPr>
          <p:nvPr/>
        </p:nvSpPr>
        <p:spPr bwMode="auto">
          <a:xfrm>
            <a:off x="5372100" y="2717800"/>
            <a:ext cx="860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 </a:t>
            </a:r>
            <a:r>
              <a:rPr lang="en-US" altLang="en-US" sz="1200" i="1" baseline="-25000"/>
              <a:t>Failure</a:t>
            </a:r>
          </a:p>
        </p:txBody>
      </p:sp>
      <p:sp>
        <p:nvSpPr>
          <p:cNvPr id="19483" name="Line 59"/>
          <p:cNvSpPr>
            <a:spLocks noChangeShapeType="1"/>
          </p:cNvSpPr>
          <p:nvPr/>
        </p:nvSpPr>
        <p:spPr bwMode="auto">
          <a:xfrm>
            <a:off x="4699000" y="1778000"/>
            <a:ext cx="1905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Text Box 60"/>
          <p:cNvSpPr txBox="1">
            <a:spLocks noChangeArrowheads="1"/>
          </p:cNvSpPr>
          <p:nvPr/>
        </p:nvSpPr>
        <p:spPr bwMode="auto">
          <a:xfrm>
            <a:off x="3527425" y="1570038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Deviator Stress</a:t>
            </a:r>
          </a:p>
        </p:txBody>
      </p:sp>
      <p:sp>
        <p:nvSpPr>
          <p:cNvPr id="19485" name="Line 61"/>
          <p:cNvSpPr>
            <a:spLocks noChangeShapeType="1"/>
          </p:cNvSpPr>
          <p:nvPr/>
        </p:nvSpPr>
        <p:spPr bwMode="auto">
          <a:xfrm>
            <a:off x="2349500" y="3352800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Line 62"/>
          <p:cNvSpPr>
            <a:spLocks noChangeShapeType="1"/>
          </p:cNvSpPr>
          <p:nvPr/>
        </p:nvSpPr>
        <p:spPr bwMode="auto">
          <a:xfrm flipV="1">
            <a:off x="5083175" y="3673475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Line 63"/>
          <p:cNvSpPr>
            <a:spLocks noChangeShapeType="1"/>
          </p:cNvSpPr>
          <p:nvPr/>
        </p:nvSpPr>
        <p:spPr bwMode="auto">
          <a:xfrm>
            <a:off x="5083175" y="5321300"/>
            <a:ext cx="291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Line 65"/>
          <p:cNvSpPr>
            <a:spLocks noChangeShapeType="1"/>
          </p:cNvSpPr>
          <p:nvPr/>
        </p:nvSpPr>
        <p:spPr bwMode="auto">
          <a:xfrm flipH="1">
            <a:off x="4892675" y="47561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Line 66"/>
          <p:cNvSpPr>
            <a:spLocks noChangeShapeType="1"/>
          </p:cNvSpPr>
          <p:nvPr/>
        </p:nvSpPr>
        <p:spPr bwMode="auto">
          <a:xfrm flipH="1">
            <a:off x="4918075" y="532130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Line 67"/>
          <p:cNvSpPr>
            <a:spLocks noChangeShapeType="1"/>
          </p:cNvSpPr>
          <p:nvPr/>
        </p:nvSpPr>
        <p:spPr bwMode="auto">
          <a:xfrm>
            <a:off x="4968875" y="4756150"/>
            <a:ext cx="63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1" name="Text Box 69"/>
          <p:cNvSpPr txBox="1">
            <a:spLocks noChangeArrowheads="1"/>
          </p:cNvSpPr>
          <p:nvPr/>
        </p:nvSpPr>
        <p:spPr bwMode="auto">
          <a:xfrm>
            <a:off x="7805738" y="5248275"/>
            <a:ext cx="373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/>
              <a:t>n</a:t>
            </a:r>
            <a:endParaRPr lang="en-US" altLang="en-US" sz="1200"/>
          </a:p>
        </p:txBody>
      </p:sp>
      <p:sp>
        <p:nvSpPr>
          <p:cNvPr id="19492" name="Text Box 70"/>
          <p:cNvSpPr txBox="1">
            <a:spLocks noChangeArrowheads="1"/>
          </p:cNvSpPr>
          <p:nvPr/>
        </p:nvSpPr>
        <p:spPr bwMode="auto">
          <a:xfrm>
            <a:off x="4787900" y="3590925"/>
            <a:ext cx="393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19493" name="Text Box 71"/>
          <p:cNvSpPr txBox="1">
            <a:spLocks noChangeArrowheads="1"/>
          </p:cNvSpPr>
          <p:nvPr/>
        </p:nvSpPr>
        <p:spPr bwMode="auto">
          <a:xfrm>
            <a:off x="5900738" y="4503738"/>
            <a:ext cx="67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 = </a:t>
            </a:r>
            <a:r>
              <a:rPr lang="en-US" altLang="en-US" sz="1200"/>
              <a:t>c</a:t>
            </a:r>
            <a:r>
              <a:rPr lang="en-US" altLang="en-US" sz="1200" baseline="-25000"/>
              <a:t>u</a:t>
            </a:r>
          </a:p>
        </p:txBody>
      </p:sp>
      <p:sp>
        <p:nvSpPr>
          <p:cNvPr id="19494" name="Oval 73"/>
          <p:cNvSpPr>
            <a:spLocks noChangeArrowheads="1"/>
          </p:cNvSpPr>
          <p:nvPr/>
        </p:nvSpPr>
        <p:spPr bwMode="auto">
          <a:xfrm>
            <a:off x="5092700" y="4749800"/>
            <a:ext cx="1123950" cy="1123950"/>
          </a:xfrm>
          <a:prstGeom prst="ellips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95" name="Rectangle 75"/>
          <p:cNvSpPr>
            <a:spLocks noChangeArrowheads="1"/>
          </p:cNvSpPr>
          <p:nvPr/>
        </p:nvSpPr>
        <p:spPr bwMode="auto">
          <a:xfrm>
            <a:off x="5003800" y="5327650"/>
            <a:ext cx="234315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96" name="Text Box 79"/>
          <p:cNvSpPr txBox="1">
            <a:spLocks noChangeArrowheads="1"/>
          </p:cNvSpPr>
          <p:nvPr/>
        </p:nvSpPr>
        <p:spPr bwMode="auto">
          <a:xfrm>
            <a:off x="6061075" y="52260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19497" name="Line 86"/>
          <p:cNvSpPr>
            <a:spLocks noChangeShapeType="1"/>
          </p:cNvSpPr>
          <p:nvPr/>
        </p:nvSpPr>
        <p:spPr bwMode="auto">
          <a:xfrm>
            <a:off x="6191250" y="5505450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Line 87"/>
          <p:cNvSpPr>
            <a:spLocks noChangeShapeType="1"/>
          </p:cNvSpPr>
          <p:nvPr/>
        </p:nvSpPr>
        <p:spPr bwMode="auto">
          <a:xfrm>
            <a:off x="5083175" y="5402263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9" name="Line 88"/>
          <p:cNvSpPr>
            <a:spLocks noChangeShapeType="1"/>
          </p:cNvSpPr>
          <p:nvPr/>
        </p:nvSpPr>
        <p:spPr bwMode="auto">
          <a:xfrm>
            <a:off x="5067300" y="5562600"/>
            <a:ext cx="11366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Text Box 89"/>
          <p:cNvSpPr txBox="1">
            <a:spLocks noChangeArrowheads="1"/>
          </p:cNvSpPr>
          <p:nvPr/>
        </p:nvSpPr>
        <p:spPr bwMode="auto">
          <a:xfrm>
            <a:off x="5321300" y="564673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q</a:t>
            </a:r>
            <a:r>
              <a:rPr lang="en-US" altLang="en-US" sz="1200" baseline="-25000">
                <a:solidFill>
                  <a:schemeClr val="accent2"/>
                </a:solidFill>
              </a:rPr>
              <a:t>u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=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9501" name="Line 90"/>
          <p:cNvSpPr>
            <a:spLocks noChangeShapeType="1"/>
          </p:cNvSpPr>
          <p:nvPr/>
        </p:nvSpPr>
        <p:spPr bwMode="auto">
          <a:xfrm>
            <a:off x="5081588" y="4746625"/>
            <a:ext cx="246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2" name="Text Box 91"/>
          <p:cNvSpPr txBox="1">
            <a:spLocks noChangeArrowheads="1"/>
          </p:cNvSpPr>
          <p:nvPr/>
        </p:nvSpPr>
        <p:spPr bwMode="auto">
          <a:xfrm>
            <a:off x="4259263" y="4879975"/>
            <a:ext cx="823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u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= </a:t>
            </a:r>
            <a:r>
              <a:rPr lang="en-US" altLang="en-US" sz="1200">
                <a:solidFill>
                  <a:schemeClr val="accent2"/>
                </a:solidFill>
              </a:rPr>
              <a:t>q</a:t>
            </a:r>
            <a:r>
              <a:rPr lang="en-US" altLang="en-US" sz="1200" baseline="-25000">
                <a:solidFill>
                  <a:schemeClr val="accent2"/>
                </a:solidFill>
              </a:rPr>
              <a:t>u</a:t>
            </a:r>
            <a:r>
              <a:rPr lang="en-US" altLang="en-US" sz="1200">
                <a:solidFill>
                  <a:schemeClr val="accent2"/>
                </a:solidFill>
              </a:rPr>
              <a:t>/2</a:t>
            </a:r>
            <a:endParaRPr lang="en-US" altLang="en-US" sz="1200" baseline="-25000">
              <a:solidFill>
                <a:schemeClr val="accent2"/>
              </a:solidFill>
            </a:endParaRPr>
          </a:p>
        </p:txBody>
      </p:sp>
      <p:sp>
        <p:nvSpPr>
          <p:cNvPr id="19503" name="Text Box 92"/>
          <p:cNvSpPr txBox="1">
            <a:spLocks noChangeArrowheads="1"/>
          </p:cNvSpPr>
          <p:nvPr/>
        </p:nvSpPr>
        <p:spPr bwMode="auto">
          <a:xfrm>
            <a:off x="923925" y="5688013"/>
            <a:ext cx="40639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q</a:t>
            </a:r>
            <a:r>
              <a:rPr lang="en-US" altLang="en-US" sz="1800" baseline="-25000" dirty="0" err="1"/>
              <a:t>u</a:t>
            </a:r>
            <a:r>
              <a:rPr lang="en-US" altLang="en-US" sz="1800" baseline="-25000" dirty="0"/>
              <a:t> </a:t>
            </a:r>
            <a:r>
              <a:rPr lang="en-US" altLang="en-US" sz="1800" dirty="0"/>
              <a:t>= Unconfined compressive strength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</a:t>
            </a:r>
            <a:r>
              <a:rPr lang="en-US" altLang="en-US" sz="1800" baseline="-25000" dirty="0"/>
              <a:t>u</a:t>
            </a:r>
            <a:r>
              <a:rPr lang="en-US" altLang="en-US" sz="1800" dirty="0"/>
              <a:t> = Unconfined shear </a:t>
            </a:r>
            <a:r>
              <a:rPr lang="en-US" altLang="en-US" sz="1800" dirty="0" smtClean="0"/>
              <a:t>strength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C</a:t>
            </a:r>
            <a:r>
              <a:rPr lang="en-US" altLang="en-US" sz="1800" baseline="-25000" dirty="0" smtClean="0"/>
              <a:t>u</a:t>
            </a:r>
            <a:r>
              <a:rPr lang="en-US" altLang="en-US" sz="1800" dirty="0" smtClean="0"/>
              <a:t> = </a:t>
            </a:r>
            <a:r>
              <a:rPr lang="en-US" altLang="en-US" sz="1800" dirty="0" err="1" smtClean="0"/>
              <a:t>q</a:t>
            </a:r>
            <a:r>
              <a:rPr lang="en-US" altLang="en-US" sz="1800" baseline="-25000" dirty="0" err="1" smtClean="0"/>
              <a:t>u</a:t>
            </a:r>
            <a:r>
              <a:rPr lang="en-US" altLang="en-US" sz="1800" dirty="0" smtClean="0"/>
              <a:t>/2</a:t>
            </a:r>
            <a:endParaRPr lang="en-US" altLang="en-US" sz="1800" dirty="0"/>
          </a:p>
        </p:txBody>
      </p:sp>
      <p:pic>
        <p:nvPicPr>
          <p:cNvPr id="19504" name="Picture 94" descr="itijiku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169988"/>
            <a:ext cx="1895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stCxn id="19487" idx="0"/>
          </p:cNvCxnSpPr>
          <p:nvPr/>
        </p:nvCxnSpPr>
        <p:spPr>
          <a:xfrm flipV="1">
            <a:off x="5083175" y="4749800"/>
            <a:ext cx="555625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5281613" y="5126038"/>
            <a:ext cx="119062" cy="196850"/>
          </a:xfrm>
          <a:custGeom>
            <a:avLst/>
            <a:gdLst>
              <a:gd name="connsiteX0" fmla="*/ 0 w 102393"/>
              <a:gd name="connsiteY0" fmla="*/ 0 h 190500"/>
              <a:gd name="connsiteX1" fmla="*/ 102393 w 102393"/>
              <a:gd name="connsiteY1" fmla="*/ 190500 h 190500"/>
              <a:gd name="connsiteX0" fmla="*/ 0 w 57149"/>
              <a:gd name="connsiteY0" fmla="*/ 0 h 180975"/>
              <a:gd name="connsiteX1" fmla="*/ 57149 w 57149"/>
              <a:gd name="connsiteY1" fmla="*/ 180975 h 180975"/>
              <a:gd name="connsiteX0" fmla="*/ 0 w 92867"/>
              <a:gd name="connsiteY0" fmla="*/ 0 h 195263"/>
              <a:gd name="connsiteX1" fmla="*/ 92867 w 92867"/>
              <a:gd name="connsiteY1" fmla="*/ 195263 h 195263"/>
              <a:gd name="connsiteX0" fmla="*/ 0 w 92867"/>
              <a:gd name="connsiteY0" fmla="*/ 0 h 195263"/>
              <a:gd name="connsiteX1" fmla="*/ 92867 w 92867"/>
              <a:gd name="connsiteY1" fmla="*/ 195263 h 195263"/>
              <a:gd name="connsiteX0" fmla="*/ 0 w 119114"/>
              <a:gd name="connsiteY0" fmla="*/ 0 h 195263"/>
              <a:gd name="connsiteX1" fmla="*/ 92867 w 119114"/>
              <a:gd name="connsiteY1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114" h="195263">
                <a:moveTo>
                  <a:pt x="0" y="0"/>
                </a:moveTo>
                <a:cubicBezTo>
                  <a:pt x="130968" y="24607"/>
                  <a:pt x="140492" y="108744"/>
                  <a:pt x="92867" y="195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507" name="TextBox 54"/>
          <p:cNvSpPr txBox="1">
            <a:spLocks noChangeArrowheads="1"/>
          </p:cNvSpPr>
          <p:nvPr/>
        </p:nvSpPr>
        <p:spPr bwMode="auto">
          <a:xfrm>
            <a:off x="5341938" y="5078413"/>
            <a:ext cx="906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Symbol" panose="05050102010706020507" pitchFamily="18" charset="2"/>
              </a:rPr>
              <a:t>a</a:t>
            </a:r>
            <a:r>
              <a:rPr lang="en-US" altLang="en-US" sz="1000"/>
              <a:t> = 45</a:t>
            </a:r>
            <a:r>
              <a:rPr lang="en-US" altLang="en-US" sz="1000" baseline="30000"/>
              <a:t>o </a:t>
            </a:r>
            <a:r>
              <a:rPr lang="en-US" altLang="en-US" sz="1000"/>
              <a:t>+ </a:t>
            </a:r>
            <a:r>
              <a:rPr lang="en-US" altLang="en-US" sz="1000">
                <a:latin typeface="Symbol" panose="05050102010706020507" pitchFamily="18" charset="2"/>
              </a:rPr>
              <a:t>f</a:t>
            </a:r>
            <a:r>
              <a:rPr lang="en-US" altLang="en-US" sz="1000"/>
              <a:t>/2</a:t>
            </a:r>
          </a:p>
        </p:txBody>
      </p:sp>
      <p:sp>
        <p:nvSpPr>
          <p:cNvPr id="19508" name="Text Box 71"/>
          <p:cNvSpPr txBox="1">
            <a:spLocks noChangeArrowheads="1"/>
          </p:cNvSpPr>
          <p:nvPr/>
        </p:nvSpPr>
        <p:spPr bwMode="auto">
          <a:xfrm>
            <a:off x="7505700" y="4592638"/>
            <a:ext cx="67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f = </a:t>
            </a:r>
            <a:r>
              <a:rPr lang="en-US" altLang="en-US" sz="1200"/>
              <a:t>0</a:t>
            </a:r>
            <a:endParaRPr lang="en-US" altLang="en-US" sz="1200" baseline="-25000"/>
          </a:p>
        </p:txBody>
      </p:sp>
      <p:pic>
        <p:nvPicPr>
          <p:cNvPr id="19509" name="Picture 3" descr="sample_after_CU_triax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3084513"/>
            <a:ext cx="12080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609975" y="3322638"/>
            <a:ext cx="788988" cy="10191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71875" y="4341813"/>
            <a:ext cx="11001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3751263" y="4146550"/>
            <a:ext cx="119062" cy="195263"/>
          </a:xfrm>
          <a:custGeom>
            <a:avLst/>
            <a:gdLst>
              <a:gd name="connsiteX0" fmla="*/ 0 w 102393"/>
              <a:gd name="connsiteY0" fmla="*/ 0 h 190500"/>
              <a:gd name="connsiteX1" fmla="*/ 102393 w 102393"/>
              <a:gd name="connsiteY1" fmla="*/ 190500 h 190500"/>
              <a:gd name="connsiteX0" fmla="*/ 0 w 57149"/>
              <a:gd name="connsiteY0" fmla="*/ 0 h 180975"/>
              <a:gd name="connsiteX1" fmla="*/ 57149 w 57149"/>
              <a:gd name="connsiteY1" fmla="*/ 180975 h 180975"/>
              <a:gd name="connsiteX0" fmla="*/ 0 w 92867"/>
              <a:gd name="connsiteY0" fmla="*/ 0 h 195263"/>
              <a:gd name="connsiteX1" fmla="*/ 92867 w 92867"/>
              <a:gd name="connsiteY1" fmla="*/ 195263 h 195263"/>
              <a:gd name="connsiteX0" fmla="*/ 0 w 92867"/>
              <a:gd name="connsiteY0" fmla="*/ 0 h 195263"/>
              <a:gd name="connsiteX1" fmla="*/ 92867 w 92867"/>
              <a:gd name="connsiteY1" fmla="*/ 195263 h 195263"/>
              <a:gd name="connsiteX0" fmla="*/ 0 w 119114"/>
              <a:gd name="connsiteY0" fmla="*/ 0 h 195263"/>
              <a:gd name="connsiteX1" fmla="*/ 92867 w 119114"/>
              <a:gd name="connsiteY1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114" h="195263">
                <a:moveTo>
                  <a:pt x="0" y="0"/>
                </a:moveTo>
                <a:cubicBezTo>
                  <a:pt x="130968" y="24607"/>
                  <a:pt x="140492" y="108744"/>
                  <a:pt x="92867" y="1952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513" name="TextBox 64"/>
          <p:cNvSpPr txBox="1">
            <a:spLocks noChangeArrowheads="1"/>
          </p:cNvSpPr>
          <p:nvPr/>
        </p:nvSpPr>
        <p:spPr bwMode="auto">
          <a:xfrm>
            <a:off x="3832225" y="4065588"/>
            <a:ext cx="6238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Symbol" panose="05050102010706020507" pitchFamily="18" charset="2"/>
              </a:rPr>
              <a:t>a</a:t>
            </a:r>
            <a:r>
              <a:rPr lang="en-US" altLang="en-US" sz="1000"/>
              <a:t> = 45</a:t>
            </a:r>
            <a:r>
              <a:rPr lang="en-US" altLang="en-US" sz="1000" baseline="30000"/>
              <a:t>o </a:t>
            </a:r>
            <a:endParaRPr lang="en-US" altLang="en-US" sz="100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07100" y="5038725"/>
            <a:ext cx="195263" cy="24923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5" name="TextBox 13"/>
          <p:cNvSpPr txBox="1">
            <a:spLocks noChangeArrowheads="1"/>
          </p:cNvSpPr>
          <p:nvPr/>
        </p:nvSpPr>
        <p:spPr bwMode="auto">
          <a:xfrm>
            <a:off x="6130925" y="4941888"/>
            <a:ext cx="347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= 0</a:t>
            </a:r>
          </a:p>
        </p:txBody>
      </p:sp>
      <p:sp>
        <p:nvSpPr>
          <p:cNvPr id="15" name="Freeform 14"/>
          <p:cNvSpPr/>
          <p:nvPr/>
        </p:nvSpPr>
        <p:spPr>
          <a:xfrm>
            <a:off x="4264025" y="3524250"/>
            <a:ext cx="1182688" cy="1433513"/>
          </a:xfrm>
          <a:custGeom>
            <a:avLst/>
            <a:gdLst>
              <a:gd name="connsiteX0" fmla="*/ 1182414 w 1285635"/>
              <a:gd name="connsiteY0" fmla="*/ 1434662 h 1434662"/>
              <a:gd name="connsiteX1" fmla="*/ 1237594 w 1285635"/>
              <a:gd name="connsiteY1" fmla="*/ 512379 h 1434662"/>
              <a:gd name="connsiteX2" fmla="*/ 575442 w 1285635"/>
              <a:gd name="connsiteY2" fmla="*/ 670035 h 1434662"/>
              <a:gd name="connsiteX3" fmla="*/ 0 w 1285635"/>
              <a:gd name="connsiteY3" fmla="*/ 0 h 1434662"/>
              <a:gd name="connsiteX0" fmla="*/ 1182414 w 1202021"/>
              <a:gd name="connsiteY0" fmla="*/ 1434662 h 1434662"/>
              <a:gd name="connsiteX1" fmla="*/ 985345 w 1202021"/>
              <a:gd name="connsiteY1" fmla="*/ 740979 h 1434662"/>
              <a:gd name="connsiteX2" fmla="*/ 575442 w 1202021"/>
              <a:gd name="connsiteY2" fmla="*/ 670035 h 1434662"/>
              <a:gd name="connsiteX3" fmla="*/ 0 w 1202021"/>
              <a:gd name="connsiteY3" fmla="*/ 0 h 1434662"/>
              <a:gd name="connsiteX0" fmla="*/ 1182414 w 1212341"/>
              <a:gd name="connsiteY0" fmla="*/ 1434662 h 1434662"/>
              <a:gd name="connsiteX1" fmla="*/ 985345 w 1212341"/>
              <a:gd name="connsiteY1" fmla="*/ 740979 h 1434662"/>
              <a:gd name="connsiteX2" fmla="*/ 0 w 1212341"/>
              <a:gd name="connsiteY2" fmla="*/ 0 h 1434662"/>
              <a:gd name="connsiteX0" fmla="*/ 1182414 w 1190814"/>
              <a:gd name="connsiteY0" fmla="*/ 1434662 h 1434662"/>
              <a:gd name="connsiteX1" fmla="*/ 575442 w 1190814"/>
              <a:gd name="connsiteY1" fmla="*/ 764627 h 1434662"/>
              <a:gd name="connsiteX2" fmla="*/ 0 w 1190814"/>
              <a:gd name="connsiteY2" fmla="*/ 0 h 1434662"/>
              <a:gd name="connsiteX0" fmla="*/ 1182414 w 1203597"/>
              <a:gd name="connsiteY0" fmla="*/ 1434662 h 1434662"/>
              <a:gd name="connsiteX1" fmla="*/ 914401 w 1203597"/>
              <a:gd name="connsiteY1" fmla="*/ 551792 h 1434662"/>
              <a:gd name="connsiteX2" fmla="*/ 0 w 1203597"/>
              <a:gd name="connsiteY2" fmla="*/ 0 h 1434662"/>
              <a:gd name="connsiteX0" fmla="*/ 1182414 w 1203597"/>
              <a:gd name="connsiteY0" fmla="*/ 1434662 h 1434662"/>
              <a:gd name="connsiteX1" fmla="*/ 914401 w 1203597"/>
              <a:gd name="connsiteY1" fmla="*/ 551792 h 1434662"/>
              <a:gd name="connsiteX2" fmla="*/ 0 w 1203597"/>
              <a:gd name="connsiteY2" fmla="*/ 0 h 1434662"/>
              <a:gd name="connsiteX0" fmla="*/ 1182414 w 1182414"/>
              <a:gd name="connsiteY0" fmla="*/ 1434662 h 1434662"/>
              <a:gd name="connsiteX1" fmla="*/ 914401 w 1182414"/>
              <a:gd name="connsiteY1" fmla="*/ 551792 h 1434662"/>
              <a:gd name="connsiteX2" fmla="*/ 0 w 1182414"/>
              <a:gd name="connsiteY2" fmla="*/ 0 h 14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414" h="1434662">
                <a:moveTo>
                  <a:pt x="1182414" y="1434662"/>
                </a:moveTo>
                <a:cubicBezTo>
                  <a:pt x="669378" y="966294"/>
                  <a:pt x="1111470" y="790902"/>
                  <a:pt x="914401" y="551792"/>
                </a:cubicBezTo>
                <a:cubicBezTo>
                  <a:pt x="717332" y="312682"/>
                  <a:pt x="276225" y="682515"/>
                  <a:pt x="0" y="0"/>
                </a:cubicBezTo>
              </a:path>
            </a:pathLst>
          </a:custGeom>
          <a:noFill/>
          <a:ln>
            <a:solidFill>
              <a:srgbClr val="29E2FB"/>
            </a:solidFill>
            <a:headEnd type="arrow" w="sm" len="med"/>
            <a:tailEnd type="arrow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517" name="TextBox 15"/>
          <p:cNvSpPr txBox="1">
            <a:spLocks noChangeArrowheads="1"/>
          </p:cNvSpPr>
          <p:nvPr/>
        </p:nvSpPr>
        <p:spPr bwMode="auto">
          <a:xfrm>
            <a:off x="5281613" y="4146550"/>
            <a:ext cx="9667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Failure Surface</a:t>
            </a:r>
          </a:p>
        </p:txBody>
      </p:sp>
      <p:sp>
        <p:nvSpPr>
          <p:cNvPr id="2" name="Freeform 1"/>
          <p:cNvSpPr/>
          <p:nvPr/>
        </p:nvSpPr>
        <p:spPr>
          <a:xfrm>
            <a:off x="4848650" y="5940688"/>
            <a:ext cx="631926" cy="90275"/>
          </a:xfrm>
          <a:custGeom>
            <a:avLst/>
            <a:gdLst>
              <a:gd name="connsiteX0" fmla="*/ 631926 w 631926"/>
              <a:gd name="connsiteY0" fmla="*/ 0 h 90275"/>
              <a:gd name="connsiteX1" fmla="*/ 401870 w 631926"/>
              <a:gd name="connsiteY1" fmla="*/ 90275 h 90275"/>
              <a:gd name="connsiteX2" fmla="*/ 0 w 631926"/>
              <a:gd name="connsiteY2" fmla="*/ 55330 h 90275"/>
              <a:gd name="connsiteX3" fmla="*/ 0 w 631926"/>
              <a:gd name="connsiteY3" fmla="*/ 55330 h 9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926" h="90275">
                <a:moveTo>
                  <a:pt x="631926" y="0"/>
                </a:moveTo>
                <a:cubicBezTo>
                  <a:pt x="569558" y="40526"/>
                  <a:pt x="507191" y="81053"/>
                  <a:pt x="401870" y="90275"/>
                </a:cubicBezTo>
                <a:lnTo>
                  <a:pt x="0" y="55330"/>
                </a:lnTo>
                <a:lnTo>
                  <a:pt x="0" y="55330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ncon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62075"/>
            <a:ext cx="36290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sample_after_CU_triax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90500"/>
            <a:ext cx="51720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9"/>
          <p:cNvSpPr txBox="1">
            <a:spLocks noChangeArrowheads="1"/>
          </p:cNvSpPr>
          <p:nvPr/>
        </p:nvSpPr>
        <p:spPr bwMode="auto">
          <a:xfrm>
            <a:off x="342900" y="381000"/>
            <a:ext cx="325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Unconfined Compression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1676400" y="2667000"/>
            <a:ext cx="6073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6000"/>
                </a:solidFill>
              </a:rPr>
              <a:t>III - TRIAXIAL COMPRESSION TEST</a:t>
            </a:r>
            <a:endParaRPr lang="en-US" alt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spect="1" noChangeArrowheads="1" noTextEdit="1"/>
          </p:cNvSpPr>
          <p:nvPr/>
        </p:nvSpPr>
        <p:spPr bwMode="auto">
          <a:xfrm>
            <a:off x="476250" y="503238"/>
            <a:ext cx="82296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16113"/>
            <a:ext cx="157956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03238"/>
            <a:ext cx="5332413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17525" y="530225"/>
            <a:ext cx="3089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FF6000"/>
                </a:solidFill>
              </a:rPr>
              <a:t>TRIAXIAL COMPRESSION TEST</a:t>
            </a:r>
            <a:endParaRPr lang="en-US" altLang="en-US" sz="1800"/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3711575" y="2089150"/>
            <a:ext cx="96838" cy="31718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5622925" y="2103438"/>
            <a:ext cx="47625" cy="3116262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5629275" y="2103438"/>
            <a:ext cx="26988" cy="31019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5629275" y="2103438"/>
            <a:ext cx="26988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5635625" y="2103438"/>
            <a:ext cx="20638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5635625" y="2103438"/>
            <a:ext cx="20638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5643563" y="2103438"/>
            <a:ext cx="6350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5643563" y="2103438"/>
            <a:ext cx="6350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5649913" y="2103438"/>
            <a:ext cx="1587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5649913" y="2103438"/>
            <a:ext cx="1587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8" name="Rectangle 18"/>
          <p:cNvSpPr>
            <a:spLocks noChangeArrowheads="1"/>
          </p:cNvSpPr>
          <p:nvPr/>
        </p:nvSpPr>
        <p:spPr bwMode="auto">
          <a:xfrm>
            <a:off x="5649913" y="2103438"/>
            <a:ext cx="6350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9" name="Rectangle 19"/>
          <p:cNvSpPr>
            <a:spLocks noChangeArrowheads="1"/>
          </p:cNvSpPr>
          <p:nvPr/>
        </p:nvSpPr>
        <p:spPr bwMode="auto">
          <a:xfrm>
            <a:off x="5649913" y="2103438"/>
            <a:ext cx="6350" cy="31019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0" name="Rectangle 20"/>
          <p:cNvSpPr>
            <a:spLocks noChangeArrowheads="1"/>
          </p:cNvSpPr>
          <p:nvPr/>
        </p:nvSpPr>
        <p:spPr bwMode="auto">
          <a:xfrm>
            <a:off x="5622925" y="2103438"/>
            <a:ext cx="33338" cy="3101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1" name="Rectangle 21"/>
          <p:cNvSpPr>
            <a:spLocks noChangeArrowheads="1"/>
          </p:cNvSpPr>
          <p:nvPr/>
        </p:nvSpPr>
        <p:spPr bwMode="auto">
          <a:xfrm>
            <a:off x="5622925" y="2103438"/>
            <a:ext cx="47625" cy="3116262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2" name="Rectangle 22"/>
          <p:cNvSpPr>
            <a:spLocks noChangeArrowheads="1"/>
          </p:cNvSpPr>
          <p:nvPr/>
        </p:nvSpPr>
        <p:spPr bwMode="auto">
          <a:xfrm>
            <a:off x="5629275" y="2103438"/>
            <a:ext cx="26988" cy="31019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3" name="Rectangle 23"/>
          <p:cNvSpPr>
            <a:spLocks noChangeArrowheads="1"/>
          </p:cNvSpPr>
          <p:nvPr/>
        </p:nvSpPr>
        <p:spPr bwMode="auto">
          <a:xfrm>
            <a:off x="5629275" y="2103438"/>
            <a:ext cx="26988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4" name="Rectangle 24"/>
          <p:cNvSpPr>
            <a:spLocks noChangeArrowheads="1"/>
          </p:cNvSpPr>
          <p:nvPr/>
        </p:nvSpPr>
        <p:spPr bwMode="auto">
          <a:xfrm>
            <a:off x="5635625" y="2103438"/>
            <a:ext cx="20638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5" name="Rectangle 25"/>
          <p:cNvSpPr>
            <a:spLocks noChangeArrowheads="1"/>
          </p:cNvSpPr>
          <p:nvPr/>
        </p:nvSpPr>
        <p:spPr bwMode="auto">
          <a:xfrm>
            <a:off x="5635625" y="2103438"/>
            <a:ext cx="20638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6" name="Rectangle 26"/>
          <p:cNvSpPr>
            <a:spLocks noChangeArrowheads="1"/>
          </p:cNvSpPr>
          <p:nvPr/>
        </p:nvSpPr>
        <p:spPr bwMode="auto">
          <a:xfrm>
            <a:off x="5643563" y="2103438"/>
            <a:ext cx="6350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7" name="Rectangle 27"/>
          <p:cNvSpPr>
            <a:spLocks noChangeArrowheads="1"/>
          </p:cNvSpPr>
          <p:nvPr/>
        </p:nvSpPr>
        <p:spPr bwMode="auto">
          <a:xfrm>
            <a:off x="5643563" y="2103438"/>
            <a:ext cx="6350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8" name="Rectangle 28"/>
          <p:cNvSpPr>
            <a:spLocks noChangeArrowheads="1"/>
          </p:cNvSpPr>
          <p:nvPr/>
        </p:nvSpPr>
        <p:spPr bwMode="auto">
          <a:xfrm>
            <a:off x="5649913" y="2103438"/>
            <a:ext cx="1587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9" name="Rectangle 29"/>
          <p:cNvSpPr>
            <a:spLocks noChangeArrowheads="1"/>
          </p:cNvSpPr>
          <p:nvPr/>
        </p:nvSpPr>
        <p:spPr bwMode="auto">
          <a:xfrm>
            <a:off x="5649913" y="2103438"/>
            <a:ext cx="1587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0" name="Rectangle 30"/>
          <p:cNvSpPr>
            <a:spLocks noChangeArrowheads="1"/>
          </p:cNvSpPr>
          <p:nvPr/>
        </p:nvSpPr>
        <p:spPr bwMode="auto">
          <a:xfrm>
            <a:off x="5649913" y="2103438"/>
            <a:ext cx="6350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1" name="Rectangle 31"/>
          <p:cNvSpPr>
            <a:spLocks noChangeArrowheads="1"/>
          </p:cNvSpPr>
          <p:nvPr/>
        </p:nvSpPr>
        <p:spPr bwMode="auto">
          <a:xfrm>
            <a:off x="5649913" y="2103438"/>
            <a:ext cx="6350" cy="31019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2" name="Rectangle 32"/>
          <p:cNvSpPr>
            <a:spLocks noChangeArrowheads="1"/>
          </p:cNvSpPr>
          <p:nvPr/>
        </p:nvSpPr>
        <p:spPr bwMode="auto">
          <a:xfrm>
            <a:off x="5622925" y="2103438"/>
            <a:ext cx="33338" cy="31019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3" name="Rectangle 33"/>
          <p:cNvSpPr>
            <a:spLocks noChangeArrowheads="1"/>
          </p:cNvSpPr>
          <p:nvPr/>
        </p:nvSpPr>
        <p:spPr bwMode="auto">
          <a:xfrm>
            <a:off x="3476625" y="2103438"/>
            <a:ext cx="49213" cy="3116262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4" name="Rectangle 34"/>
          <p:cNvSpPr>
            <a:spLocks noChangeArrowheads="1"/>
          </p:cNvSpPr>
          <p:nvPr/>
        </p:nvSpPr>
        <p:spPr bwMode="auto">
          <a:xfrm>
            <a:off x="3484563" y="2103438"/>
            <a:ext cx="26987" cy="31019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5" name="Rectangle 35"/>
          <p:cNvSpPr>
            <a:spLocks noChangeArrowheads="1"/>
          </p:cNvSpPr>
          <p:nvPr/>
        </p:nvSpPr>
        <p:spPr bwMode="auto">
          <a:xfrm>
            <a:off x="3484563" y="2103438"/>
            <a:ext cx="26987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6" name="Rectangle 36"/>
          <p:cNvSpPr>
            <a:spLocks noChangeArrowheads="1"/>
          </p:cNvSpPr>
          <p:nvPr/>
        </p:nvSpPr>
        <p:spPr bwMode="auto">
          <a:xfrm>
            <a:off x="3490913" y="2103438"/>
            <a:ext cx="20637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7" name="Rectangle 37"/>
          <p:cNvSpPr>
            <a:spLocks noChangeArrowheads="1"/>
          </p:cNvSpPr>
          <p:nvPr/>
        </p:nvSpPr>
        <p:spPr bwMode="auto">
          <a:xfrm>
            <a:off x="3490913" y="2103438"/>
            <a:ext cx="20637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8" name="Rectangle 38"/>
          <p:cNvSpPr>
            <a:spLocks noChangeArrowheads="1"/>
          </p:cNvSpPr>
          <p:nvPr/>
        </p:nvSpPr>
        <p:spPr bwMode="auto">
          <a:xfrm>
            <a:off x="3497263" y="2103438"/>
            <a:ext cx="14287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9" name="Rectangle 39"/>
          <p:cNvSpPr>
            <a:spLocks noChangeArrowheads="1"/>
          </p:cNvSpPr>
          <p:nvPr/>
        </p:nvSpPr>
        <p:spPr bwMode="auto">
          <a:xfrm>
            <a:off x="3497263" y="2103438"/>
            <a:ext cx="14287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0" name="Rectangle 40"/>
          <p:cNvSpPr>
            <a:spLocks noChangeArrowheads="1"/>
          </p:cNvSpPr>
          <p:nvPr/>
        </p:nvSpPr>
        <p:spPr bwMode="auto">
          <a:xfrm>
            <a:off x="3505200" y="2103438"/>
            <a:ext cx="1588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1" name="Rectangle 41"/>
          <p:cNvSpPr>
            <a:spLocks noChangeArrowheads="1"/>
          </p:cNvSpPr>
          <p:nvPr/>
        </p:nvSpPr>
        <p:spPr bwMode="auto">
          <a:xfrm>
            <a:off x="3505200" y="2103438"/>
            <a:ext cx="1588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2" name="Rectangle 42"/>
          <p:cNvSpPr>
            <a:spLocks noChangeArrowheads="1"/>
          </p:cNvSpPr>
          <p:nvPr/>
        </p:nvSpPr>
        <p:spPr bwMode="auto">
          <a:xfrm>
            <a:off x="3505200" y="2103438"/>
            <a:ext cx="6350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3" name="Rectangle 43"/>
          <p:cNvSpPr>
            <a:spLocks noChangeArrowheads="1"/>
          </p:cNvSpPr>
          <p:nvPr/>
        </p:nvSpPr>
        <p:spPr bwMode="auto">
          <a:xfrm>
            <a:off x="3505200" y="2103438"/>
            <a:ext cx="6350" cy="31019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4" name="Rectangle 44"/>
          <p:cNvSpPr>
            <a:spLocks noChangeArrowheads="1"/>
          </p:cNvSpPr>
          <p:nvPr/>
        </p:nvSpPr>
        <p:spPr bwMode="auto">
          <a:xfrm>
            <a:off x="3476625" y="2103438"/>
            <a:ext cx="34925" cy="3101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5" name="Rectangle 45"/>
          <p:cNvSpPr>
            <a:spLocks noChangeArrowheads="1"/>
          </p:cNvSpPr>
          <p:nvPr/>
        </p:nvSpPr>
        <p:spPr bwMode="auto">
          <a:xfrm>
            <a:off x="3476625" y="2103438"/>
            <a:ext cx="49213" cy="3116262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6" name="Rectangle 46"/>
          <p:cNvSpPr>
            <a:spLocks noChangeArrowheads="1"/>
          </p:cNvSpPr>
          <p:nvPr/>
        </p:nvSpPr>
        <p:spPr bwMode="auto">
          <a:xfrm>
            <a:off x="3484563" y="2103438"/>
            <a:ext cx="26987" cy="31019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7" name="Rectangle 47"/>
          <p:cNvSpPr>
            <a:spLocks noChangeArrowheads="1"/>
          </p:cNvSpPr>
          <p:nvPr/>
        </p:nvSpPr>
        <p:spPr bwMode="auto">
          <a:xfrm>
            <a:off x="3484563" y="2103438"/>
            <a:ext cx="26987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8" name="Rectangle 48"/>
          <p:cNvSpPr>
            <a:spLocks noChangeArrowheads="1"/>
          </p:cNvSpPr>
          <p:nvPr/>
        </p:nvSpPr>
        <p:spPr bwMode="auto">
          <a:xfrm>
            <a:off x="3490913" y="2103438"/>
            <a:ext cx="20637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9" name="Rectangle 49"/>
          <p:cNvSpPr>
            <a:spLocks noChangeArrowheads="1"/>
          </p:cNvSpPr>
          <p:nvPr/>
        </p:nvSpPr>
        <p:spPr bwMode="auto">
          <a:xfrm>
            <a:off x="3490913" y="2103438"/>
            <a:ext cx="20637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0" name="Rectangle 50"/>
          <p:cNvSpPr>
            <a:spLocks noChangeArrowheads="1"/>
          </p:cNvSpPr>
          <p:nvPr/>
        </p:nvSpPr>
        <p:spPr bwMode="auto">
          <a:xfrm>
            <a:off x="3497263" y="2103438"/>
            <a:ext cx="14287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1" name="Rectangle 51"/>
          <p:cNvSpPr>
            <a:spLocks noChangeArrowheads="1"/>
          </p:cNvSpPr>
          <p:nvPr/>
        </p:nvSpPr>
        <p:spPr bwMode="auto">
          <a:xfrm>
            <a:off x="3497263" y="2103438"/>
            <a:ext cx="14287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2" name="Rectangle 52"/>
          <p:cNvSpPr>
            <a:spLocks noChangeArrowheads="1"/>
          </p:cNvSpPr>
          <p:nvPr/>
        </p:nvSpPr>
        <p:spPr bwMode="auto">
          <a:xfrm>
            <a:off x="3505200" y="2103438"/>
            <a:ext cx="1588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3" name="Rectangle 53"/>
          <p:cNvSpPr>
            <a:spLocks noChangeArrowheads="1"/>
          </p:cNvSpPr>
          <p:nvPr/>
        </p:nvSpPr>
        <p:spPr bwMode="auto">
          <a:xfrm>
            <a:off x="3505200" y="2103438"/>
            <a:ext cx="1588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4" name="Rectangle 54"/>
          <p:cNvSpPr>
            <a:spLocks noChangeArrowheads="1"/>
          </p:cNvSpPr>
          <p:nvPr/>
        </p:nvSpPr>
        <p:spPr bwMode="auto">
          <a:xfrm>
            <a:off x="3505200" y="2103438"/>
            <a:ext cx="6350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5" name="Rectangle 55"/>
          <p:cNvSpPr>
            <a:spLocks noChangeArrowheads="1"/>
          </p:cNvSpPr>
          <p:nvPr/>
        </p:nvSpPr>
        <p:spPr bwMode="auto">
          <a:xfrm>
            <a:off x="3505200" y="2103438"/>
            <a:ext cx="6350" cy="31019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6" name="Rectangle 56"/>
          <p:cNvSpPr>
            <a:spLocks noChangeArrowheads="1"/>
          </p:cNvSpPr>
          <p:nvPr/>
        </p:nvSpPr>
        <p:spPr bwMode="auto">
          <a:xfrm>
            <a:off x="3476625" y="2103438"/>
            <a:ext cx="34925" cy="31019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7" name="Rectangle 57"/>
          <p:cNvSpPr>
            <a:spLocks noChangeArrowheads="1"/>
          </p:cNvSpPr>
          <p:nvPr/>
        </p:nvSpPr>
        <p:spPr bwMode="auto">
          <a:xfrm>
            <a:off x="5318125" y="2089150"/>
            <a:ext cx="90488" cy="31718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8" name="Rectangle 58"/>
          <p:cNvSpPr>
            <a:spLocks noChangeArrowheads="1"/>
          </p:cNvSpPr>
          <p:nvPr/>
        </p:nvSpPr>
        <p:spPr bwMode="auto">
          <a:xfrm>
            <a:off x="5622925" y="1916113"/>
            <a:ext cx="47625" cy="1936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9" name="Rectangle 59"/>
          <p:cNvSpPr>
            <a:spLocks noChangeArrowheads="1"/>
          </p:cNvSpPr>
          <p:nvPr/>
        </p:nvSpPr>
        <p:spPr bwMode="auto">
          <a:xfrm>
            <a:off x="5622925" y="1916113"/>
            <a:ext cx="33338" cy="173037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0" name="Rectangle 60"/>
          <p:cNvSpPr>
            <a:spLocks noChangeArrowheads="1"/>
          </p:cNvSpPr>
          <p:nvPr/>
        </p:nvSpPr>
        <p:spPr bwMode="auto">
          <a:xfrm>
            <a:off x="5622925" y="1916113"/>
            <a:ext cx="33338" cy="173037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1" name="Rectangle 61"/>
          <p:cNvSpPr>
            <a:spLocks noChangeArrowheads="1"/>
          </p:cNvSpPr>
          <p:nvPr/>
        </p:nvSpPr>
        <p:spPr bwMode="auto">
          <a:xfrm>
            <a:off x="5622925" y="1924050"/>
            <a:ext cx="33338" cy="15875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2" name="Rectangle 62"/>
          <p:cNvSpPr>
            <a:spLocks noChangeArrowheads="1"/>
          </p:cNvSpPr>
          <p:nvPr/>
        </p:nvSpPr>
        <p:spPr bwMode="auto">
          <a:xfrm>
            <a:off x="5622925" y="1924050"/>
            <a:ext cx="33338" cy="158750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3" name="Rectangle 63"/>
          <p:cNvSpPr>
            <a:spLocks noChangeArrowheads="1"/>
          </p:cNvSpPr>
          <p:nvPr/>
        </p:nvSpPr>
        <p:spPr bwMode="auto">
          <a:xfrm>
            <a:off x="5622925" y="1924050"/>
            <a:ext cx="33338" cy="150813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4" name="Rectangle 64"/>
          <p:cNvSpPr>
            <a:spLocks noChangeArrowheads="1"/>
          </p:cNvSpPr>
          <p:nvPr/>
        </p:nvSpPr>
        <p:spPr bwMode="auto">
          <a:xfrm>
            <a:off x="5622925" y="1924050"/>
            <a:ext cx="33338" cy="15081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5" name="Rectangle 65"/>
          <p:cNvSpPr>
            <a:spLocks noChangeArrowheads="1"/>
          </p:cNvSpPr>
          <p:nvPr/>
        </p:nvSpPr>
        <p:spPr bwMode="auto">
          <a:xfrm>
            <a:off x="5622925" y="1924050"/>
            <a:ext cx="33338" cy="14446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6" name="Rectangle 66"/>
          <p:cNvSpPr>
            <a:spLocks noChangeArrowheads="1"/>
          </p:cNvSpPr>
          <p:nvPr/>
        </p:nvSpPr>
        <p:spPr bwMode="auto">
          <a:xfrm>
            <a:off x="5622925" y="1924050"/>
            <a:ext cx="33338" cy="1444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7" name="Rectangle 67"/>
          <p:cNvSpPr>
            <a:spLocks noChangeArrowheads="1"/>
          </p:cNvSpPr>
          <p:nvPr/>
        </p:nvSpPr>
        <p:spPr bwMode="auto">
          <a:xfrm>
            <a:off x="5622925" y="1930400"/>
            <a:ext cx="33338" cy="1317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8" name="Rectangle 68"/>
          <p:cNvSpPr>
            <a:spLocks noChangeArrowheads="1"/>
          </p:cNvSpPr>
          <p:nvPr/>
        </p:nvSpPr>
        <p:spPr bwMode="auto">
          <a:xfrm>
            <a:off x="5622925" y="1930400"/>
            <a:ext cx="33338" cy="131763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9" name="Rectangle 69"/>
          <p:cNvSpPr>
            <a:spLocks noChangeArrowheads="1"/>
          </p:cNvSpPr>
          <p:nvPr/>
        </p:nvSpPr>
        <p:spPr bwMode="auto">
          <a:xfrm>
            <a:off x="5622925" y="1930400"/>
            <a:ext cx="33338" cy="123825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0" name="Rectangle 70"/>
          <p:cNvSpPr>
            <a:spLocks noChangeArrowheads="1"/>
          </p:cNvSpPr>
          <p:nvPr/>
        </p:nvSpPr>
        <p:spPr bwMode="auto">
          <a:xfrm>
            <a:off x="5622925" y="1930400"/>
            <a:ext cx="33338" cy="1238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1" name="Rectangle 71"/>
          <p:cNvSpPr>
            <a:spLocks noChangeArrowheads="1"/>
          </p:cNvSpPr>
          <p:nvPr/>
        </p:nvSpPr>
        <p:spPr bwMode="auto">
          <a:xfrm>
            <a:off x="5622925" y="1930400"/>
            <a:ext cx="33338" cy="1174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2" name="Rectangle 72"/>
          <p:cNvSpPr>
            <a:spLocks noChangeArrowheads="1"/>
          </p:cNvSpPr>
          <p:nvPr/>
        </p:nvSpPr>
        <p:spPr bwMode="auto">
          <a:xfrm>
            <a:off x="5622925" y="1930400"/>
            <a:ext cx="33338" cy="1174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3" name="Rectangle 73"/>
          <p:cNvSpPr>
            <a:spLocks noChangeArrowheads="1"/>
          </p:cNvSpPr>
          <p:nvPr/>
        </p:nvSpPr>
        <p:spPr bwMode="auto">
          <a:xfrm>
            <a:off x="5622925" y="1936750"/>
            <a:ext cx="33338" cy="1047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4" name="Rectangle 74"/>
          <p:cNvSpPr>
            <a:spLocks noChangeArrowheads="1"/>
          </p:cNvSpPr>
          <p:nvPr/>
        </p:nvSpPr>
        <p:spPr bwMode="auto">
          <a:xfrm>
            <a:off x="5622925" y="1936750"/>
            <a:ext cx="33338" cy="104775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5" name="Rectangle 75"/>
          <p:cNvSpPr>
            <a:spLocks noChangeArrowheads="1"/>
          </p:cNvSpPr>
          <p:nvPr/>
        </p:nvSpPr>
        <p:spPr bwMode="auto">
          <a:xfrm>
            <a:off x="5622925" y="1936750"/>
            <a:ext cx="33338" cy="96838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6" name="Rectangle 76"/>
          <p:cNvSpPr>
            <a:spLocks noChangeArrowheads="1"/>
          </p:cNvSpPr>
          <p:nvPr/>
        </p:nvSpPr>
        <p:spPr bwMode="auto">
          <a:xfrm>
            <a:off x="5622925" y="1936750"/>
            <a:ext cx="33338" cy="9683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7" name="Rectangle 77"/>
          <p:cNvSpPr>
            <a:spLocks noChangeArrowheads="1"/>
          </p:cNvSpPr>
          <p:nvPr/>
        </p:nvSpPr>
        <p:spPr bwMode="auto">
          <a:xfrm>
            <a:off x="5622925" y="1936750"/>
            <a:ext cx="33338" cy="9048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8" name="Rectangle 78"/>
          <p:cNvSpPr>
            <a:spLocks noChangeArrowheads="1"/>
          </p:cNvSpPr>
          <p:nvPr/>
        </p:nvSpPr>
        <p:spPr bwMode="auto">
          <a:xfrm>
            <a:off x="5622925" y="1936750"/>
            <a:ext cx="33338" cy="904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9" name="Rectangle 79"/>
          <p:cNvSpPr>
            <a:spLocks noChangeArrowheads="1"/>
          </p:cNvSpPr>
          <p:nvPr/>
        </p:nvSpPr>
        <p:spPr bwMode="auto">
          <a:xfrm>
            <a:off x="5622925" y="1944688"/>
            <a:ext cx="33338" cy="7620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0" name="Rectangle 80"/>
          <p:cNvSpPr>
            <a:spLocks noChangeArrowheads="1"/>
          </p:cNvSpPr>
          <p:nvPr/>
        </p:nvSpPr>
        <p:spPr bwMode="auto">
          <a:xfrm>
            <a:off x="5622925" y="1944688"/>
            <a:ext cx="33338" cy="76200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1" name="Rectangle 81"/>
          <p:cNvSpPr>
            <a:spLocks noChangeArrowheads="1"/>
          </p:cNvSpPr>
          <p:nvPr/>
        </p:nvSpPr>
        <p:spPr bwMode="auto">
          <a:xfrm>
            <a:off x="5622925" y="1944688"/>
            <a:ext cx="33338" cy="68262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2" name="Rectangle 82"/>
          <p:cNvSpPr>
            <a:spLocks noChangeArrowheads="1"/>
          </p:cNvSpPr>
          <p:nvPr/>
        </p:nvSpPr>
        <p:spPr bwMode="auto">
          <a:xfrm>
            <a:off x="5622925" y="1944688"/>
            <a:ext cx="33338" cy="6826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3" name="Rectangle 83"/>
          <p:cNvSpPr>
            <a:spLocks noChangeArrowheads="1"/>
          </p:cNvSpPr>
          <p:nvPr/>
        </p:nvSpPr>
        <p:spPr bwMode="auto">
          <a:xfrm>
            <a:off x="5622925" y="1944688"/>
            <a:ext cx="33338" cy="6191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4" name="Rectangle 84"/>
          <p:cNvSpPr>
            <a:spLocks noChangeArrowheads="1"/>
          </p:cNvSpPr>
          <p:nvPr/>
        </p:nvSpPr>
        <p:spPr bwMode="auto">
          <a:xfrm>
            <a:off x="5622925" y="1944688"/>
            <a:ext cx="33338" cy="619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5" name="Rectangle 85"/>
          <p:cNvSpPr>
            <a:spLocks noChangeArrowheads="1"/>
          </p:cNvSpPr>
          <p:nvPr/>
        </p:nvSpPr>
        <p:spPr bwMode="auto">
          <a:xfrm>
            <a:off x="5622925" y="1951038"/>
            <a:ext cx="33338" cy="492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6" name="Rectangle 86"/>
          <p:cNvSpPr>
            <a:spLocks noChangeArrowheads="1"/>
          </p:cNvSpPr>
          <p:nvPr/>
        </p:nvSpPr>
        <p:spPr bwMode="auto">
          <a:xfrm>
            <a:off x="5622925" y="1951038"/>
            <a:ext cx="33338" cy="49212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7" name="Rectangle 87"/>
          <p:cNvSpPr>
            <a:spLocks noChangeArrowheads="1"/>
          </p:cNvSpPr>
          <p:nvPr/>
        </p:nvSpPr>
        <p:spPr bwMode="auto">
          <a:xfrm>
            <a:off x="5622925" y="1951038"/>
            <a:ext cx="33338" cy="41275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8" name="Rectangle 88"/>
          <p:cNvSpPr>
            <a:spLocks noChangeArrowheads="1"/>
          </p:cNvSpPr>
          <p:nvPr/>
        </p:nvSpPr>
        <p:spPr bwMode="auto">
          <a:xfrm>
            <a:off x="5622925" y="1951038"/>
            <a:ext cx="33338" cy="4127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9" name="Rectangle 89"/>
          <p:cNvSpPr>
            <a:spLocks noChangeArrowheads="1"/>
          </p:cNvSpPr>
          <p:nvPr/>
        </p:nvSpPr>
        <p:spPr bwMode="auto">
          <a:xfrm>
            <a:off x="5622925" y="1951038"/>
            <a:ext cx="33338" cy="3492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0" name="Rectangle 90"/>
          <p:cNvSpPr>
            <a:spLocks noChangeArrowheads="1"/>
          </p:cNvSpPr>
          <p:nvPr/>
        </p:nvSpPr>
        <p:spPr bwMode="auto">
          <a:xfrm>
            <a:off x="5622925" y="1951038"/>
            <a:ext cx="33338" cy="34925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1" name="Rectangle 91"/>
          <p:cNvSpPr>
            <a:spLocks noChangeArrowheads="1"/>
          </p:cNvSpPr>
          <p:nvPr/>
        </p:nvSpPr>
        <p:spPr bwMode="auto">
          <a:xfrm>
            <a:off x="5622925" y="1957388"/>
            <a:ext cx="33338" cy="20637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2" name="Rectangle 92"/>
          <p:cNvSpPr>
            <a:spLocks noChangeArrowheads="1"/>
          </p:cNvSpPr>
          <p:nvPr/>
        </p:nvSpPr>
        <p:spPr bwMode="auto">
          <a:xfrm>
            <a:off x="5622925" y="1957388"/>
            <a:ext cx="33338" cy="206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3" name="Rectangle 93"/>
          <p:cNvSpPr>
            <a:spLocks noChangeArrowheads="1"/>
          </p:cNvSpPr>
          <p:nvPr/>
        </p:nvSpPr>
        <p:spPr bwMode="auto">
          <a:xfrm>
            <a:off x="5622925" y="1957388"/>
            <a:ext cx="33338" cy="1428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4" name="Rectangle 94"/>
          <p:cNvSpPr>
            <a:spLocks noChangeArrowheads="1"/>
          </p:cNvSpPr>
          <p:nvPr/>
        </p:nvSpPr>
        <p:spPr bwMode="auto">
          <a:xfrm>
            <a:off x="5622925" y="1957388"/>
            <a:ext cx="33338" cy="1428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5" name="Rectangle 95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6" name="Rectangle 96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7" name="Rectangle 97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8" name="Rectangle 98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9" name="Rectangle 99"/>
          <p:cNvSpPr>
            <a:spLocks noChangeArrowheads="1"/>
          </p:cNvSpPr>
          <p:nvPr/>
        </p:nvSpPr>
        <p:spPr bwMode="auto">
          <a:xfrm>
            <a:off x="5622925" y="1916113"/>
            <a:ext cx="33338" cy="179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0" name="Rectangle 100"/>
          <p:cNvSpPr>
            <a:spLocks noChangeArrowheads="1"/>
          </p:cNvSpPr>
          <p:nvPr/>
        </p:nvSpPr>
        <p:spPr bwMode="auto">
          <a:xfrm>
            <a:off x="5622925" y="1916113"/>
            <a:ext cx="47625" cy="1936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1" name="Rectangle 101"/>
          <p:cNvSpPr>
            <a:spLocks noChangeArrowheads="1"/>
          </p:cNvSpPr>
          <p:nvPr/>
        </p:nvSpPr>
        <p:spPr bwMode="auto">
          <a:xfrm>
            <a:off x="5622925" y="1916113"/>
            <a:ext cx="33338" cy="173037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2" name="Rectangle 102"/>
          <p:cNvSpPr>
            <a:spLocks noChangeArrowheads="1"/>
          </p:cNvSpPr>
          <p:nvPr/>
        </p:nvSpPr>
        <p:spPr bwMode="auto">
          <a:xfrm>
            <a:off x="5622925" y="1916113"/>
            <a:ext cx="33338" cy="173037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3" name="Rectangle 103"/>
          <p:cNvSpPr>
            <a:spLocks noChangeArrowheads="1"/>
          </p:cNvSpPr>
          <p:nvPr/>
        </p:nvSpPr>
        <p:spPr bwMode="auto">
          <a:xfrm>
            <a:off x="5622925" y="1924050"/>
            <a:ext cx="33338" cy="15875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4" name="Rectangle 104"/>
          <p:cNvSpPr>
            <a:spLocks noChangeArrowheads="1"/>
          </p:cNvSpPr>
          <p:nvPr/>
        </p:nvSpPr>
        <p:spPr bwMode="auto">
          <a:xfrm>
            <a:off x="5622925" y="1924050"/>
            <a:ext cx="33338" cy="158750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5" name="Rectangle 105"/>
          <p:cNvSpPr>
            <a:spLocks noChangeArrowheads="1"/>
          </p:cNvSpPr>
          <p:nvPr/>
        </p:nvSpPr>
        <p:spPr bwMode="auto">
          <a:xfrm>
            <a:off x="5622925" y="1924050"/>
            <a:ext cx="33338" cy="150813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6" name="Rectangle 106"/>
          <p:cNvSpPr>
            <a:spLocks noChangeArrowheads="1"/>
          </p:cNvSpPr>
          <p:nvPr/>
        </p:nvSpPr>
        <p:spPr bwMode="auto">
          <a:xfrm>
            <a:off x="5622925" y="1924050"/>
            <a:ext cx="33338" cy="15081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7" name="Rectangle 107"/>
          <p:cNvSpPr>
            <a:spLocks noChangeArrowheads="1"/>
          </p:cNvSpPr>
          <p:nvPr/>
        </p:nvSpPr>
        <p:spPr bwMode="auto">
          <a:xfrm>
            <a:off x="5622925" y="1924050"/>
            <a:ext cx="33338" cy="14446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8" name="Rectangle 108"/>
          <p:cNvSpPr>
            <a:spLocks noChangeArrowheads="1"/>
          </p:cNvSpPr>
          <p:nvPr/>
        </p:nvSpPr>
        <p:spPr bwMode="auto">
          <a:xfrm>
            <a:off x="5622925" y="1924050"/>
            <a:ext cx="33338" cy="1444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9" name="Rectangle 109"/>
          <p:cNvSpPr>
            <a:spLocks noChangeArrowheads="1"/>
          </p:cNvSpPr>
          <p:nvPr/>
        </p:nvSpPr>
        <p:spPr bwMode="auto">
          <a:xfrm>
            <a:off x="5622925" y="1930400"/>
            <a:ext cx="33338" cy="1317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0" name="Rectangle 110"/>
          <p:cNvSpPr>
            <a:spLocks noChangeArrowheads="1"/>
          </p:cNvSpPr>
          <p:nvPr/>
        </p:nvSpPr>
        <p:spPr bwMode="auto">
          <a:xfrm>
            <a:off x="5622925" y="1930400"/>
            <a:ext cx="33338" cy="131763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1" name="Rectangle 111"/>
          <p:cNvSpPr>
            <a:spLocks noChangeArrowheads="1"/>
          </p:cNvSpPr>
          <p:nvPr/>
        </p:nvSpPr>
        <p:spPr bwMode="auto">
          <a:xfrm>
            <a:off x="5622925" y="1930400"/>
            <a:ext cx="33338" cy="123825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2" name="Rectangle 112"/>
          <p:cNvSpPr>
            <a:spLocks noChangeArrowheads="1"/>
          </p:cNvSpPr>
          <p:nvPr/>
        </p:nvSpPr>
        <p:spPr bwMode="auto">
          <a:xfrm>
            <a:off x="5622925" y="1930400"/>
            <a:ext cx="33338" cy="1238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3" name="Rectangle 113"/>
          <p:cNvSpPr>
            <a:spLocks noChangeArrowheads="1"/>
          </p:cNvSpPr>
          <p:nvPr/>
        </p:nvSpPr>
        <p:spPr bwMode="auto">
          <a:xfrm>
            <a:off x="5622925" y="1930400"/>
            <a:ext cx="33338" cy="1174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4" name="Rectangle 114"/>
          <p:cNvSpPr>
            <a:spLocks noChangeArrowheads="1"/>
          </p:cNvSpPr>
          <p:nvPr/>
        </p:nvSpPr>
        <p:spPr bwMode="auto">
          <a:xfrm>
            <a:off x="5622925" y="1930400"/>
            <a:ext cx="33338" cy="1174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5" name="Rectangle 115"/>
          <p:cNvSpPr>
            <a:spLocks noChangeArrowheads="1"/>
          </p:cNvSpPr>
          <p:nvPr/>
        </p:nvSpPr>
        <p:spPr bwMode="auto">
          <a:xfrm>
            <a:off x="5622925" y="1936750"/>
            <a:ext cx="33338" cy="1047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6" name="Rectangle 116"/>
          <p:cNvSpPr>
            <a:spLocks noChangeArrowheads="1"/>
          </p:cNvSpPr>
          <p:nvPr/>
        </p:nvSpPr>
        <p:spPr bwMode="auto">
          <a:xfrm>
            <a:off x="5622925" y="1936750"/>
            <a:ext cx="33338" cy="104775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7" name="Rectangle 117"/>
          <p:cNvSpPr>
            <a:spLocks noChangeArrowheads="1"/>
          </p:cNvSpPr>
          <p:nvPr/>
        </p:nvSpPr>
        <p:spPr bwMode="auto">
          <a:xfrm>
            <a:off x="5622925" y="1936750"/>
            <a:ext cx="33338" cy="96838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8" name="Rectangle 118"/>
          <p:cNvSpPr>
            <a:spLocks noChangeArrowheads="1"/>
          </p:cNvSpPr>
          <p:nvPr/>
        </p:nvSpPr>
        <p:spPr bwMode="auto">
          <a:xfrm>
            <a:off x="5622925" y="1936750"/>
            <a:ext cx="33338" cy="9683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9" name="Rectangle 119"/>
          <p:cNvSpPr>
            <a:spLocks noChangeArrowheads="1"/>
          </p:cNvSpPr>
          <p:nvPr/>
        </p:nvSpPr>
        <p:spPr bwMode="auto">
          <a:xfrm>
            <a:off x="5622925" y="1936750"/>
            <a:ext cx="33338" cy="9048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0" name="Rectangle 120"/>
          <p:cNvSpPr>
            <a:spLocks noChangeArrowheads="1"/>
          </p:cNvSpPr>
          <p:nvPr/>
        </p:nvSpPr>
        <p:spPr bwMode="auto">
          <a:xfrm>
            <a:off x="5622925" y="1936750"/>
            <a:ext cx="33338" cy="904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1" name="Rectangle 121"/>
          <p:cNvSpPr>
            <a:spLocks noChangeArrowheads="1"/>
          </p:cNvSpPr>
          <p:nvPr/>
        </p:nvSpPr>
        <p:spPr bwMode="auto">
          <a:xfrm>
            <a:off x="5622925" y="1944688"/>
            <a:ext cx="33338" cy="7620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2" name="Rectangle 122"/>
          <p:cNvSpPr>
            <a:spLocks noChangeArrowheads="1"/>
          </p:cNvSpPr>
          <p:nvPr/>
        </p:nvSpPr>
        <p:spPr bwMode="auto">
          <a:xfrm>
            <a:off x="5622925" y="1944688"/>
            <a:ext cx="33338" cy="76200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3" name="Rectangle 123"/>
          <p:cNvSpPr>
            <a:spLocks noChangeArrowheads="1"/>
          </p:cNvSpPr>
          <p:nvPr/>
        </p:nvSpPr>
        <p:spPr bwMode="auto">
          <a:xfrm>
            <a:off x="5622925" y="1944688"/>
            <a:ext cx="33338" cy="68262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4" name="Rectangle 124"/>
          <p:cNvSpPr>
            <a:spLocks noChangeArrowheads="1"/>
          </p:cNvSpPr>
          <p:nvPr/>
        </p:nvSpPr>
        <p:spPr bwMode="auto">
          <a:xfrm>
            <a:off x="5622925" y="1944688"/>
            <a:ext cx="33338" cy="6826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5" name="Rectangle 125"/>
          <p:cNvSpPr>
            <a:spLocks noChangeArrowheads="1"/>
          </p:cNvSpPr>
          <p:nvPr/>
        </p:nvSpPr>
        <p:spPr bwMode="auto">
          <a:xfrm>
            <a:off x="5622925" y="1944688"/>
            <a:ext cx="33338" cy="6191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6" name="Rectangle 126"/>
          <p:cNvSpPr>
            <a:spLocks noChangeArrowheads="1"/>
          </p:cNvSpPr>
          <p:nvPr/>
        </p:nvSpPr>
        <p:spPr bwMode="auto">
          <a:xfrm>
            <a:off x="5622925" y="1944688"/>
            <a:ext cx="33338" cy="619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7" name="Rectangle 127"/>
          <p:cNvSpPr>
            <a:spLocks noChangeArrowheads="1"/>
          </p:cNvSpPr>
          <p:nvPr/>
        </p:nvSpPr>
        <p:spPr bwMode="auto">
          <a:xfrm>
            <a:off x="5622925" y="1951038"/>
            <a:ext cx="33338" cy="492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8" name="Rectangle 128"/>
          <p:cNvSpPr>
            <a:spLocks noChangeArrowheads="1"/>
          </p:cNvSpPr>
          <p:nvPr/>
        </p:nvSpPr>
        <p:spPr bwMode="auto">
          <a:xfrm>
            <a:off x="5622925" y="1951038"/>
            <a:ext cx="33338" cy="49212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9" name="Rectangle 129"/>
          <p:cNvSpPr>
            <a:spLocks noChangeArrowheads="1"/>
          </p:cNvSpPr>
          <p:nvPr/>
        </p:nvSpPr>
        <p:spPr bwMode="auto">
          <a:xfrm>
            <a:off x="5622925" y="1951038"/>
            <a:ext cx="33338" cy="41275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0" name="Rectangle 130"/>
          <p:cNvSpPr>
            <a:spLocks noChangeArrowheads="1"/>
          </p:cNvSpPr>
          <p:nvPr/>
        </p:nvSpPr>
        <p:spPr bwMode="auto">
          <a:xfrm>
            <a:off x="5622925" y="1951038"/>
            <a:ext cx="33338" cy="4127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1" name="Rectangle 131"/>
          <p:cNvSpPr>
            <a:spLocks noChangeArrowheads="1"/>
          </p:cNvSpPr>
          <p:nvPr/>
        </p:nvSpPr>
        <p:spPr bwMode="auto">
          <a:xfrm>
            <a:off x="5622925" y="1951038"/>
            <a:ext cx="33338" cy="3492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2" name="Rectangle 132"/>
          <p:cNvSpPr>
            <a:spLocks noChangeArrowheads="1"/>
          </p:cNvSpPr>
          <p:nvPr/>
        </p:nvSpPr>
        <p:spPr bwMode="auto">
          <a:xfrm>
            <a:off x="5622925" y="1951038"/>
            <a:ext cx="33338" cy="34925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3" name="Rectangle 133"/>
          <p:cNvSpPr>
            <a:spLocks noChangeArrowheads="1"/>
          </p:cNvSpPr>
          <p:nvPr/>
        </p:nvSpPr>
        <p:spPr bwMode="auto">
          <a:xfrm>
            <a:off x="5622925" y="1957388"/>
            <a:ext cx="33338" cy="20637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4" name="Rectangle 134"/>
          <p:cNvSpPr>
            <a:spLocks noChangeArrowheads="1"/>
          </p:cNvSpPr>
          <p:nvPr/>
        </p:nvSpPr>
        <p:spPr bwMode="auto">
          <a:xfrm>
            <a:off x="5622925" y="1957388"/>
            <a:ext cx="33338" cy="206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5" name="Rectangle 135"/>
          <p:cNvSpPr>
            <a:spLocks noChangeArrowheads="1"/>
          </p:cNvSpPr>
          <p:nvPr/>
        </p:nvSpPr>
        <p:spPr bwMode="auto">
          <a:xfrm>
            <a:off x="5622925" y="1957388"/>
            <a:ext cx="33338" cy="1428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6" name="Rectangle 136"/>
          <p:cNvSpPr>
            <a:spLocks noChangeArrowheads="1"/>
          </p:cNvSpPr>
          <p:nvPr/>
        </p:nvSpPr>
        <p:spPr bwMode="auto">
          <a:xfrm>
            <a:off x="5622925" y="1957388"/>
            <a:ext cx="33338" cy="1428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7" name="Rectangle 137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8" name="Rectangle 138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9" name="Rectangle 139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0" name="Rectangle 140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1" name="Rectangle 141"/>
          <p:cNvSpPr>
            <a:spLocks noChangeArrowheads="1"/>
          </p:cNvSpPr>
          <p:nvPr/>
        </p:nvSpPr>
        <p:spPr bwMode="auto">
          <a:xfrm>
            <a:off x="5622925" y="1916113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2" name="Rectangle 142"/>
          <p:cNvSpPr>
            <a:spLocks noChangeArrowheads="1"/>
          </p:cNvSpPr>
          <p:nvPr/>
        </p:nvSpPr>
        <p:spPr bwMode="auto">
          <a:xfrm>
            <a:off x="5622925" y="197167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3" name="Rectangle 143"/>
          <p:cNvSpPr>
            <a:spLocks noChangeArrowheads="1"/>
          </p:cNvSpPr>
          <p:nvPr/>
        </p:nvSpPr>
        <p:spPr bwMode="auto">
          <a:xfrm>
            <a:off x="5622925" y="2027238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4" name="Rectangle 144"/>
          <p:cNvSpPr>
            <a:spLocks noChangeArrowheads="1"/>
          </p:cNvSpPr>
          <p:nvPr/>
        </p:nvSpPr>
        <p:spPr bwMode="auto">
          <a:xfrm>
            <a:off x="5622925" y="2082800"/>
            <a:ext cx="6350" cy="20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5" name="Rectangle 145"/>
          <p:cNvSpPr>
            <a:spLocks noChangeArrowheads="1"/>
          </p:cNvSpPr>
          <p:nvPr/>
        </p:nvSpPr>
        <p:spPr bwMode="auto">
          <a:xfrm>
            <a:off x="5622925" y="2095500"/>
            <a:ext cx="2698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6" name="Rectangle 146"/>
          <p:cNvSpPr>
            <a:spLocks noChangeArrowheads="1"/>
          </p:cNvSpPr>
          <p:nvPr/>
        </p:nvSpPr>
        <p:spPr bwMode="auto">
          <a:xfrm>
            <a:off x="5656263" y="2054225"/>
            <a:ext cx="7937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7" name="Rectangle 147"/>
          <p:cNvSpPr>
            <a:spLocks noChangeArrowheads="1"/>
          </p:cNvSpPr>
          <p:nvPr/>
        </p:nvSpPr>
        <p:spPr bwMode="auto">
          <a:xfrm>
            <a:off x="5656263" y="2000250"/>
            <a:ext cx="7937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8" name="Rectangle 148"/>
          <p:cNvSpPr>
            <a:spLocks noChangeArrowheads="1"/>
          </p:cNvSpPr>
          <p:nvPr/>
        </p:nvSpPr>
        <p:spPr bwMode="auto">
          <a:xfrm>
            <a:off x="5656263" y="1944688"/>
            <a:ext cx="7937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9" name="Rectangle 149"/>
          <p:cNvSpPr>
            <a:spLocks noChangeArrowheads="1"/>
          </p:cNvSpPr>
          <p:nvPr/>
        </p:nvSpPr>
        <p:spPr bwMode="auto">
          <a:xfrm>
            <a:off x="5656263" y="1916113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0" name="Rectangle 150"/>
          <p:cNvSpPr>
            <a:spLocks noChangeArrowheads="1"/>
          </p:cNvSpPr>
          <p:nvPr/>
        </p:nvSpPr>
        <p:spPr bwMode="auto">
          <a:xfrm>
            <a:off x="5629275" y="1916113"/>
            <a:ext cx="34925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1" name="Rectangle 151"/>
          <p:cNvSpPr>
            <a:spLocks noChangeArrowheads="1"/>
          </p:cNvSpPr>
          <p:nvPr/>
        </p:nvSpPr>
        <p:spPr bwMode="auto">
          <a:xfrm>
            <a:off x="5594350" y="1882775"/>
            <a:ext cx="103188" cy="4762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2" name="Rectangle 152"/>
          <p:cNvSpPr>
            <a:spLocks noChangeArrowheads="1"/>
          </p:cNvSpPr>
          <p:nvPr/>
        </p:nvSpPr>
        <p:spPr bwMode="auto">
          <a:xfrm>
            <a:off x="5594350" y="1882775"/>
            <a:ext cx="90488" cy="26988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3" name="Rectangle 153"/>
          <p:cNvSpPr>
            <a:spLocks noChangeArrowheads="1"/>
          </p:cNvSpPr>
          <p:nvPr/>
        </p:nvSpPr>
        <p:spPr bwMode="auto">
          <a:xfrm>
            <a:off x="5594350" y="1882775"/>
            <a:ext cx="90488" cy="269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4" name="Rectangle 154"/>
          <p:cNvSpPr>
            <a:spLocks noChangeArrowheads="1"/>
          </p:cNvSpPr>
          <p:nvPr/>
        </p:nvSpPr>
        <p:spPr bwMode="auto">
          <a:xfrm>
            <a:off x="5594350" y="1889125"/>
            <a:ext cx="90488" cy="142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5" name="Rectangle 155"/>
          <p:cNvSpPr>
            <a:spLocks noChangeArrowheads="1"/>
          </p:cNvSpPr>
          <p:nvPr/>
        </p:nvSpPr>
        <p:spPr bwMode="auto">
          <a:xfrm>
            <a:off x="5594350" y="1889125"/>
            <a:ext cx="90488" cy="142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6" name="Rectangle 156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7" name="Rectangle 157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8" name="Rectangle 158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9" name="Rectangle 159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0" name="Rectangle 160"/>
          <p:cNvSpPr>
            <a:spLocks noChangeArrowheads="1"/>
          </p:cNvSpPr>
          <p:nvPr/>
        </p:nvSpPr>
        <p:spPr bwMode="auto">
          <a:xfrm>
            <a:off x="5594350" y="1882775"/>
            <a:ext cx="90488" cy="333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1" name="Rectangle 161"/>
          <p:cNvSpPr>
            <a:spLocks noChangeArrowheads="1"/>
          </p:cNvSpPr>
          <p:nvPr/>
        </p:nvSpPr>
        <p:spPr bwMode="auto">
          <a:xfrm>
            <a:off x="5594350" y="1882775"/>
            <a:ext cx="103188" cy="4762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2" name="Rectangle 162"/>
          <p:cNvSpPr>
            <a:spLocks noChangeArrowheads="1"/>
          </p:cNvSpPr>
          <p:nvPr/>
        </p:nvSpPr>
        <p:spPr bwMode="auto">
          <a:xfrm>
            <a:off x="5594350" y="1882775"/>
            <a:ext cx="90488" cy="26988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3" name="Rectangle 163"/>
          <p:cNvSpPr>
            <a:spLocks noChangeArrowheads="1"/>
          </p:cNvSpPr>
          <p:nvPr/>
        </p:nvSpPr>
        <p:spPr bwMode="auto">
          <a:xfrm>
            <a:off x="5594350" y="1882775"/>
            <a:ext cx="90488" cy="269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4" name="Rectangle 164"/>
          <p:cNvSpPr>
            <a:spLocks noChangeArrowheads="1"/>
          </p:cNvSpPr>
          <p:nvPr/>
        </p:nvSpPr>
        <p:spPr bwMode="auto">
          <a:xfrm>
            <a:off x="5594350" y="1889125"/>
            <a:ext cx="90488" cy="142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5" name="Rectangle 165"/>
          <p:cNvSpPr>
            <a:spLocks noChangeArrowheads="1"/>
          </p:cNvSpPr>
          <p:nvPr/>
        </p:nvSpPr>
        <p:spPr bwMode="auto">
          <a:xfrm>
            <a:off x="5594350" y="1889125"/>
            <a:ext cx="90488" cy="142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6" name="Rectangle 166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7" name="Rectangle 167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8" name="Rectangle 168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9" name="Rectangle 169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0" name="Rectangle 170"/>
          <p:cNvSpPr>
            <a:spLocks noChangeArrowheads="1"/>
          </p:cNvSpPr>
          <p:nvPr/>
        </p:nvSpPr>
        <p:spPr bwMode="auto">
          <a:xfrm>
            <a:off x="5594350" y="1882775"/>
            <a:ext cx="90488" cy="33338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1" name="Rectangle 171"/>
          <p:cNvSpPr>
            <a:spLocks noChangeArrowheads="1"/>
          </p:cNvSpPr>
          <p:nvPr/>
        </p:nvSpPr>
        <p:spPr bwMode="auto">
          <a:xfrm>
            <a:off x="5614988" y="1847850"/>
            <a:ext cx="61912" cy="476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2" name="Rectangle 172"/>
          <p:cNvSpPr>
            <a:spLocks noChangeArrowheads="1"/>
          </p:cNvSpPr>
          <p:nvPr/>
        </p:nvSpPr>
        <p:spPr bwMode="auto">
          <a:xfrm>
            <a:off x="5622925" y="1847850"/>
            <a:ext cx="41275" cy="349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3" name="Rectangle 173"/>
          <p:cNvSpPr>
            <a:spLocks noChangeArrowheads="1"/>
          </p:cNvSpPr>
          <p:nvPr/>
        </p:nvSpPr>
        <p:spPr bwMode="auto">
          <a:xfrm>
            <a:off x="5622925" y="1847850"/>
            <a:ext cx="4127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4" name="Rectangle 174"/>
          <p:cNvSpPr>
            <a:spLocks noChangeArrowheads="1"/>
          </p:cNvSpPr>
          <p:nvPr/>
        </p:nvSpPr>
        <p:spPr bwMode="auto">
          <a:xfrm>
            <a:off x="5629275" y="1847850"/>
            <a:ext cx="3492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5" name="Rectangle 175"/>
          <p:cNvSpPr>
            <a:spLocks noChangeArrowheads="1"/>
          </p:cNvSpPr>
          <p:nvPr/>
        </p:nvSpPr>
        <p:spPr bwMode="auto">
          <a:xfrm>
            <a:off x="5629275" y="1847850"/>
            <a:ext cx="3492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6" name="Rectangle 176"/>
          <p:cNvSpPr>
            <a:spLocks noChangeArrowheads="1"/>
          </p:cNvSpPr>
          <p:nvPr/>
        </p:nvSpPr>
        <p:spPr bwMode="auto">
          <a:xfrm>
            <a:off x="5635625" y="1847850"/>
            <a:ext cx="2857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7" name="Rectangle 177"/>
          <p:cNvSpPr>
            <a:spLocks noChangeArrowheads="1"/>
          </p:cNvSpPr>
          <p:nvPr/>
        </p:nvSpPr>
        <p:spPr bwMode="auto">
          <a:xfrm>
            <a:off x="5635625" y="1847850"/>
            <a:ext cx="28575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8" name="Rectangle 178"/>
          <p:cNvSpPr>
            <a:spLocks noChangeArrowheads="1"/>
          </p:cNvSpPr>
          <p:nvPr/>
        </p:nvSpPr>
        <p:spPr bwMode="auto">
          <a:xfrm>
            <a:off x="5643563" y="1847850"/>
            <a:ext cx="20637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9" name="Rectangle 179"/>
          <p:cNvSpPr>
            <a:spLocks noChangeArrowheads="1"/>
          </p:cNvSpPr>
          <p:nvPr/>
        </p:nvSpPr>
        <p:spPr bwMode="auto">
          <a:xfrm>
            <a:off x="5643563" y="1847850"/>
            <a:ext cx="20637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0" name="Rectangle 180"/>
          <p:cNvSpPr>
            <a:spLocks noChangeArrowheads="1"/>
          </p:cNvSpPr>
          <p:nvPr/>
        </p:nvSpPr>
        <p:spPr bwMode="auto">
          <a:xfrm>
            <a:off x="5649913" y="1847850"/>
            <a:ext cx="6350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1" name="Rectangle 181"/>
          <p:cNvSpPr>
            <a:spLocks noChangeArrowheads="1"/>
          </p:cNvSpPr>
          <p:nvPr/>
        </p:nvSpPr>
        <p:spPr bwMode="auto">
          <a:xfrm>
            <a:off x="5649913" y="1847850"/>
            <a:ext cx="6350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2" name="Rectangle 182"/>
          <p:cNvSpPr>
            <a:spLocks noChangeArrowheads="1"/>
          </p:cNvSpPr>
          <p:nvPr/>
        </p:nvSpPr>
        <p:spPr bwMode="auto">
          <a:xfrm>
            <a:off x="5656263" y="1847850"/>
            <a:ext cx="1587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3" name="Rectangle 183"/>
          <p:cNvSpPr>
            <a:spLocks noChangeArrowheads="1"/>
          </p:cNvSpPr>
          <p:nvPr/>
        </p:nvSpPr>
        <p:spPr bwMode="auto">
          <a:xfrm>
            <a:off x="5656263" y="1847850"/>
            <a:ext cx="1587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4" name="Rectangle 184"/>
          <p:cNvSpPr>
            <a:spLocks noChangeArrowheads="1"/>
          </p:cNvSpPr>
          <p:nvPr/>
        </p:nvSpPr>
        <p:spPr bwMode="auto">
          <a:xfrm>
            <a:off x="5656263" y="1847850"/>
            <a:ext cx="7937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5" name="Rectangle 185"/>
          <p:cNvSpPr>
            <a:spLocks noChangeArrowheads="1"/>
          </p:cNvSpPr>
          <p:nvPr/>
        </p:nvSpPr>
        <p:spPr bwMode="auto">
          <a:xfrm>
            <a:off x="5656263" y="1847850"/>
            <a:ext cx="7937" cy="349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6" name="Rectangle 186"/>
          <p:cNvSpPr>
            <a:spLocks noChangeArrowheads="1"/>
          </p:cNvSpPr>
          <p:nvPr/>
        </p:nvSpPr>
        <p:spPr bwMode="auto">
          <a:xfrm>
            <a:off x="5614988" y="1847850"/>
            <a:ext cx="49212" cy="34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7" name="Rectangle 187"/>
          <p:cNvSpPr>
            <a:spLocks noChangeArrowheads="1"/>
          </p:cNvSpPr>
          <p:nvPr/>
        </p:nvSpPr>
        <p:spPr bwMode="auto">
          <a:xfrm>
            <a:off x="5614988" y="1847850"/>
            <a:ext cx="61912" cy="476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8" name="Rectangle 188"/>
          <p:cNvSpPr>
            <a:spLocks noChangeArrowheads="1"/>
          </p:cNvSpPr>
          <p:nvPr/>
        </p:nvSpPr>
        <p:spPr bwMode="auto">
          <a:xfrm>
            <a:off x="5622925" y="1847850"/>
            <a:ext cx="41275" cy="349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9" name="Rectangle 189"/>
          <p:cNvSpPr>
            <a:spLocks noChangeArrowheads="1"/>
          </p:cNvSpPr>
          <p:nvPr/>
        </p:nvSpPr>
        <p:spPr bwMode="auto">
          <a:xfrm>
            <a:off x="5622925" y="1847850"/>
            <a:ext cx="4127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0" name="Rectangle 190"/>
          <p:cNvSpPr>
            <a:spLocks noChangeArrowheads="1"/>
          </p:cNvSpPr>
          <p:nvPr/>
        </p:nvSpPr>
        <p:spPr bwMode="auto">
          <a:xfrm>
            <a:off x="5629275" y="1847850"/>
            <a:ext cx="3492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1" name="Rectangle 191"/>
          <p:cNvSpPr>
            <a:spLocks noChangeArrowheads="1"/>
          </p:cNvSpPr>
          <p:nvPr/>
        </p:nvSpPr>
        <p:spPr bwMode="auto">
          <a:xfrm>
            <a:off x="5629275" y="1847850"/>
            <a:ext cx="3492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2" name="Rectangle 192"/>
          <p:cNvSpPr>
            <a:spLocks noChangeArrowheads="1"/>
          </p:cNvSpPr>
          <p:nvPr/>
        </p:nvSpPr>
        <p:spPr bwMode="auto">
          <a:xfrm>
            <a:off x="5635625" y="1847850"/>
            <a:ext cx="2857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3" name="Rectangle 193"/>
          <p:cNvSpPr>
            <a:spLocks noChangeArrowheads="1"/>
          </p:cNvSpPr>
          <p:nvPr/>
        </p:nvSpPr>
        <p:spPr bwMode="auto">
          <a:xfrm>
            <a:off x="5635625" y="1847850"/>
            <a:ext cx="28575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4" name="Rectangle 194"/>
          <p:cNvSpPr>
            <a:spLocks noChangeArrowheads="1"/>
          </p:cNvSpPr>
          <p:nvPr/>
        </p:nvSpPr>
        <p:spPr bwMode="auto">
          <a:xfrm>
            <a:off x="5643563" y="1847850"/>
            <a:ext cx="20637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5" name="Rectangle 195"/>
          <p:cNvSpPr>
            <a:spLocks noChangeArrowheads="1"/>
          </p:cNvSpPr>
          <p:nvPr/>
        </p:nvSpPr>
        <p:spPr bwMode="auto">
          <a:xfrm>
            <a:off x="5643563" y="1847850"/>
            <a:ext cx="20637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6" name="Rectangle 196"/>
          <p:cNvSpPr>
            <a:spLocks noChangeArrowheads="1"/>
          </p:cNvSpPr>
          <p:nvPr/>
        </p:nvSpPr>
        <p:spPr bwMode="auto">
          <a:xfrm>
            <a:off x="5649913" y="1847850"/>
            <a:ext cx="6350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7" name="Rectangle 197"/>
          <p:cNvSpPr>
            <a:spLocks noChangeArrowheads="1"/>
          </p:cNvSpPr>
          <p:nvPr/>
        </p:nvSpPr>
        <p:spPr bwMode="auto">
          <a:xfrm>
            <a:off x="5649913" y="1847850"/>
            <a:ext cx="6350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8" name="Rectangle 198"/>
          <p:cNvSpPr>
            <a:spLocks noChangeArrowheads="1"/>
          </p:cNvSpPr>
          <p:nvPr/>
        </p:nvSpPr>
        <p:spPr bwMode="auto">
          <a:xfrm>
            <a:off x="5656263" y="1847850"/>
            <a:ext cx="1587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9" name="Rectangle 199"/>
          <p:cNvSpPr>
            <a:spLocks noChangeArrowheads="1"/>
          </p:cNvSpPr>
          <p:nvPr/>
        </p:nvSpPr>
        <p:spPr bwMode="auto">
          <a:xfrm>
            <a:off x="5656263" y="1847850"/>
            <a:ext cx="1587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0" name="Rectangle 200"/>
          <p:cNvSpPr>
            <a:spLocks noChangeArrowheads="1"/>
          </p:cNvSpPr>
          <p:nvPr/>
        </p:nvSpPr>
        <p:spPr bwMode="auto">
          <a:xfrm>
            <a:off x="5656263" y="1847850"/>
            <a:ext cx="7937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1" name="Rectangle 201"/>
          <p:cNvSpPr>
            <a:spLocks noChangeArrowheads="1"/>
          </p:cNvSpPr>
          <p:nvPr/>
        </p:nvSpPr>
        <p:spPr bwMode="auto">
          <a:xfrm>
            <a:off x="5656263" y="1847850"/>
            <a:ext cx="7937" cy="349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2" name="Rectangle 202"/>
          <p:cNvSpPr>
            <a:spLocks noChangeArrowheads="1"/>
          </p:cNvSpPr>
          <p:nvPr/>
        </p:nvSpPr>
        <p:spPr bwMode="auto">
          <a:xfrm>
            <a:off x="5614988" y="1847850"/>
            <a:ext cx="49212" cy="349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3" name="Rectangle 203"/>
          <p:cNvSpPr>
            <a:spLocks noChangeArrowheads="1"/>
          </p:cNvSpPr>
          <p:nvPr/>
        </p:nvSpPr>
        <p:spPr bwMode="auto">
          <a:xfrm>
            <a:off x="3476625" y="5219700"/>
            <a:ext cx="49213" cy="1936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4" name="Rectangle 204"/>
          <p:cNvSpPr>
            <a:spLocks noChangeArrowheads="1"/>
          </p:cNvSpPr>
          <p:nvPr/>
        </p:nvSpPr>
        <p:spPr bwMode="auto">
          <a:xfrm>
            <a:off x="3476625" y="5219700"/>
            <a:ext cx="34925" cy="171450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3755" name="Group 205"/>
          <p:cNvGrpSpPr>
            <a:grpSpLocks/>
          </p:cNvGrpSpPr>
          <p:nvPr/>
        </p:nvGrpSpPr>
        <p:grpSpPr bwMode="auto">
          <a:xfrm>
            <a:off x="3476625" y="1916113"/>
            <a:ext cx="2187575" cy="3497262"/>
            <a:chOff x="2190" y="1207"/>
            <a:chExt cx="1378" cy="2203"/>
          </a:xfrm>
        </p:grpSpPr>
        <p:sp>
          <p:nvSpPr>
            <p:cNvPr id="23896" name="Rectangle 206"/>
            <p:cNvSpPr>
              <a:spLocks noChangeArrowheads="1"/>
            </p:cNvSpPr>
            <p:nvPr/>
          </p:nvSpPr>
          <p:spPr bwMode="auto">
            <a:xfrm>
              <a:off x="2190" y="3288"/>
              <a:ext cx="22" cy="10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897" name="Rectangle 207"/>
            <p:cNvSpPr>
              <a:spLocks noChangeArrowheads="1"/>
            </p:cNvSpPr>
            <p:nvPr/>
          </p:nvSpPr>
          <p:spPr bwMode="auto">
            <a:xfrm>
              <a:off x="2190" y="3292"/>
              <a:ext cx="22" cy="1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898" name="Rectangle 208"/>
            <p:cNvSpPr>
              <a:spLocks noChangeArrowheads="1"/>
            </p:cNvSpPr>
            <p:nvPr/>
          </p:nvSpPr>
          <p:spPr bwMode="auto">
            <a:xfrm>
              <a:off x="2190" y="3292"/>
              <a:ext cx="22" cy="1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899" name="Rectangle 209"/>
            <p:cNvSpPr>
              <a:spLocks noChangeArrowheads="1"/>
            </p:cNvSpPr>
            <p:nvPr/>
          </p:nvSpPr>
          <p:spPr bwMode="auto">
            <a:xfrm>
              <a:off x="2190" y="3292"/>
              <a:ext cx="22" cy="9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0" name="Rectangle 210"/>
            <p:cNvSpPr>
              <a:spLocks noChangeArrowheads="1"/>
            </p:cNvSpPr>
            <p:nvPr/>
          </p:nvSpPr>
          <p:spPr bwMode="auto">
            <a:xfrm>
              <a:off x="2190" y="3292"/>
              <a:ext cx="22" cy="9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1" name="Rectangle 211"/>
            <p:cNvSpPr>
              <a:spLocks noChangeArrowheads="1"/>
            </p:cNvSpPr>
            <p:nvPr/>
          </p:nvSpPr>
          <p:spPr bwMode="auto">
            <a:xfrm>
              <a:off x="2190" y="3292"/>
              <a:ext cx="22" cy="9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2" name="Rectangle 212"/>
            <p:cNvSpPr>
              <a:spLocks noChangeArrowheads="1"/>
            </p:cNvSpPr>
            <p:nvPr/>
          </p:nvSpPr>
          <p:spPr bwMode="auto">
            <a:xfrm>
              <a:off x="2190" y="3292"/>
              <a:ext cx="22" cy="9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3" name="Rectangle 213"/>
            <p:cNvSpPr>
              <a:spLocks noChangeArrowheads="1"/>
            </p:cNvSpPr>
            <p:nvPr/>
          </p:nvSpPr>
          <p:spPr bwMode="auto">
            <a:xfrm>
              <a:off x="2190" y="3297"/>
              <a:ext cx="22" cy="8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4" name="Rectangle 214"/>
            <p:cNvSpPr>
              <a:spLocks noChangeArrowheads="1"/>
            </p:cNvSpPr>
            <p:nvPr/>
          </p:nvSpPr>
          <p:spPr bwMode="auto">
            <a:xfrm>
              <a:off x="2190" y="3297"/>
              <a:ext cx="22" cy="82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5" name="Rectangle 215"/>
            <p:cNvSpPr>
              <a:spLocks noChangeArrowheads="1"/>
            </p:cNvSpPr>
            <p:nvPr/>
          </p:nvSpPr>
          <p:spPr bwMode="auto">
            <a:xfrm>
              <a:off x="2190" y="3297"/>
              <a:ext cx="22" cy="78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6" name="Rectangle 216"/>
            <p:cNvSpPr>
              <a:spLocks noChangeArrowheads="1"/>
            </p:cNvSpPr>
            <p:nvPr/>
          </p:nvSpPr>
          <p:spPr bwMode="auto">
            <a:xfrm>
              <a:off x="2190" y="3297"/>
              <a:ext cx="22" cy="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7" name="Rectangle 217"/>
            <p:cNvSpPr>
              <a:spLocks noChangeArrowheads="1"/>
            </p:cNvSpPr>
            <p:nvPr/>
          </p:nvSpPr>
          <p:spPr bwMode="auto">
            <a:xfrm>
              <a:off x="2190" y="3297"/>
              <a:ext cx="22" cy="7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8" name="Rectangle 218"/>
            <p:cNvSpPr>
              <a:spLocks noChangeArrowheads="1"/>
            </p:cNvSpPr>
            <p:nvPr/>
          </p:nvSpPr>
          <p:spPr bwMode="auto">
            <a:xfrm>
              <a:off x="2190" y="3297"/>
              <a:ext cx="22" cy="7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9" name="Rectangle 219"/>
            <p:cNvSpPr>
              <a:spLocks noChangeArrowheads="1"/>
            </p:cNvSpPr>
            <p:nvPr/>
          </p:nvSpPr>
          <p:spPr bwMode="auto">
            <a:xfrm>
              <a:off x="2190" y="3301"/>
              <a:ext cx="22" cy="6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0" name="Rectangle 220"/>
            <p:cNvSpPr>
              <a:spLocks noChangeArrowheads="1"/>
            </p:cNvSpPr>
            <p:nvPr/>
          </p:nvSpPr>
          <p:spPr bwMode="auto">
            <a:xfrm>
              <a:off x="2190" y="3301"/>
              <a:ext cx="22" cy="65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1" name="Rectangle 221"/>
            <p:cNvSpPr>
              <a:spLocks noChangeArrowheads="1"/>
            </p:cNvSpPr>
            <p:nvPr/>
          </p:nvSpPr>
          <p:spPr bwMode="auto">
            <a:xfrm>
              <a:off x="2190" y="3301"/>
              <a:ext cx="22" cy="61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2" name="Rectangle 222"/>
            <p:cNvSpPr>
              <a:spLocks noChangeArrowheads="1"/>
            </p:cNvSpPr>
            <p:nvPr/>
          </p:nvSpPr>
          <p:spPr bwMode="auto">
            <a:xfrm>
              <a:off x="2190" y="3301"/>
              <a:ext cx="22" cy="6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3" name="Rectangle 223"/>
            <p:cNvSpPr>
              <a:spLocks noChangeArrowheads="1"/>
            </p:cNvSpPr>
            <p:nvPr/>
          </p:nvSpPr>
          <p:spPr bwMode="auto">
            <a:xfrm>
              <a:off x="2190" y="3301"/>
              <a:ext cx="22" cy="56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4" name="Rectangle 224"/>
            <p:cNvSpPr>
              <a:spLocks noChangeArrowheads="1"/>
            </p:cNvSpPr>
            <p:nvPr/>
          </p:nvSpPr>
          <p:spPr bwMode="auto">
            <a:xfrm>
              <a:off x="2190" y="3301"/>
              <a:ext cx="22" cy="56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5" name="Rectangle 225"/>
            <p:cNvSpPr>
              <a:spLocks noChangeArrowheads="1"/>
            </p:cNvSpPr>
            <p:nvPr/>
          </p:nvSpPr>
          <p:spPr bwMode="auto">
            <a:xfrm>
              <a:off x="2190" y="3305"/>
              <a:ext cx="22" cy="48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6" name="Rectangle 226"/>
            <p:cNvSpPr>
              <a:spLocks noChangeArrowheads="1"/>
            </p:cNvSpPr>
            <p:nvPr/>
          </p:nvSpPr>
          <p:spPr bwMode="auto">
            <a:xfrm>
              <a:off x="2190" y="3305"/>
              <a:ext cx="22" cy="48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7" name="Rectangle 227"/>
            <p:cNvSpPr>
              <a:spLocks noChangeArrowheads="1"/>
            </p:cNvSpPr>
            <p:nvPr/>
          </p:nvSpPr>
          <p:spPr bwMode="auto">
            <a:xfrm>
              <a:off x="2190" y="3305"/>
              <a:ext cx="22" cy="44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8" name="Rectangle 228"/>
            <p:cNvSpPr>
              <a:spLocks noChangeArrowheads="1"/>
            </p:cNvSpPr>
            <p:nvPr/>
          </p:nvSpPr>
          <p:spPr bwMode="auto">
            <a:xfrm>
              <a:off x="2190" y="3305"/>
              <a:ext cx="22" cy="44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9" name="Rectangle 229"/>
            <p:cNvSpPr>
              <a:spLocks noChangeArrowheads="1"/>
            </p:cNvSpPr>
            <p:nvPr/>
          </p:nvSpPr>
          <p:spPr bwMode="auto">
            <a:xfrm>
              <a:off x="2190" y="3305"/>
              <a:ext cx="22" cy="39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0" name="Rectangle 230"/>
            <p:cNvSpPr>
              <a:spLocks noChangeArrowheads="1"/>
            </p:cNvSpPr>
            <p:nvPr/>
          </p:nvSpPr>
          <p:spPr bwMode="auto">
            <a:xfrm>
              <a:off x="2190" y="3305"/>
              <a:ext cx="22" cy="39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1" name="Rectangle 231"/>
            <p:cNvSpPr>
              <a:spLocks noChangeArrowheads="1"/>
            </p:cNvSpPr>
            <p:nvPr/>
          </p:nvSpPr>
          <p:spPr bwMode="auto">
            <a:xfrm>
              <a:off x="2190" y="3310"/>
              <a:ext cx="22" cy="3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2" name="Rectangle 232"/>
            <p:cNvSpPr>
              <a:spLocks noChangeArrowheads="1"/>
            </p:cNvSpPr>
            <p:nvPr/>
          </p:nvSpPr>
          <p:spPr bwMode="auto">
            <a:xfrm>
              <a:off x="2190" y="3310"/>
              <a:ext cx="22" cy="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3" name="Rectangle 233"/>
            <p:cNvSpPr>
              <a:spLocks noChangeArrowheads="1"/>
            </p:cNvSpPr>
            <p:nvPr/>
          </p:nvSpPr>
          <p:spPr bwMode="auto">
            <a:xfrm>
              <a:off x="2190" y="3310"/>
              <a:ext cx="22" cy="2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4" name="Rectangle 234"/>
            <p:cNvSpPr>
              <a:spLocks noChangeArrowheads="1"/>
            </p:cNvSpPr>
            <p:nvPr/>
          </p:nvSpPr>
          <p:spPr bwMode="auto">
            <a:xfrm>
              <a:off x="2190" y="3310"/>
              <a:ext cx="22" cy="26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5" name="Rectangle 235"/>
            <p:cNvSpPr>
              <a:spLocks noChangeArrowheads="1"/>
            </p:cNvSpPr>
            <p:nvPr/>
          </p:nvSpPr>
          <p:spPr bwMode="auto">
            <a:xfrm>
              <a:off x="2190" y="3310"/>
              <a:ext cx="22" cy="21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6" name="Rectangle 236"/>
            <p:cNvSpPr>
              <a:spLocks noChangeArrowheads="1"/>
            </p:cNvSpPr>
            <p:nvPr/>
          </p:nvSpPr>
          <p:spPr bwMode="auto">
            <a:xfrm>
              <a:off x="2190" y="3310"/>
              <a:ext cx="22" cy="2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7" name="Rectangle 237"/>
            <p:cNvSpPr>
              <a:spLocks noChangeArrowheads="1"/>
            </p:cNvSpPr>
            <p:nvPr/>
          </p:nvSpPr>
          <p:spPr bwMode="auto">
            <a:xfrm>
              <a:off x="2190" y="3314"/>
              <a:ext cx="22" cy="1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8" name="Rectangle 238"/>
            <p:cNvSpPr>
              <a:spLocks noChangeArrowheads="1"/>
            </p:cNvSpPr>
            <p:nvPr/>
          </p:nvSpPr>
          <p:spPr bwMode="auto">
            <a:xfrm>
              <a:off x="2190" y="3314"/>
              <a:ext cx="22" cy="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9" name="Rectangle 239"/>
            <p:cNvSpPr>
              <a:spLocks noChangeArrowheads="1"/>
            </p:cNvSpPr>
            <p:nvPr/>
          </p:nvSpPr>
          <p:spPr bwMode="auto">
            <a:xfrm>
              <a:off x="2190" y="3314"/>
              <a:ext cx="22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0" name="Rectangle 240"/>
            <p:cNvSpPr>
              <a:spLocks noChangeArrowheads="1"/>
            </p:cNvSpPr>
            <p:nvPr/>
          </p:nvSpPr>
          <p:spPr bwMode="auto">
            <a:xfrm>
              <a:off x="2190" y="3314"/>
              <a:ext cx="22" cy="9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1" name="Rectangle 241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2" name="Rectangle 242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3" name="Rectangle 243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4" name="Rectangle 244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5" name="Rectangle 245"/>
            <p:cNvSpPr>
              <a:spLocks noChangeArrowheads="1"/>
            </p:cNvSpPr>
            <p:nvPr/>
          </p:nvSpPr>
          <p:spPr bwMode="auto">
            <a:xfrm>
              <a:off x="2190" y="3288"/>
              <a:ext cx="22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6" name="Rectangle 246"/>
            <p:cNvSpPr>
              <a:spLocks noChangeArrowheads="1"/>
            </p:cNvSpPr>
            <p:nvPr/>
          </p:nvSpPr>
          <p:spPr bwMode="auto">
            <a:xfrm>
              <a:off x="2190" y="3288"/>
              <a:ext cx="31" cy="122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7" name="Rectangle 247"/>
            <p:cNvSpPr>
              <a:spLocks noChangeArrowheads="1"/>
            </p:cNvSpPr>
            <p:nvPr/>
          </p:nvSpPr>
          <p:spPr bwMode="auto">
            <a:xfrm>
              <a:off x="2190" y="3288"/>
              <a:ext cx="22" cy="10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8" name="Rectangle 248"/>
            <p:cNvSpPr>
              <a:spLocks noChangeArrowheads="1"/>
            </p:cNvSpPr>
            <p:nvPr/>
          </p:nvSpPr>
          <p:spPr bwMode="auto">
            <a:xfrm>
              <a:off x="2190" y="3288"/>
              <a:ext cx="22" cy="10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9" name="Rectangle 249"/>
            <p:cNvSpPr>
              <a:spLocks noChangeArrowheads="1"/>
            </p:cNvSpPr>
            <p:nvPr/>
          </p:nvSpPr>
          <p:spPr bwMode="auto">
            <a:xfrm>
              <a:off x="2190" y="3292"/>
              <a:ext cx="22" cy="1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0" name="Rectangle 250"/>
            <p:cNvSpPr>
              <a:spLocks noChangeArrowheads="1"/>
            </p:cNvSpPr>
            <p:nvPr/>
          </p:nvSpPr>
          <p:spPr bwMode="auto">
            <a:xfrm>
              <a:off x="2190" y="3292"/>
              <a:ext cx="22" cy="1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1" name="Rectangle 251"/>
            <p:cNvSpPr>
              <a:spLocks noChangeArrowheads="1"/>
            </p:cNvSpPr>
            <p:nvPr/>
          </p:nvSpPr>
          <p:spPr bwMode="auto">
            <a:xfrm>
              <a:off x="2190" y="3292"/>
              <a:ext cx="22" cy="9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2" name="Rectangle 252"/>
            <p:cNvSpPr>
              <a:spLocks noChangeArrowheads="1"/>
            </p:cNvSpPr>
            <p:nvPr/>
          </p:nvSpPr>
          <p:spPr bwMode="auto">
            <a:xfrm>
              <a:off x="2190" y="3292"/>
              <a:ext cx="22" cy="9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3" name="Rectangle 253"/>
            <p:cNvSpPr>
              <a:spLocks noChangeArrowheads="1"/>
            </p:cNvSpPr>
            <p:nvPr/>
          </p:nvSpPr>
          <p:spPr bwMode="auto">
            <a:xfrm>
              <a:off x="2190" y="3292"/>
              <a:ext cx="22" cy="9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4" name="Rectangle 254"/>
            <p:cNvSpPr>
              <a:spLocks noChangeArrowheads="1"/>
            </p:cNvSpPr>
            <p:nvPr/>
          </p:nvSpPr>
          <p:spPr bwMode="auto">
            <a:xfrm>
              <a:off x="2190" y="3292"/>
              <a:ext cx="22" cy="9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5" name="Rectangle 255"/>
            <p:cNvSpPr>
              <a:spLocks noChangeArrowheads="1"/>
            </p:cNvSpPr>
            <p:nvPr/>
          </p:nvSpPr>
          <p:spPr bwMode="auto">
            <a:xfrm>
              <a:off x="2190" y="3297"/>
              <a:ext cx="22" cy="8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6" name="Rectangle 256"/>
            <p:cNvSpPr>
              <a:spLocks noChangeArrowheads="1"/>
            </p:cNvSpPr>
            <p:nvPr/>
          </p:nvSpPr>
          <p:spPr bwMode="auto">
            <a:xfrm>
              <a:off x="2190" y="3297"/>
              <a:ext cx="22" cy="82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7" name="Rectangle 257"/>
            <p:cNvSpPr>
              <a:spLocks noChangeArrowheads="1"/>
            </p:cNvSpPr>
            <p:nvPr/>
          </p:nvSpPr>
          <p:spPr bwMode="auto">
            <a:xfrm>
              <a:off x="2190" y="3297"/>
              <a:ext cx="22" cy="78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8" name="Rectangle 258"/>
            <p:cNvSpPr>
              <a:spLocks noChangeArrowheads="1"/>
            </p:cNvSpPr>
            <p:nvPr/>
          </p:nvSpPr>
          <p:spPr bwMode="auto">
            <a:xfrm>
              <a:off x="2190" y="3297"/>
              <a:ext cx="22" cy="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9" name="Rectangle 259"/>
            <p:cNvSpPr>
              <a:spLocks noChangeArrowheads="1"/>
            </p:cNvSpPr>
            <p:nvPr/>
          </p:nvSpPr>
          <p:spPr bwMode="auto">
            <a:xfrm>
              <a:off x="2190" y="3297"/>
              <a:ext cx="22" cy="7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0" name="Rectangle 260"/>
            <p:cNvSpPr>
              <a:spLocks noChangeArrowheads="1"/>
            </p:cNvSpPr>
            <p:nvPr/>
          </p:nvSpPr>
          <p:spPr bwMode="auto">
            <a:xfrm>
              <a:off x="2190" y="3297"/>
              <a:ext cx="22" cy="7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1" name="Rectangle 261"/>
            <p:cNvSpPr>
              <a:spLocks noChangeArrowheads="1"/>
            </p:cNvSpPr>
            <p:nvPr/>
          </p:nvSpPr>
          <p:spPr bwMode="auto">
            <a:xfrm>
              <a:off x="2190" y="3301"/>
              <a:ext cx="22" cy="6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2" name="Rectangle 262"/>
            <p:cNvSpPr>
              <a:spLocks noChangeArrowheads="1"/>
            </p:cNvSpPr>
            <p:nvPr/>
          </p:nvSpPr>
          <p:spPr bwMode="auto">
            <a:xfrm>
              <a:off x="2190" y="3301"/>
              <a:ext cx="22" cy="65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3" name="Rectangle 263"/>
            <p:cNvSpPr>
              <a:spLocks noChangeArrowheads="1"/>
            </p:cNvSpPr>
            <p:nvPr/>
          </p:nvSpPr>
          <p:spPr bwMode="auto">
            <a:xfrm>
              <a:off x="2190" y="3301"/>
              <a:ext cx="22" cy="61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4" name="Rectangle 264"/>
            <p:cNvSpPr>
              <a:spLocks noChangeArrowheads="1"/>
            </p:cNvSpPr>
            <p:nvPr/>
          </p:nvSpPr>
          <p:spPr bwMode="auto">
            <a:xfrm>
              <a:off x="2190" y="3301"/>
              <a:ext cx="22" cy="6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5" name="Rectangle 265"/>
            <p:cNvSpPr>
              <a:spLocks noChangeArrowheads="1"/>
            </p:cNvSpPr>
            <p:nvPr/>
          </p:nvSpPr>
          <p:spPr bwMode="auto">
            <a:xfrm>
              <a:off x="2190" y="3301"/>
              <a:ext cx="22" cy="56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6" name="Rectangle 266"/>
            <p:cNvSpPr>
              <a:spLocks noChangeArrowheads="1"/>
            </p:cNvSpPr>
            <p:nvPr/>
          </p:nvSpPr>
          <p:spPr bwMode="auto">
            <a:xfrm>
              <a:off x="2190" y="3301"/>
              <a:ext cx="22" cy="56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7" name="Rectangle 267"/>
            <p:cNvSpPr>
              <a:spLocks noChangeArrowheads="1"/>
            </p:cNvSpPr>
            <p:nvPr/>
          </p:nvSpPr>
          <p:spPr bwMode="auto">
            <a:xfrm>
              <a:off x="2190" y="3305"/>
              <a:ext cx="22" cy="48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8" name="Rectangle 268"/>
            <p:cNvSpPr>
              <a:spLocks noChangeArrowheads="1"/>
            </p:cNvSpPr>
            <p:nvPr/>
          </p:nvSpPr>
          <p:spPr bwMode="auto">
            <a:xfrm>
              <a:off x="2190" y="3305"/>
              <a:ext cx="22" cy="48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9" name="Rectangle 269"/>
            <p:cNvSpPr>
              <a:spLocks noChangeArrowheads="1"/>
            </p:cNvSpPr>
            <p:nvPr/>
          </p:nvSpPr>
          <p:spPr bwMode="auto">
            <a:xfrm>
              <a:off x="2190" y="3305"/>
              <a:ext cx="22" cy="44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0" name="Rectangle 270"/>
            <p:cNvSpPr>
              <a:spLocks noChangeArrowheads="1"/>
            </p:cNvSpPr>
            <p:nvPr/>
          </p:nvSpPr>
          <p:spPr bwMode="auto">
            <a:xfrm>
              <a:off x="2190" y="3305"/>
              <a:ext cx="22" cy="44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1" name="Rectangle 271"/>
            <p:cNvSpPr>
              <a:spLocks noChangeArrowheads="1"/>
            </p:cNvSpPr>
            <p:nvPr/>
          </p:nvSpPr>
          <p:spPr bwMode="auto">
            <a:xfrm>
              <a:off x="2190" y="3305"/>
              <a:ext cx="22" cy="39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2" name="Rectangle 272"/>
            <p:cNvSpPr>
              <a:spLocks noChangeArrowheads="1"/>
            </p:cNvSpPr>
            <p:nvPr/>
          </p:nvSpPr>
          <p:spPr bwMode="auto">
            <a:xfrm>
              <a:off x="2190" y="3305"/>
              <a:ext cx="22" cy="39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3" name="Rectangle 273"/>
            <p:cNvSpPr>
              <a:spLocks noChangeArrowheads="1"/>
            </p:cNvSpPr>
            <p:nvPr/>
          </p:nvSpPr>
          <p:spPr bwMode="auto">
            <a:xfrm>
              <a:off x="2190" y="3310"/>
              <a:ext cx="22" cy="3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4" name="Rectangle 274"/>
            <p:cNvSpPr>
              <a:spLocks noChangeArrowheads="1"/>
            </p:cNvSpPr>
            <p:nvPr/>
          </p:nvSpPr>
          <p:spPr bwMode="auto">
            <a:xfrm>
              <a:off x="2190" y="3310"/>
              <a:ext cx="22" cy="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5" name="Rectangle 275"/>
            <p:cNvSpPr>
              <a:spLocks noChangeArrowheads="1"/>
            </p:cNvSpPr>
            <p:nvPr/>
          </p:nvSpPr>
          <p:spPr bwMode="auto">
            <a:xfrm>
              <a:off x="2190" y="3310"/>
              <a:ext cx="22" cy="2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6" name="Rectangle 276"/>
            <p:cNvSpPr>
              <a:spLocks noChangeArrowheads="1"/>
            </p:cNvSpPr>
            <p:nvPr/>
          </p:nvSpPr>
          <p:spPr bwMode="auto">
            <a:xfrm>
              <a:off x="2190" y="3310"/>
              <a:ext cx="22" cy="26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7" name="Rectangle 277"/>
            <p:cNvSpPr>
              <a:spLocks noChangeArrowheads="1"/>
            </p:cNvSpPr>
            <p:nvPr/>
          </p:nvSpPr>
          <p:spPr bwMode="auto">
            <a:xfrm>
              <a:off x="2190" y="3310"/>
              <a:ext cx="22" cy="21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8" name="Rectangle 278"/>
            <p:cNvSpPr>
              <a:spLocks noChangeArrowheads="1"/>
            </p:cNvSpPr>
            <p:nvPr/>
          </p:nvSpPr>
          <p:spPr bwMode="auto">
            <a:xfrm>
              <a:off x="2190" y="3310"/>
              <a:ext cx="22" cy="2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9" name="Rectangle 279"/>
            <p:cNvSpPr>
              <a:spLocks noChangeArrowheads="1"/>
            </p:cNvSpPr>
            <p:nvPr/>
          </p:nvSpPr>
          <p:spPr bwMode="auto">
            <a:xfrm>
              <a:off x="2190" y="3314"/>
              <a:ext cx="22" cy="1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0" name="Rectangle 280"/>
            <p:cNvSpPr>
              <a:spLocks noChangeArrowheads="1"/>
            </p:cNvSpPr>
            <p:nvPr/>
          </p:nvSpPr>
          <p:spPr bwMode="auto">
            <a:xfrm>
              <a:off x="2190" y="3314"/>
              <a:ext cx="22" cy="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1" name="Rectangle 281"/>
            <p:cNvSpPr>
              <a:spLocks noChangeArrowheads="1"/>
            </p:cNvSpPr>
            <p:nvPr/>
          </p:nvSpPr>
          <p:spPr bwMode="auto">
            <a:xfrm>
              <a:off x="2190" y="3314"/>
              <a:ext cx="22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2" name="Rectangle 282"/>
            <p:cNvSpPr>
              <a:spLocks noChangeArrowheads="1"/>
            </p:cNvSpPr>
            <p:nvPr/>
          </p:nvSpPr>
          <p:spPr bwMode="auto">
            <a:xfrm>
              <a:off x="2190" y="3314"/>
              <a:ext cx="22" cy="9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3" name="Rectangle 283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4" name="Rectangle 284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5" name="Rectangle 285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6" name="Rectangle 286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7" name="Rectangle 287"/>
            <p:cNvSpPr>
              <a:spLocks noChangeArrowheads="1"/>
            </p:cNvSpPr>
            <p:nvPr/>
          </p:nvSpPr>
          <p:spPr bwMode="auto">
            <a:xfrm>
              <a:off x="2190" y="3288"/>
              <a:ext cx="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8" name="Rectangle 288"/>
            <p:cNvSpPr>
              <a:spLocks noChangeArrowheads="1"/>
            </p:cNvSpPr>
            <p:nvPr/>
          </p:nvSpPr>
          <p:spPr bwMode="auto">
            <a:xfrm>
              <a:off x="2190" y="3323"/>
              <a:ext cx="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9" name="Rectangle 289"/>
            <p:cNvSpPr>
              <a:spLocks noChangeArrowheads="1"/>
            </p:cNvSpPr>
            <p:nvPr/>
          </p:nvSpPr>
          <p:spPr bwMode="auto">
            <a:xfrm>
              <a:off x="2190" y="3357"/>
              <a:ext cx="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0" name="Rectangle 290"/>
            <p:cNvSpPr>
              <a:spLocks noChangeArrowheads="1"/>
            </p:cNvSpPr>
            <p:nvPr/>
          </p:nvSpPr>
          <p:spPr bwMode="auto">
            <a:xfrm>
              <a:off x="2190" y="3392"/>
              <a:ext cx="5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1" name="Rectangle 291"/>
            <p:cNvSpPr>
              <a:spLocks noChangeArrowheads="1"/>
            </p:cNvSpPr>
            <p:nvPr/>
          </p:nvSpPr>
          <p:spPr bwMode="auto">
            <a:xfrm>
              <a:off x="2190" y="3401"/>
              <a:ext cx="1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2" name="Rectangle 292"/>
            <p:cNvSpPr>
              <a:spLocks noChangeArrowheads="1"/>
            </p:cNvSpPr>
            <p:nvPr/>
          </p:nvSpPr>
          <p:spPr bwMode="auto">
            <a:xfrm>
              <a:off x="2212" y="3375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3" name="Rectangle 293"/>
            <p:cNvSpPr>
              <a:spLocks noChangeArrowheads="1"/>
            </p:cNvSpPr>
            <p:nvPr/>
          </p:nvSpPr>
          <p:spPr bwMode="auto">
            <a:xfrm>
              <a:off x="2212" y="3340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4" name="Rectangle 294"/>
            <p:cNvSpPr>
              <a:spLocks noChangeArrowheads="1"/>
            </p:cNvSpPr>
            <p:nvPr/>
          </p:nvSpPr>
          <p:spPr bwMode="auto">
            <a:xfrm>
              <a:off x="2212" y="3305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5" name="Rectangle 295"/>
            <p:cNvSpPr>
              <a:spLocks noChangeArrowheads="1"/>
            </p:cNvSpPr>
            <p:nvPr/>
          </p:nvSpPr>
          <p:spPr bwMode="auto">
            <a:xfrm>
              <a:off x="2212" y="3288"/>
              <a:ext cx="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6" name="Rectangle 296"/>
            <p:cNvSpPr>
              <a:spLocks noChangeArrowheads="1"/>
            </p:cNvSpPr>
            <p:nvPr/>
          </p:nvSpPr>
          <p:spPr bwMode="auto">
            <a:xfrm>
              <a:off x="2195" y="3288"/>
              <a:ext cx="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7" name="Rectangle 297"/>
            <p:cNvSpPr>
              <a:spLocks noChangeArrowheads="1"/>
            </p:cNvSpPr>
            <p:nvPr/>
          </p:nvSpPr>
          <p:spPr bwMode="auto">
            <a:xfrm>
              <a:off x="3542" y="3288"/>
              <a:ext cx="26" cy="122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8" name="Rectangle 298"/>
            <p:cNvSpPr>
              <a:spLocks noChangeArrowheads="1"/>
            </p:cNvSpPr>
            <p:nvPr/>
          </p:nvSpPr>
          <p:spPr bwMode="auto">
            <a:xfrm>
              <a:off x="3542" y="3288"/>
              <a:ext cx="17" cy="10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9" name="Rectangle 299"/>
            <p:cNvSpPr>
              <a:spLocks noChangeArrowheads="1"/>
            </p:cNvSpPr>
            <p:nvPr/>
          </p:nvSpPr>
          <p:spPr bwMode="auto">
            <a:xfrm>
              <a:off x="3542" y="3288"/>
              <a:ext cx="17" cy="10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0" name="Rectangle 300"/>
            <p:cNvSpPr>
              <a:spLocks noChangeArrowheads="1"/>
            </p:cNvSpPr>
            <p:nvPr/>
          </p:nvSpPr>
          <p:spPr bwMode="auto">
            <a:xfrm>
              <a:off x="3542" y="3292"/>
              <a:ext cx="17" cy="1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1" name="Rectangle 301"/>
            <p:cNvSpPr>
              <a:spLocks noChangeArrowheads="1"/>
            </p:cNvSpPr>
            <p:nvPr/>
          </p:nvSpPr>
          <p:spPr bwMode="auto">
            <a:xfrm>
              <a:off x="3542" y="3292"/>
              <a:ext cx="17" cy="1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2" name="Rectangle 302"/>
            <p:cNvSpPr>
              <a:spLocks noChangeArrowheads="1"/>
            </p:cNvSpPr>
            <p:nvPr/>
          </p:nvSpPr>
          <p:spPr bwMode="auto">
            <a:xfrm>
              <a:off x="3542" y="3292"/>
              <a:ext cx="17" cy="9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3" name="Rectangle 303"/>
            <p:cNvSpPr>
              <a:spLocks noChangeArrowheads="1"/>
            </p:cNvSpPr>
            <p:nvPr/>
          </p:nvSpPr>
          <p:spPr bwMode="auto">
            <a:xfrm>
              <a:off x="3542" y="3292"/>
              <a:ext cx="17" cy="9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4" name="Rectangle 304"/>
            <p:cNvSpPr>
              <a:spLocks noChangeArrowheads="1"/>
            </p:cNvSpPr>
            <p:nvPr/>
          </p:nvSpPr>
          <p:spPr bwMode="auto">
            <a:xfrm>
              <a:off x="3542" y="3292"/>
              <a:ext cx="17" cy="9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5" name="Rectangle 305"/>
            <p:cNvSpPr>
              <a:spLocks noChangeArrowheads="1"/>
            </p:cNvSpPr>
            <p:nvPr/>
          </p:nvSpPr>
          <p:spPr bwMode="auto">
            <a:xfrm>
              <a:off x="3542" y="3292"/>
              <a:ext cx="17" cy="9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6" name="Rectangle 306"/>
            <p:cNvSpPr>
              <a:spLocks noChangeArrowheads="1"/>
            </p:cNvSpPr>
            <p:nvPr/>
          </p:nvSpPr>
          <p:spPr bwMode="auto">
            <a:xfrm>
              <a:off x="3542" y="3297"/>
              <a:ext cx="17" cy="8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7" name="Rectangle 307"/>
            <p:cNvSpPr>
              <a:spLocks noChangeArrowheads="1"/>
            </p:cNvSpPr>
            <p:nvPr/>
          </p:nvSpPr>
          <p:spPr bwMode="auto">
            <a:xfrm>
              <a:off x="3542" y="3297"/>
              <a:ext cx="17" cy="82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8" name="Rectangle 308"/>
            <p:cNvSpPr>
              <a:spLocks noChangeArrowheads="1"/>
            </p:cNvSpPr>
            <p:nvPr/>
          </p:nvSpPr>
          <p:spPr bwMode="auto">
            <a:xfrm>
              <a:off x="3542" y="3297"/>
              <a:ext cx="17" cy="78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9" name="Rectangle 309"/>
            <p:cNvSpPr>
              <a:spLocks noChangeArrowheads="1"/>
            </p:cNvSpPr>
            <p:nvPr/>
          </p:nvSpPr>
          <p:spPr bwMode="auto">
            <a:xfrm>
              <a:off x="3542" y="3297"/>
              <a:ext cx="17" cy="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0" name="Rectangle 310"/>
            <p:cNvSpPr>
              <a:spLocks noChangeArrowheads="1"/>
            </p:cNvSpPr>
            <p:nvPr/>
          </p:nvSpPr>
          <p:spPr bwMode="auto">
            <a:xfrm>
              <a:off x="3542" y="3297"/>
              <a:ext cx="17" cy="7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1" name="Rectangle 311"/>
            <p:cNvSpPr>
              <a:spLocks noChangeArrowheads="1"/>
            </p:cNvSpPr>
            <p:nvPr/>
          </p:nvSpPr>
          <p:spPr bwMode="auto">
            <a:xfrm>
              <a:off x="3542" y="3297"/>
              <a:ext cx="17" cy="7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2" name="Rectangle 312"/>
            <p:cNvSpPr>
              <a:spLocks noChangeArrowheads="1"/>
            </p:cNvSpPr>
            <p:nvPr/>
          </p:nvSpPr>
          <p:spPr bwMode="auto">
            <a:xfrm>
              <a:off x="3542" y="3301"/>
              <a:ext cx="17" cy="6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3" name="Rectangle 313"/>
            <p:cNvSpPr>
              <a:spLocks noChangeArrowheads="1"/>
            </p:cNvSpPr>
            <p:nvPr/>
          </p:nvSpPr>
          <p:spPr bwMode="auto">
            <a:xfrm>
              <a:off x="3542" y="3301"/>
              <a:ext cx="17" cy="65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4" name="Rectangle 314"/>
            <p:cNvSpPr>
              <a:spLocks noChangeArrowheads="1"/>
            </p:cNvSpPr>
            <p:nvPr/>
          </p:nvSpPr>
          <p:spPr bwMode="auto">
            <a:xfrm>
              <a:off x="3542" y="3301"/>
              <a:ext cx="17" cy="61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5" name="Rectangle 315"/>
            <p:cNvSpPr>
              <a:spLocks noChangeArrowheads="1"/>
            </p:cNvSpPr>
            <p:nvPr/>
          </p:nvSpPr>
          <p:spPr bwMode="auto">
            <a:xfrm>
              <a:off x="3542" y="3301"/>
              <a:ext cx="17" cy="6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6" name="Rectangle 316"/>
            <p:cNvSpPr>
              <a:spLocks noChangeArrowheads="1"/>
            </p:cNvSpPr>
            <p:nvPr/>
          </p:nvSpPr>
          <p:spPr bwMode="auto">
            <a:xfrm>
              <a:off x="3542" y="3301"/>
              <a:ext cx="17" cy="56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7" name="Rectangle 317"/>
            <p:cNvSpPr>
              <a:spLocks noChangeArrowheads="1"/>
            </p:cNvSpPr>
            <p:nvPr/>
          </p:nvSpPr>
          <p:spPr bwMode="auto">
            <a:xfrm>
              <a:off x="3542" y="3301"/>
              <a:ext cx="17" cy="56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8" name="Rectangle 318"/>
            <p:cNvSpPr>
              <a:spLocks noChangeArrowheads="1"/>
            </p:cNvSpPr>
            <p:nvPr/>
          </p:nvSpPr>
          <p:spPr bwMode="auto">
            <a:xfrm>
              <a:off x="3542" y="3305"/>
              <a:ext cx="17" cy="48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9" name="Rectangle 319"/>
            <p:cNvSpPr>
              <a:spLocks noChangeArrowheads="1"/>
            </p:cNvSpPr>
            <p:nvPr/>
          </p:nvSpPr>
          <p:spPr bwMode="auto">
            <a:xfrm>
              <a:off x="3542" y="3305"/>
              <a:ext cx="17" cy="48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0" name="Rectangle 320"/>
            <p:cNvSpPr>
              <a:spLocks noChangeArrowheads="1"/>
            </p:cNvSpPr>
            <p:nvPr/>
          </p:nvSpPr>
          <p:spPr bwMode="auto">
            <a:xfrm>
              <a:off x="3542" y="3305"/>
              <a:ext cx="17" cy="44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1" name="Rectangle 321"/>
            <p:cNvSpPr>
              <a:spLocks noChangeArrowheads="1"/>
            </p:cNvSpPr>
            <p:nvPr/>
          </p:nvSpPr>
          <p:spPr bwMode="auto">
            <a:xfrm>
              <a:off x="3542" y="3305"/>
              <a:ext cx="17" cy="44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2" name="Rectangle 322"/>
            <p:cNvSpPr>
              <a:spLocks noChangeArrowheads="1"/>
            </p:cNvSpPr>
            <p:nvPr/>
          </p:nvSpPr>
          <p:spPr bwMode="auto">
            <a:xfrm>
              <a:off x="3542" y="3305"/>
              <a:ext cx="17" cy="39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3" name="Rectangle 323"/>
            <p:cNvSpPr>
              <a:spLocks noChangeArrowheads="1"/>
            </p:cNvSpPr>
            <p:nvPr/>
          </p:nvSpPr>
          <p:spPr bwMode="auto">
            <a:xfrm>
              <a:off x="3542" y="3305"/>
              <a:ext cx="17" cy="39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4" name="Rectangle 324"/>
            <p:cNvSpPr>
              <a:spLocks noChangeArrowheads="1"/>
            </p:cNvSpPr>
            <p:nvPr/>
          </p:nvSpPr>
          <p:spPr bwMode="auto">
            <a:xfrm>
              <a:off x="3542" y="3310"/>
              <a:ext cx="17" cy="3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5" name="Rectangle 325"/>
            <p:cNvSpPr>
              <a:spLocks noChangeArrowheads="1"/>
            </p:cNvSpPr>
            <p:nvPr/>
          </p:nvSpPr>
          <p:spPr bwMode="auto">
            <a:xfrm>
              <a:off x="3542" y="3310"/>
              <a:ext cx="17" cy="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6" name="Rectangle 326"/>
            <p:cNvSpPr>
              <a:spLocks noChangeArrowheads="1"/>
            </p:cNvSpPr>
            <p:nvPr/>
          </p:nvSpPr>
          <p:spPr bwMode="auto">
            <a:xfrm>
              <a:off x="3542" y="3310"/>
              <a:ext cx="17" cy="2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7" name="Rectangle 327"/>
            <p:cNvSpPr>
              <a:spLocks noChangeArrowheads="1"/>
            </p:cNvSpPr>
            <p:nvPr/>
          </p:nvSpPr>
          <p:spPr bwMode="auto">
            <a:xfrm>
              <a:off x="3542" y="3310"/>
              <a:ext cx="17" cy="26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8" name="Rectangle 328"/>
            <p:cNvSpPr>
              <a:spLocks noChangeArrowheads="1"/>
            </p:cNvSpPr>
            <p:nvPr/>
          </p:nvSpPr>
          <p:spPr bwMode="auto">
            <a:xfrm>
              <a:off x="3542" y="3310"/>
              <a:ext cx="17" cy="21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9" name="Rectangle 329"/>
            <p:cNvSpPr>
              <a:spLocks noChangeArrowheads="1"/>
            </p:cNvSpPr>
            <p:nvPr/>
          </p:nvSpPr>
          <p:spPr bwMode="auto">
            <a:xfrm>
              <a:off x="3542" y="3310"/>
              <a:ext cx="17" cy="2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0" name="Rectangle 330"/>
            <p:cNvSpPr>
              <a:spLocks noChangeArrowheads="1"/>
            </p:cNvSpPr>
            <p:nvPr/>
          </p:nvSpPr>
          <p:spPr bwMode="auto">
            <a:xfrm>
              <a:off x="3542" y="3314"/>
              <a:ext cx="17" cy="1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1" name="Rectangle 331"/>
            <p:cNvSpPr>
              <a:spLocks noChangeArrowheads="1"/>
            </p:cNvSpPr>
            <p:nvPr/>
          </p:nvSpPr>
          <p:spPr bwMode="auto">
            <a:xfrm>
              <a:off x="3542" y="3314"/>
              <a:ext cx="17" cy="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2" name="Rectangle 332"/>
            <p:cNvSpPr>
              <a:spLocks noChangeArrowheads="1"/>
            </p:cNvSpPr>
            <p:nvPr/>
          </p:nvSpPr>
          <p:spPr bwMode="auto">
            <a:xfrm>
              <a:off x="3542" y="3314"/>
              <a:ext cx="17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3" name="Rectangle 333"/>
            <p:cNvSpPr>
              <a:spLocks noChangeArrowheads="1"/>
            </p:cNvSpPr>
            <p:nvPr/>
          </p:nvSpPr>
          <p:spPr bwMode="auto">
            <a:xfrm>
              <a:off x="3542" y="3314"/>
              <a:ext cx="17" cy="9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4" name="Rectangle 334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5" name="Rectangle 335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6" name="Rectangle 336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7" name="Rectangle 337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8" name="Rectangle 338"/>
            <p:cNvSpPr>
              <a:spLocks noChangeArrowheads="1"/>
            </p:cNvSpPr>
            <p:nvPr/>
          </p:nvSpPr>
          <p:spPr bwMode="auto">
            <a:xfrm>
              <a:off x="3542" y="3288"/>
              <a:ext cx="17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9" name="Rectangle 339"/>
            <p:cNvSpPr>
              <a:spLocks noChangeArrowheads="1"/>
            </p:cNvSpPr>
            <p:nvPr/>
          </p:nvSpPr>
          <p:spPr bwMode="auto">
            <a:xfrm>
              <a:off x="3542" y="3288"/>
              <a:ext cx="26" cy="122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0" name="Rectangle 340"/>
            <p:cNvSpPr>
              <a:spLocks noChangeArrowheads="1"/>
            </p:cNvSpPr>
            <p:nvPr/>
          </p:nvSpPr>
          <p:spPr bwMode="auto">
            <a:xfrm>
              <a:off x="3542" y="3288"/>
              <a:ext cx="17" cy="10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1" name="Rectangle 341"/>
            <p:cNvSpPr>
              <a:spLocks noChangeArrowheads="1"/>
            </p:cNvSpPr>
            <p:nvPr/>
          </p:nvSpPr>
          <p:spPr bwMode="auto">
            <a:xfrm>
              <a:off x="3542" y="3288"/>
              <a:ext cx="17" cy="10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2" name="Rectangle 342"/>
            <p:cNvSpPr>
              <a:spLocks noChangeArrowheads="1"/>
            </p:cNvSpPr>
            <p:nvPr/>
          </p:nvSpPr>
          <p:spPr bwMode="auto">
            <a:xfrm>
              <a:off x="3542" y="3292"/>
              <a:ext cx="17" cy="1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3" name="Rectangle 343"/>
            <p:cNvSpPr>
              <a:spLocks noChangeArrowheads="1"/>
            </p:cNvSpPr>
            <p:nvPr/>
          </p:nvSpPr>
          <p:spPr bwMode="auto">
            <a:xfrm>
              <a:off x="3542" y="3292"/>
              <a:ext cx="17" cy="1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4" name="Rectangle 344"/>
            <p:cNvSpPr>
              <a:spLocks noChangeArrowheads="1"/>
            </p:cNvSpPr>
            <p:nvPr/>
          </p:nvSpPr>
          <p:spPr bwMode="auto">
            <a:xfrm>
              <a:off x="3542" y="3292"/>
              <a:ext cx="17" cy="9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5" name="Rectangle 345"/>
            <p:cNvSpPr>
              <a:spLocks noChangeArrowheads="1"/>
            </p:cNvSpPr>
            <p:nvPr/>
          </p:nvSpPr>
          <p:spPr bwMode="auto">
            <a:xfrm>
              <a:off x="3542" y="3292"/>
              <a:ext cx="17" cy="9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6" name="Rectangle 346"/>
            <p:cNvSpPr>
              <a:spLocks noChangeArrowheads="1"/>
            </p:cNvSpPr>
            <p:nvPr/>
          </p:nvSpPr>
          <p:spPr bwMode="auto">
            <a:xfrm>
              <a:off x="3542" y="3292"/>
              <a:ext cx="17" cy="9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7" name="Rectangle 347"/>
            <p:cNvSpPr>
              <a:spLocks noChangeArrowheads="1"/>
            </p:cNvSpPr>
            <p:nvPr/>
          </p:nvSpPr>
          <p:spPr bwMode="auto">
            <a:xfrm>
              <a:off x="3542" y="3292"/>
              <a:ext cx="17" cy="9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8" name="Rectangle 348"/>
            <p:cNvSpPr>
              <a:spLocks noChangeArrowheads="1"/>
            </p:cNvSpPr>
            <p:nvPr/>
          </p:nvSpPr>
          <p:spPr bwMode="auto">
            <a:xfrm>
              <a:off x="3542" y="3297"/>
              <a:ext cx="17" cy="8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9" name="Rectangle 349"/>
            <p:cNvSpPr>
              <a:spLocks noChangeArrowheads="1"/>
            </p:cNvSpPr>
            <p:nvPr/>
          </p:nvSpPr>
          <p:spPr bwMode="auto">
            <a:xfrm>
              <a:off x="3542" y="3297"/>
              <a:ext cx="17" cy="82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0" name="Rectangle 350"/>
            <p:cNvSpPr>
              <a:spLocks noChangeArrowheads="1"/>
            </p:cNvSpPr>
            <p:nvPr/>
          </p:nvSpPr>
          <p:spPr bwMode="auto">
            <a:xfrm>
              <a:off x="3542" y="3297"/>
              <a:ext cx="17" cy="78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1" name="Rectangle 351"/>
            <p:cNvSpPr>
              <a:spLocks noChangeArrowheads="1"/>
            </p:cNvSpPr>
            <p:nvPr/>
          </p:nvSpPr>
          <p:spPr bwMode="auto">
            <a:xfrm>
              <a:off x="3542" y="3297"/>
              <a:ext cx="17" cy="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2" name="Rectangle 352"/>
            <p:cNvSpPr>
              <a:spLocks noChangeArrowheads="1"/>
            </p:cNvSpPr>
            <p:nvPr/>
          </p:nvSpPr>
          <p:spPr bwMode="auto">
            <a:xfrm>
              <a:off x="3542" y="3297"/>
              <a:ext cx="17" cy="7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3" name="Rectangle 353"/>
            <p:cNvSpPr>
              <a:spLocks noChangeArrowheads="1"/>
            </p:cNvSpPr>
            <p:nvPr/>
          </p:nvSpPr>
          <p:spPr bwMode="auto">
            <a:xfrm>
              <a:off x="3542" y="3297"/>
              <a:ext cx="17" cy="7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4" name="Rectangle 354"/>
            <p:cNvSpPr>
              <a:spLocks noChangeArrowheads="1"/>
            </p:cNvSpPr>
            <p:nvPr/>
          </p:nvSpPr>
          <p:spPr bwMode="auto">
            <a:xfrm>
              <a:off x="3542" y="3301"/>
              <a:ext cx="17" cy="6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5" name="Rectangle 355"/>
            <p:cNvSpPr>
              <a:spLocks noChangeArrowheads="1"/>
            </p:cNvSpPr>
            <p:nvPr/>
          </p:nvSpPr>
          <p:spPr bwMode="auto">
            <a:xfrm>
              <a:off x="3542" y="3301"/>
              <a:ext cx="17" cy="65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6" name="Rectangle 356"/>
            <p:cNvSpPr>
              <a:spLocks noChangeArrowheads="1"/>
            </p:cNvSpPr>
            <p:nvPr/>
          </p:nvSpPr>
          <p:spPr bwMode="auto">
            <a:xfrm>
              <a:off x="3542" y="3301"/>
              <a:ext cx="17" cy="61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7" name="Rectangle 357"/>
            <p:cNvSpPr>
              <a:spLocks noChangeArrowheads="1"/>
            </p:cNvSpPr>
            <p:nvPr/>
          </p:nvSpPr>
          <p:spPr bwMode="auto">
            <a:xfrm>
              <a:off x="3542" y="3301"/>
              <a:ext cx="17" cy="6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8" name="Rectangle 358"/>
            <p:cNvSpPr>
              <a:spLocks noChangeArrowheads="1"/>
            </p:cNvSpPr>
            <p:nvPr/>
          </p:nvSpPr>
          <p:spPr bwMode="auto">
            <a:xfrm>
              <a:off x="3542" y="3301"/>
              <a:ext cx="17" cy="56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9" name="Rectangle 359"/>
            <p:cNvSpPr>
              <a:spLocks noChangeArrowheads="1"/>
            </p:cNvSpPr>
            <p:nvPr/>
          </p:nvSpPr>
          <p:spPr bwMode="auto">
            <a:xfrm>
              <a:off x="3542" y="3301"/>
              <a:ext cx="17" cy="56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0" name="Rectangle 360"/>
            <p:cNvSpPr>
              <a:spLocks noChangeArrowheads="1"/>
            </p:cNvSpPr>
            <p:nvPr/>
          </p:nvSpPr>
          <p:spPr bwMode="auto">
            <a:xfrm>
              <a:off x="3542" y="3305"/>
              <a:ext cx="17" cy="48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1" name="Rectangle 361"/>
            <p:cNvSpPr>
              <a:spLocks noChangeArrowheads="1"/>
            </p:cNvSpPr>
            <p:nvPr/>
          </p:nvSpPr>
          <p:spPr bwMode="auto">
            <a:xfrm>
              <a:off x="3542" y="3305"/>
              <a:ext cx="17" cy="48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2" name="Rectangle 362"/>
            <p:cNvSpPr>
              <a:spLocks noChangeArrowheads="1"/>
            </p:cNvSpPr>
            <p:nvPr/>
          </p:nvSpPr>
          <p:spPr bwMode="auto">
            <a:xfrm>
              <a:off x="3542" y="3305"/>
              <a:ext cx="17" cy="44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3" name="Rectangle 363"/>
            <p:cNvSpPr>
              <a:spLocks noChangeArrowheads="1"/>
            </p:cNvSpPr>
            <p:nvPr/>
          </p:nvSpPr>
          <p:spPr bwMode="auto">
            <a:xfrm>
              <a:off x="3542" y="3305"/>
              <a:ext cx="17" cy="44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4" name="Rectangle 364"/>
            <p:cNvSpPr>
              <a:spLocks noChangeArrowheads="1"/>
            </p:cNvSpPr>
            <p:nvPr/>
          </p:nvSpPr>
          <p:spPr bwMode="auto">
            <a:xfrm>
              <a:off x="3542" y="3305"/>
              <a:ext cx="17" cy="39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5" name="Rectangle 365"/>
            <p:cNvSpPr>
              <a:spLocks noChangeArrowheads="1"/>
            </p:cNvSpPr>
            <p:nvPr/>
          </p:nvSpPr>
          <p:spPr bwMode="auto">
            <a:xfrm>
              <a:off x="3542" y="3305"/>
              <a:ext cx="17" cy="39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6" name="Rectangle 366"/>
            <p:cNvSpPr>
              <a:spLocks noChangeArrowheads="1"/>
            </p:cNvSpPr>
            <p:nvPr/>
          </p:nvSpPr>
          <p:spPr bwMode="auto">
            <a:xfrm>
              <a:off x="3542" y="3310"/>
              <a:ext cx="17" cy="3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7" name="Rectangle 367"/>
            <p:cNvSpPr>
              <a:spLocks noChangeArrowheads="1"/>
            </p:cNvSpPr>
            <p:nvPr/>
          </p:nvSpPr>
          <p:spPr bwMode="auto">
            <a:xfrm>
              <a:off x="3542" y="3310"/>
              <a:ext cx="17" cy="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8" name="Rectangle 368"/>
            <p:cNvSpPr>
              <a:spLocks noChangeArrowheads="1"/>
            </p:cNvSpPr>
            <p:nvPr/>
          </p:nvSpPr>
          <p:spPr bwMode="auto">
            <a:xfrm>
              <a:off x="3542" y="3310"/>
              <a:ext cx="17" cy="2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9" name="Rectangle 369"/>
            <p:cNvSpPr>
              <a:spLocks noChangeArrowheads="1"/>
            </p:cNvSpPr>
            <p:nvPr/>
          </p:nvSpPr>
          <p:spPr bwMode="auto">
            <a:xfrm>
              <a:off x="3542" y="3310"/>
              <a:ext cx="17" cy="26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0" name="Rectangle 370"/>
            <p:cNvSpPr>
              <a:spLocks noChangeArrowheads="1"/>
            </p:cNvSpPr>
            <p:nvPr/>
          </p:nvSpPr>
          <p:spPr bwMode="auto">
            <a:xfrm>
              <a:off x="3542" y="3310"/>
              <a:ext cx="17" cy="21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1" name="Rectangle 371"/>
            <p:cNvSpPr>
              <a:spLocks noChangeArrowheads="1"/>
            </p:cNvSpPr>
            <p:nvPr/>
          </p:nvSpPr>
          <p:spPr bwMode="auto">
            <a:xfrm>
              <a:off x="3542" y="3310"/>
              <a:ext cx="17" cy="2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2" name="Rectangle 372"/>
            <p:cNvSpPr>
              <a:spLocks noChangeArrowheads="1"/>
            </p:cNvSpPr>
            <p:nvPr/>
          </p:nvSpPr>
          <p:spPr bwMode="auto">
            <a:xfrm>
              <a:off x="3542" y="3314"/>
              <a:ext cx="17" cy="1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3" name="Rectangle 373"/>
            <p:cNvSpPr>
              <a:spLocks noChangeArrowheads="1"/>
            </p:cNvSpPr>
            <p:nvPr/>
          </p:nvSpPr>
          <p:spPr bwMode="auto">
            <a:xfrm>
              <a:off x="3542" y="3314"/>
              <a:ext cx="17" cy="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4" name="Rectangle 374"/>
            <p:cNvSpPr>
              <a:spLocks noChangeArrowheads="1"/>
            </p:cNvSpPr>
            <p:nvPr/>
          </p:nvSpPr>
          <p:spPr bwMode="auto">
            <a:xfrm>
              <a:off x="3542" y="3314"/>
              <a:ext cx="17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5" name="Rectangle 375"/>
            <p:cNvSpPr>
              <a:spLocks noChangeArrowheads="1"/>
            </p:cNvSpPr>
            <p:nvPr/>
          </p:nvSpPr>
          <p:spPr bwMode="auto">
            <a:xfrm>
              <a:off x="3542" y="3314"/>
              <a:ext cx="17" cy="9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6" name="Rectangle 376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7" name="Rectangle 377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8" name="Rectangle 378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9" name="Rectangle 379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0" name="Rectangle 380"/>
            <p:cNvSpPr>
              <a:spLocks noChangeArrowheads="1"/>
            </p:cNvSpPr>
            <p:nvPr/>
          </p:nvSpPr>
          <p:spPr bwMode="auto">
            <a:xfrm>
              <a:off x="3542" y="3288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1" name="Rectangle 381"/>
            <p:cNvSpPr>
              <a:spLocks noChangeArrowheads="1"/>
            </p:cNvSpPr>
            <p:nvPr/>
          </p:nvSpPr>
          <p:spPr bwMode="auto">
            <a:xfrm>
              <a:off x="3542" y="3323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2" name="Rectangle 382"/>
            <p:cNvSpPr>
              <a:spLocks noChangeArrowheads="1"/>
            </p:cNvSpPr>
            <p:nvPr/>
          </p:nvSpPr>
          <p:spPr bwMode="auto">
            <a:xfrm>
              <a:off x="3542" y="3357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3" name="Rectangle 383"/>
            <p:cNvSpPr>
              <a:spLocks noChangeArrowheads="1"/>
            </p:cNvSpPr>
            <p:nvPr/>
          </p:nvSpPr>
          <p:spPr bwMode="auto">
            <a:xfrm>
              <a:off x="3542" y="3392"/>
              <a:ext cx="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4" name="Rectangle 384"/>
            <p:cNvSpPr>
              <a:spLocks noChangeArrowheads="1"/>
            </p:cNvSpPr>
            <p:nvPr/>
          </p:nvSpPr>
          <p:spPr bwMode="auto">
            <a:xfrm>
              <a:off x="3542" y="3401"/>
              <a:ext cx="1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5" name="Rectangle 385"/>
            <p:cNvSpPr>
              <a:spLocks noChangeArrowheads="1"/>
            </p:cNvSpPr>
            <p:nvPr/>
          </p:nvSpPr>
          <p:spPr bwMode="auto">
            <a:xfrm>
              <a:off x="3559" y="340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6" name="Rectangle 386"/>
            <p:cNvSpPr>
              <a:spLocks noChangeArrowheads="1"/>
            </p:cNvSpPr>
            <p:nvPr/>
          </p:nvSpPr>
          <p:spPr bwMode="auto">
            <a:xfrm>
              <a:off x="3559" y="3366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7" name="Rectangle 387"/>
            <p:cNvSpPr>
              <a:spLocks noChangeArrowheads="1"/>
            </p:cNvSpPr>
            <p:nvPr/>
          </p:nvSpPr>
          <p:spPr bwMode="auto">
            <a:xfrm>
              <a:off x="3559" y="3331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8" name="Rectangle 388"/>
            <p:cNvSpPr>
              <a:spLocks noChangeArrowheads="1"/>
            </p:cNvSpPr>
            <p:nvPr/>
          </p:nvSpPr>
          <p:spPr bwMode="auto">
            <a:xfrm>
              <a:off x="3559" y="3297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9" name="Rectangle 389"/>
            <p:cNvSpPr>
              <a:spLocks noChangeArrowheads="1"/>
            </p:cNvSpPr>
            <p:nvPr/>
          </p:nvSpPr>
          <p:spPr bwMode="auto">
            <a:xfrm>
              <a:off x="3542" y="3288"/>
              <a:ext cx="1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0" name="Rectangle 390"/>
            <p:cNvSpPr>
              <a:spLocks noChangeArrowheads="1"/>
            </p:cNvSpPr>
            <p:nvPr/>
          </p:nvSpPr>
          <p:spPr bwMode="auto">
            <a:xfrm>
              <a:off x="2190" y="1207"/>
              <a:ext cx="35" cy="122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1" name="Rectangle 391"/>
            <p:cNvSpPr>
              <a:spLocks noChangeArrowheads="1"/>
            </p:cNvSpPr>
            <p:nvPr/>
          </p:nvSpPr>
          <p:spPr bwMode="auto">
            <a:xfrm>
              <a:off x="2190" y="1207"/>
              <a:ext cx="26" cy="109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2" name="Rectangle 392"/>
            <p:cNvSpPr>
              <a:spLocks noChangeArrowheads="1"/>
            </p:cNvSpPr>
            <p:nvPr/>
          </p:nvSpPr>
          <p:spPr bwMode="auto">
            <a:xfrm>
              <a:off x="2190" y="1207"/>
              <a:ext cx="26" cy="109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3" name="Rectangle 393"/>
            <p:cNvSpPr>
              <a:spLocks noChangeArrowheads="1"/>
            </p:cNvSpPr>
            <p:nvPr/>
          </p:nvSpPr>
          <p:spPr bwMode="auto">
            <a:xfrm>
              <a:off x="2190" y="1212"/>
              <a:ext cx="26" cy="1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4" name="Rectangle 394"/>
            <p:cNvSpPr>
              <a:spLocks noChangeArrowheads="1"/>
            </p:cNvSpPr>
            <p:nvPr/>
          </p:nvSpPr>
          <p:spPr bwMode="auto">
            <a:xfrm>
              <a:off x="2190" y="1212"/>
              <a:ext cx="26" cy="1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5" name="Rectangle 395"/>
            <p:cNvSpPr>
              <a:spLocks noChangeArrowheads="1"/>
            </p:cNvSpPr>
            <p:nvPr/>
          </p:nvSpPr>
          <p:spPr bwMode="auto">
            <a:xfrm>
              <a:off x="2190" y="1212"/>
              <a:ext cx="26" cy="95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6" name="Rectangle 396"/>
            <p:cNvSpPr>
              <a:spLocks noChangeArrowheads="1"/>
            </p:cNvSpPr>
            <p:nvPr/>
          </p:nvSpPr>
          <p:spPr bwMode="auto">
            <a:xfrm>
              <a:off x="2190" y="1212"/>
              <a:ext cx="26" cy="9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7" name="Rectangle 397"/>
            <p:cNvSpPr>
              <a:spLocks noChangeArrowheads="1"/>
            </p:cNvSpPr>
            <p:nvPr/>
          </p:nvSpPr>
          <p:spPr bwMode="auto">
            <a:xfrm>
              <a:off x="2190" y="1212"/>
              <a:ext cx="26" cy="9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8" name="Rectangle 398"/>
            <p:cNvSpPr>
              <a:spLocks noChangeArrowheads="1"/>
            </p:cNvSpPr>
            <p:nvPr/>
          </p:nvSpPr>
          <p:spPr bwMode="auto">
            <a:xfrm>
              <a:off x="2190" y="1212"/>
              <a:ext cx="26" cy="9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9" name="Rectangle 399"/>
            <p:cNvSpPr>
              <a:spLocks noChangeArrowheads="1"/>
            </p:cNvSpPr>
            <p:nvPr/>
          </p:nvSpPr>
          <p:spPr bwMode="auto">
            <a:xfrm>
              <a:off x="2190" y="1216"/>
              <a:ext cx="26" cy="8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0" name="Rectangle 400"/>
            <p:cNvSpPr>
              <a:spLocks noChangeArrowheads="1"/>
            </p:cNvSpPr>
            <p:nvPr/>
          </p:nvSpPr>
          <p:spPr bwMode="auto">
            <a:xfrm>
              <a:off x="2190" y="1216"/>
              <a:ext cx="26" cy="83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1" name="Rectangle 401"/>
            <p:cNvSpPr>
              <a:spLocks noChangeArrowheads="1"/>
            </p:cNvSpPr>
            <p:nvPr/>
          </p:nvSpPr>
          <p:spPr bwMode="auto">
            <a:xfrm>
              <a:off x="2190" y="1216"/>
              <a:ext cx="26" cy="78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2" name="Rectangle 402"/>
            <p:cNvSpPr>
              <a:spLocks noChangeArrowheads="1"/>
            </p:cNvSpPr>
            <p:nvPr/>
          </p:nvSpPr>
          <p:spPr bwMode="auto">
            <a:xfrm>
              <a:off x="2190" y="1216"/>
              <a:ext cx="26" cy="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3" name="Rectangle 403"/>
            <p:cNvSpPr>
              <a:spLocks noChangeArrowheads="1"/>
            </p:cNvSpPr>
            <p:nvPr/>
          </p:nvSpPr>
          <p:spPr bwMode="auto">
            <a:xfrm>
              <a:off x="2190" y="1216"/>
              <a:ext cx="26" cy="7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4" name="Rectangle 404"/>
            <p:cNvSpPr>
              <a:spLocks noChangeArrowheads="1"/>
            </p:cNvSpPr>
            <p:nvPr/>
          </p:nvSpPr>
          <p:spPr bwMode="auto">
            <a:xfrm>
              <a:off x="2190" y="1216"/>
              <a:ext cx="26" cy="74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5" name="Rectangle 405"/>
            <p:cNvSpPr>
              <a:spLocks noChangeArrowheads="1"/>
            </p:cNvSpPr>
            <p:nvPr/>
          </p:nvSpPr>
          <p:spPr bwMode="auto">
            <a:xfrm>
              <a:off x="2190" y="1220"/>
              <a:ext cx="26" cy="66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3756" name="Rectangle 406"/>
          <p:cNvSpPr>
            <a:spLocks noChangeArrowheads="1"/>
          </p:cNvSpPr>
          <p:nvPr/>
        </p:nvSpPr>
        <p:spPr bwMode="auto">
          <a:xfrm>
            <a:off x="3476625" y="1936750"/>
            <a:ext cx="41275" cy="104775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7" name="Rectangle 407"/>
          <p:cNvSpPr>
            <a:spLocks noChangeArrowheads="1"/>
          </p:cNvSpPr>
          <p:nvPr/>
        </p:nvSpPr>
        <p:spPr bwMode="auto">
          <a:xfrm>
            <a:off x="3476625" y="1936750"/>
            <a:ext cx="41275" cy="96838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8" name="Rectangle 408"/>
          <p:cNvSpPr>
            <a:spLocks noChangeArrowheads="1"/>
          </p:cNvSpPr>
          <p:nvPr/>
        </p:nvSpPr>
        <p:spPr bwMode="auto">
          <a:xfrm>
            <a:off x="3476625" y="1936750"/>
            <a:ext cx="41275" cy="9683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9" name="Rectangle 409"/>
          <p:cNvSpPr>
            <a:spLocks noChangeArrowheads="1"/>
          </p:cNvSpPr>
          <p:nvPr/>
        </p:nvSpPr>
        <p:spPr bwMode="auto">
          <a:xfrm>
            <a:off x="3476625" y="1936750"/>
            <a:ext cx="41275" cy="9048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0" name="Rectangle 410"/>
          <p:cNvSpPr>
            <a:spLocks noChangeArrowheads="1"/>
          </p:cNvSpPr>
          <p:nvPr/>
        </p:nvSpPr>
        <p:spPr bwMode="auto">
          <a:xfrm>
            <a:off x="3476625" y="1936750"/>
            <a:ext cx="41275" cy="904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1" name="Rectangle 411"/>
          <p:cNvSpPr>
            <a:spLocks noChangeArrowheads="1"/>
          </p:cNvSpPr>
          <p:nvPr/>
        </p:nvSpPr>
        <p:spPr bwMode="auto">
          <a:xfrm>
            <a:off x="3476625" y="1944688"/>
            <a:ext cx="41275" cy="7620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2" name="Rectangle 412"/>
          <p:cNvSpPr>
            <a:spLocks noChangeArrowheads="1"/>
          </p:cNvSpPr>
          <p:nvPr/>
        </p:nvSpPr>
        <p:spPr bwMode="auto">
          <a:xfrm>
            <a:off x="3476625" y="1944688"/>
            <a:ext cx="41275" cy="76200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3" name="Rectangle 413"/>
          <p:cNvSpPr>
            <a:spLocks noChangeArrowheads="1"/>
          </p:cNvSpPr>
          <p:nvPr/>
        </p:nvSpPr>
        <p:spPr bwMode="auto">
          <a:xfrm>
            <a:off x="3476625" y="1944688"/>
            <a:ext cx="41275" cy="68262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4" name="Rectangle 414"/>
          <p:cNvSpPr>
            <a:spLocks noChangeArrowheads="1"/>
          </p:cNvSpPr>
          <p:nvPr/>
        </p:nvSpPr>
        <p:spPr bwMode="auto">
          <a:xfrm>
            <a:off x="3476625" y="1944688"/>
            <a:ext cx="41275" cy="6826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5" name="Rectangle 415"/>
          <p:cNvSpPr>
            <a:spLocks noChangeArrowheads="1"/>
          </p:cNvSpPr>
          <p:nvPr/>
        </p:nvSpPr>
        <p:spPr bwMode="auto">
          <a:xfrm>
            <a:off x="3476625" y="1944688"/>
            <a:ext cx="41275" cy="6191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6" name="Rectangle 416"/>
          <p:cNvSpPr>
            <a:spLocks noChangeArrowheads="1"/>
          </p:cNvSpPr>
          <p:nvPr/>
        </p:nvSpPr>
        <p:spPr bwMode="auto">
          <a:xfrm>
            <a:off x="3476625" y="1944688"/>
            <a:ext cx="41275" cy="619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7" name="Rectangle 417"/>
          <p:cNvSpPr>
            <a:spLocks noChangeArrowheads="1"/>
          </p:cNvSpPr>
          <p:nvPr/>
        </p:nvSpPr>
        <p:spPr bwMode="auto">
          <a:xfrm>
            <a:off x="3476625" y="1951038"/>
            <a:ext cx="41275" cy="492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8" name="Rectangle 418"/>
          <p:cNvSpPr>
            <a:spLocks noChangeArrowheads="1"/>
          </p:cNvSpPr>
          <p:nvPr/>
        </p:nvSpPr>
        <p:spPr bwMode="auto">
          <a:xfrm>
            <a:off x="3476625" y="1951038"/>
            <a:ext cx="41275" cy="49212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9" name="Rectangle 419"/>
          <p:cNvSpPr>
            <a:spLocks noChangeArrowheads="1"/>
          </p:cNvSpPr>
          <p:nvPr/>
        </p:nvSpPr>
        <p:spPr bwMode="auto">
          <a:xfrm>
            <a:off x="3476625" y="1951038"/>
            <a:ext cx="41275" cy="41275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0" name="Rectangle 420"/>
          <p:cNvSpPr>
            <a:spLocks noChangeArrowheads="1"/>
          </p:cNvSpPr>
          <p:nvPr/>
        </p:nvSpPr>
        <p:spPr bwMode="auto">
          <a:xfrm>
            <a:off x="3476625" y="1951038"/>
            <a:ext cx="41275" cy="4127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1" name="Rectangle 421"/>
          <p:cNvSpPr>
            <a:spLocks noChangeArrowheads="1"/>
          </p:cNvSpPr>
          <p:nvPr/>
        </p:nvSpPr>
        <p:spPr bwMode="auto">
          <a:xfrm>
            <a:off x="3476625" y="1951038"/>
            <a:ext cx="41275" cy="3492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2" name="Rectangle 422"/>
          <p:cNvSpPr>
            <a:spLocks noChangeArrowheads="1"/>
          </p:cNvSpPr>
          <p:nvPr/>
        </p:nvSpPr>
        <p:spPr bwMode="auto">
          <a:xfrm>
            <a:off x="3476625" y="1951038"/>
            <a:ext cx="41275" cy="34925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3" name="Rectangle 423"/>
          <p:cNvSpPr>
            <a:spLocks noChangeArrowheads="1"/>
          </p:cNvSpPr>
          <p:nvPr/>
        </p:nvSpPr>
        <p:spPr bwMode="auto">
          <a:xfrm>
            <a:off x="3476625" y="1957388"/>
            <a:ext cx="41275" cy="20637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4" name="Rectangle 424"/>
          <p:cNvSpPr>
            <a:spLocks noChangeArrowheads="1"/>
          </p:cNvSpPr>
          <p:nvPr/>
        </p:nvSpPr>
        <p:spPr bwMode="auto">
          <a:xfrm>
            <a:off x="3476625" y="1957388"/>
            <a:ext cx="41275" cy="206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5" name="Rectangle 425"/>
          <p:cNvSpPr>
            <a:spLocks noChangeArrowheads="1"/>
          </p:cNvSpPr>
          <p:nvPr/>
        </p:nvSpPr>
        <p:spPr bwMode="auto">
          <a:xfrm>
            <a:off x="3476625" y="1957388"/>
            <a:ext cx="41275" cy="1428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6" name="Rectangle 426"/>
          <p:cNvSpPr>
            <a:spLocks noChangeArrowheads="1"/>
          </p:cNvSpPr>
          <p:nvPr/>
        </p:nvSpPr>
        <p:spPr bwMode="auto">
          <a:xfrm>
            <a:off x="3476625" y="1957388"/>
            <a:ext cx="41275" cy="1428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7" name="Rectangle 427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8" name="Rectangle 428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9" name="Rectangle 429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0" name="Rectangle 430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1" name="Rectangle 431"/>
          <p:cNvSpPr>
            <a:spLocks noChangeArrowheads="1"/>
          </p:cNvSpPr>
          <p:nvPr/>
        </p:nvSpPr>
        <p:spPr bwMode="auto">
          <a:xfrm>
            <a:off x="3476625" y="1916113"/>
            <a:ext cx="41275" cy="179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2" name="Rectangle 432"/>
          <p:cNvSpPr>
            <a:spLocks noChangeArrowheads="1"/>
          </p:cNvSpPr>
          <p:nvPr/>
        </p:nvSpPr>
        <p:spPr bwMode="auto">
          <a:xfrm>
            <a:off x="3476625" y="1916113"/>
            <a:ext cx="55563" cy="1936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3" name="Rectangle 433"/>
          <p:cNvSpPr>
            <a:spLocks noChangeArrowheads="1"/>
          </p:cNvSpPr>
          <p:nvPr/>
        </p:nvSpPr>
        <p:spPr bwMode="auto">
          <a:xfrm>
            <a:off x="3476625" y="1916113"/>
            <a:ext cx="41275" cy="173037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4" name="Rectangle 434"/>
          <p:cNvSpPr>
            <a:spLocks noChangeArrowheads="1"/>
          </p:cNvSpPr>
          <p:nvPr/>
        </p:nvSpPr>
        <p:spPr bwMode="auto">
          <a:xfrm>
            <a:off x="3476625" y="1916113"/>
            <a:ext cx="41275" cy="173037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5" name="Rectangle 435"/>
          <p:cNvSpPr>
            <a:spLocks noChangeArrowheads="1"/>
          </p:cNvSpPr>
          <p:nvPr/>
        </p:nvSpPr>
        <p:spPr bwMode="auto">
          <a:xfrm>
            <a:off x="3476625" y="1924050"/>
            <a:ext cx="41275" cy="15875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6" name="Rectangle 436"/>
          <p:cNvSpPr>
            <a:spLocks noChangeArrowheads="1"/>
          </p:cNvSpPr>
          <p:nvPr/>
        </p:nvSpPr>
        <p:spPr bwMode="auto">
          <a:xfrm>
            <a:off x="3476625" y="1924050"/>
            <a:ext cx="41275" cy="158750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7" name="Rectangle 437"/>
          <p:cNvSpPr>
            <a:spLocks noChangeArrowheads="1"/>
          </p:cNvSpPr>
          <p:nvPr/>
        </p:nvSpPr>
        <p:spPr bwMode="auto">
          <a:xfrm>
            <a:off x="3476625" y="1924050"/>
            <a:ext cx="41275" cy="150813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8" name="Rectangle 438"/>
          <p:cNvSpPr>
            <a:spLocks noChangeArrowheads="1"/>
          </p:cNvSpPr>
          <p:nvPr/>
        </p:nvSpPr>
        <p:spPr bwMode="auto">
          <a:xfrm>
            <a:off x="3476625" y="1924050"/>
            <a:ext cx="41275" cy="15081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9" name="Rectangle 439"/>
          <p:cNvSpPr>
            <a:spLocks noChangeArrowheads="1"/>
          </p:cNvSpPr>
          <p:nvPr/>
        </p:nvSpPr>
        <p:spPr bwMode="auto">
          <a:xfrm>
            <a:off x="3476625" y="1924050"/>
            <a:ext cx="41275" cy="14446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0" name="Rectangle 440"/>
          <p:cNvSpPr>
            <a:spLocks noChangeArrowheads="1"/>
          </p:cNvSpPr>
          <p:nvPr/>
        </p:nvSpPr>
        <p:spPr bwMode="auto">
          <a:xfrm>
            <a:off x="3476625" y="1924050"/>
            <a:ext cx="41275" cy="1444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1" name="Rectangle 441"/>
          <p:cNvSpPr>
            <a:spLocks noChangeArrowheads="1"/>
          </p:cNvSpPr>
          <p:nvPr/>
        </p:nvSpPr>
        <p:spPr bwMode="auto">
          <a:xfrm>
            <a:off x="3476625" y="1930400"/>
            <a:ext cx="41275" cy="1317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2" name="Rectangle 442"/>
          <p:cNvSpPr>
            <a:spLocks noChangeArrowheads="1"/>
          </p:cNvSpPr>
          <p:nvPr/>
        </p:nvSpPr>
        <p:spPr bwMode="auto">
          <a:xfrm>
            <a:off x="3476625" y="1930400"/>
            <a:ext cx="41275" cy="131763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3" name="Rectangle 443"/>
          <p:cNvSpPr>
            <a:spLocks noChangeArrowheads="1"/>
          </p:cNvSpPr>
          <p:nvPr/>
        </p:nvSpPr>
        <p:spPr bwMode="auto">
          <a:xfrm>
            <a:off x="3476625" y="1930400"/>
            <a:ext cx="41275" cy="123825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4" name="Rectangle 444"/>
          <p:cNvSpPr>
            <a:spLocks noChangeArrowheads="1"/>
          </p:cNvSpPr>
          <p:nvPr/>
        </p:nvSpPr>
        <p:spPr bwMode="auto">
          <a:xfrm>
            <a:off x="3476625" y="1930400"/>
            <a:ext cx="41275" cy="1238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5" name="Rectangle 445"/>
          <p:cNvSpPr>
            <a:spLocks noChangeArrowheads="1"/>
          </p:cNvSpPr>
          <p:nvPr/>
        </p:nvSpPr>
        <p:spPr bwMode="auto">
          <a:xfrm>
            <a:off x="3476625" y="1930400"/>
            <a:ext cx="41275" cy="1174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6" name="Rectangle 446"/>
          <p:cNvSpPr>
            <a:spLocks noChangeArrowheads="1"/>
          </p:cNvSpPr>
          <p:nvPr/>
        </p:nvSpPr>
        <p:spPr bwMode="auto">
          <a:xfrm>
            <a:off x="3476625" y="1930400"/>
            <a:ext cx="41275" cy="1174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7" name="Rectangle 447"/>
          <p:cNvSpPr>
            <a:spLocks noChangeArrowheads="1"/>
          </p:cNvSpPr>
          <p:nvPr/>
        </p:nvSpPr>
        <p:spPr bwMode="auto">
          <a:xfrm>
            <a:off x="3476625" y="1936750"/>
            <a:ext cx="41275" cy="1047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8" name="Rectangle 448"/>
          <p:cNvSpPr>
            <a:spLocks noChangeArrowheads="1"/>
          </p:cNvSpPr>
          <p:nvPr/>
        </p:nvSpPr>
        <p:spPr bwMode="auto">
          <a:xfrm>
            <a:off x="3476625" y="1936750"/>
            <a:ext cx="41275" cy="104775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9" name="Rectangle 449"/>
          <p:cNvSpPr>
            <a:spLocks noChangeArrowheads="1"/>
          </p:cNvSpPr>
          <p:nvPr/>
        </p:nvSpPr>
        <p:spPr bwMode="auto">
          <a:xfrm>
            <a:off x="3476625" y="1936750"/>
            <a:ext cx="41275" cy="96838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0" name="Rectangle 450"/>
          <p:cNvSpPr>
            <a:spLocks noChangeArrowheads="1"/>
          </p:cNvSpPr>
          <p:nvPr/>
        </p:nvSpPr>
        <p:spPr bwMode="auto">
          <a:xfrm>
            <a:off x="3476625" y="1936750"/>
            <a:ext cx="41275" cy="9683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1" name="Rectangle 451"/>
          <p:cNvSpPr>
            <a:spLocks noChangeArrowheads="1"/>
          </p:cNvSpPr>
          <p:nvPr/>
        </p:nvSpPr>
        <p:spPr bwMode="auto">
          <a:xfrm>
            <a:off x="3476625" y="1936750"/>
            <a:ext cx="41275" cy="9048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2" name="Rectangle 452"/>
          <p:cNvSpPr>
            <a:spLocks noChangeArrowheads="1"/>
          </p:cNvSpPr>
          <p:nvPr/>
        </p:nvSpPr>
        <p:spPr bwMode="auto">
          <a:xfrm>
            <a:off x="3476625" y="1936750"/>
            <a:ext cx="41275" cy="904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3" name="Rectangle 453"/>
          <p:cNvSpPr>
            <a:spLocks noChangeArrowheads="1"/>
          </p:cNvSpPr>
          <p:nvPr/>
        </p:nvSpPr>
        <p:spPr bwMode="auto">
          <a:xfrm>
            <a:off x="3476625" y="1944688"/>
            <a:ext cx="41275" cy="7620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4" name="Rectangle 454"/>
          <p:cNvSpPr>
            <a:spLocks noChangeArrowheads="1"/>
          </p:cNvSpPr>
          <p:nvPr/>
        </p:nvSpPr>
        <p:spPr bwMode="auto">
          <a:xfrm>
            <a:off x="3476625" y="1944688"/>
            <a:ext cx="41275" cy="76200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5" name="Rectangle 455"/>
          <p:cNvSpPr>
            <a:spLocks noChangeArrowheads="1"/>
          </p:cNvSpPr>
          <p:nvPr/>
        </p:nvSpPr>
        <p:spPr bwMode="auto">
          <a:xfrm>
            <a:off x="3476625" y="1944688"/>
            <a:ext cx="41275" cy="68262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6" name="Rectangle 456"/>
          <p:cNvSpPr>
            <a:spLocks noChangeArrowheads="1"/>
          </p:cNvSpPr>
          <p:nvPr/>
        </p:nvSpPr>
        <p:spPr bwMode="auto">
          <a:xfrm>
            <a:off x="3476625" y="1944688"/>
            <a:ext cx="41275" cy="6826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7" name="Rectangle 457"/>
          <p:cNvSpPr>
            <a:spLocks noChangeArrowheads="1"/>
          </p:cNvSpPr>
          <p:nvPr/>
        </p:nvSpPr>
        <p:spPr bwMode="auto">
          <a:xfrm>
            <a:off x="3476625" y="1944688"/>
            <a:ext cx="41275" cy="6191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8" name="Rectangle 458"/>
          <p:cNvSpPr>
            <a:spLocks noChangeArrowheads="1"/>
          </p:cNvSpPr>
          <p:nvPr/>
        </p:nvSpPr>
        <p:spPr bwMode="auto">
          <a:xfrm>
            <a:off x="3476625" y="1944688"/>
            <a:ext cx="41275" cy="619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9" name="Rectangle 459"/>
          <p:cNvSpPr>
            <a:spLocks noChangeArrowheads="1"/>
          </p:cNvSpPr>
          <p:nvPr/>
        </p:nvSpPr>
        <p:spPr bwMode="auto">
          <a:xfrm>
            <a:off x="3476625" y="1951038"/>
            <a:ext cx="41275" cy="492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0" name="Rectangle 460"/>
          <p:cNvSpPr>
            <a:spLocks noChangeArrowheads="1"/>
          </p:cNvSpPr>
          <p:nvPr/>
        </p:nvSpPr>
        <p:spPr bwMode="auto">
          <a:xfrm>
            <a:off x="3476625" y="1951038"/>
            <a:ext cx="41275" cy="49212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1" name="Rectangle 461"/>
          <p:cNvSpPr>
            <a:spLocks noChangeArrowheads="1"/>
          </p:cNvSpPr>
          <p:nvPr/>
        </p:nvSpPr>
        <p:spPr bwMode="auto">
          <a:xfrm>
            <a:off x="3476625" y="1951038"/>
            <a:ext cx="41275" cy="41275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2" name="Rectangle 462"/>
          <p:cNvSpPr>
            <a:spLocks noChangeArrowheads="1"/>
          </p:cNvSpPr>
          <p:nvPr/>
        </p:nvSpPr>
        <p:spPr bwMode="auto">
          <a:xfrm>
            <a:off x="3476625" y="1951038"/>
            <a:ext cx="41275" cy="4127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3" name="Rectangle 463"/>
          <p:cNvSpPr>
            <a:spLocks noChangeArrowheads="1"/>
          </p:cNvSpPr>
          <p:nvPr/>
        </p:nvSpPr>
        <p:spPr bwMode="auto">
          <a:xfrm>
            <a:off x="3476625" y="1951038"/>
            <a:ext cx="41275" cy="3492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4" name="Rectangle 464"/>
          <p:cNvSpPr>
            <a:spLocks noChangeArrowheads="1"/>
          </p:cNvSpPr>
          <p:nvPr/>
        </p:nvSpPr>
        <p:spPr bwMode="auto">
          <a:xfrm>
            <a:off x="3476625" y="1951038"/>
            <a:ext cx="41275" cy="34925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5" name="Rectangle 465"/>
          <p:cNvSpPr>
            <a:spLocks noChangeArrowheads="1"/>
          </p:cNvSpPr>
          <p:nvPr/>
        </p:nvSpPr>
        <p:spPr bwMode="auto">
          <a:xfrm>
            <a:off x="3476625" y="1957388"/>
            <a:ext cx="41275" cy="20637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6" name="Rectangle 466"/>
          <p:cNvSpPr>
            <a:spLocks noChangeArrowheads="1"/>
          </p:cNvSpPr>
          <p:nvPr/>
        </p:nvSpPr>
        <p:spPr bwMode="auto">
          <a:xfrm>
            <a:off x="3476625" y="1957388"/>
            <a:ext cx="41275" cy="206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7" name="Rectangle 467"/>
          <p:cNvSpPr>
            <a:spLocks noChangeArrowheads="1"/>
          </p:cNvSpPr>
          <p:nvPr/>
        </p:nvSpPr>
        <p:spPr bwMode="auto">
          <a:xfrm>
            <a:off x="3476625" y="1957388"/>
            <a:ext cx="41275" cy="1428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8" name="Rectangle 468"/>
          <p:cNvSpPr>
            <a:spLocks noChangeArrowheads="1"/>
          </p:cNvSpPr>
          <p:nvPr/>
        </p:nvSpPr>
        <p:spPr bwMode="auto">
          <a:xfrm>
            <a:off x="3476625" y="1957388"/>
            <a:ext cx="41275" cy="1428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9" name="Rectangle 469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0" name="Rectangle 470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1" name="Rectangle 471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2" name="Rectangle 472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3" name="Rectangle 473"/>
          <p:cNvSpPr>
            <a:spLocks noChangeArrowheads="1"/>
          </p:cNvSpPr>
          <p:nvPr/>
        </p:nvSpPr>
        <p:spPr bwMode="auto">
          <a:xfrm>
            <a:off x="3476625" y="1916113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4" name="Rectangle 474"/>
          <p:cNvSpPr>
            <a:spLocks noChangeArrowheads="1"/>
          </p:cNvSpPr>
          <p:nvPr/>
        </p:nvSpPr>
        <p:spPr bwMode="auto">
          <a:xfrm>
            <a:off x="3476625" y="1971675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5" name="Rectangle 475"/>
          <p:cNvSpPr>
            <a:spLocks noChangeArrowheads="1"/>
          </p:cNvSpPr>
          <p:nvPr/>
        </p:nvSpPr>
        <p:spPr bwMode="auto">
          <a:xfrm>
            <a:off x="3476625" y="2027238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6" name="Rectangle 476"/>
          <p:cNvSpPr>
            <a:spLocks noChangeArrowheads="1"/>
          </p:cNvSpPr>
          <p:nvPr/>
        </p:nvSpPr>
        <p:spPr bwMode="auto">
          <a:xfrm>
            <a:off x="3476625" y="2082800"/>
            <a:ext cx="7938" cy="20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7" name="Rectangle 477"/>
          <p:cNvSpPr>
            <a:spLocks noChangeArrowheads="1"/>
          </p:cNvSpPr>
          <p:nvPr/>
        </p:nvSpPr>
        <p:spPr bwMode="auto">
          <a:xfrm>
            <a:off x="3476625" y="2095500"/>
            <a:ext cx="28575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8" name="Rectangle 478"/>
          <p:cNvSpPr>
            <a:spLocks noChangeArrowheads="1"/>
          </p:cNvSpPr>
          <p:nvPr/>
        </p:nvSpPr>
        <p:spPr bwMode="auto">
          <a:xfrm>
            <a:off x="3517900" y="209550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9" name="Rectangle 479"/>
          <p:cNvSpPr>
            <a:spLocks noChangeArrowheads="1"/>
          </p:cNvSpPr>
          <p:nvPr/>
        </p:nvSpPr>
        <p:spPr bwMode="auto">
          <a:xfrm>
            <a:off x="3517900" y="2062163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0" name="Rectangle 480"/>
          <p:cNvSpPr>
            <a:spLocks noChangeArrowheads="1"/>
          </p:cNvSpPr>
          <p:nvPr/>
        </p:nvSpPr>
        <p:spPr bwMode="auto">
          <a:xfrm>
            <a:off x="3517900" y="2006600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1" name="Rectangle 481"/>
          <p:cNvSpPr>
            <a:spLocks noChangeArrowheads="1"/>
          </p:cNvSpPr>
          <p:nvPr/>
        </p:nvSpPr>
        <p:spPr bwMode="auto">
          <a:xfrm>
            <a:off x="3517900" y="1951038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2" name="Rectangle 482"/>
          <p:cNvSpPr>
            <a:spLocks noChangeArrowheads="1"/>
          </p:cNvSpPr>
          <p:nvPr/>
        </p:nvSpPr>
        <p:spPr bwMode="auto">
          <a:xfrm>
            <a:off x="3517900" y="1916113"/>
            <a:ext cx="7938" cy="206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3" name="Rectangle 483"/>
          <p:cNvSpPr>
            <a:spLocks noChangeArrowheads="1"/>
          </p:cNvSpPr>
          <p:nvPr/>
        </p:nvSpPr>
        <p:spPr bwMode="auto">
          <a:xfrm>
            <a:off x="3497263" y="1916113"/>
            <a:ext cx="28575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4" name="Rectangle 484"/>
          <p:cNvSpPr>
            <a:spLocks noChangeArrowheads="1"/>
          </p:cNvSpPr>
          <p:nvPr/>
        </p:nvSpPr>
        <p:spPr bwMode="auto">
          <a:xfrm>
            <a:off x="3476625" y="1916113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5" name="Rectangle 485"/>
          <p:cNvSpPr>
            <a:spLocks noChangeArrowheads="1"/>
          </p:cNvSpPr>
          <p:nvPr/>
        </p:nvSpPr>
        <p:spPr bwMode="auto">
          <a:xfrm>
            <a:off x="3449638" y="1882775"/>
            <a:ext cx="109537" cy="4762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6" name="Rectangle 486"/>
          <p:cNvSpPr>
            <a:spLocks noChangeArrowheads="1"/>
          </p:cNvSpPr>
          <p:nvPr/>
        </p:nvSpPr>
        <p:spPr bwMode="auto">
          <a:xfrm>
            <a:off x="3449638" y="1882775"/>
            <a:ext cx="96837" cy="26988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7" name="Rectangle 487"/>
          <p:cNvSpPr>
            <a:spLocks noChangeArrowheads="1"/>
          </p:cNvSpPr>
          <p:nvPr/>
        </p:nvSpPr>
        <p:spPr bwMode="auto">
          <a:xfrm>
            <a:off x="3449638" y="1882775"/>
            <a:ext cx="96837" cy="269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8" name="Rectangle 488"/>
          <p:cNvSpPr>
            <a:spLocks noChangeArrowheads="1"/>
          </p:cNvSpPr>
          <p:nvPr/>
        </p:nvSpPr>
        <p:spPr bwMode="auto">
          <a:xfrm>
            <a:off x="3449638" y="1889125"/>
            <a:ext cx="96837" cy="142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9" name="Rectangle 489"/>
          <p:cNvSpPr>
            <a:spLocks noChangeArrowheads="1"/>
          </p:cNvSpPr>
          <p:nvPr/>
        </p:nvSpPr>
        <p:spPr bwMode="auto">
          <a:xfrm>
            <a:off x="3449638" y="1889125"/>
            <a:ext cx="96837" cy="142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0" name="Rectangle 490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1" name="Rectangle 491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2" name="Rectangle 492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3" name="Rectangle 493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4" name="Rectangle 494"/>
          <p:cNvSpPr>
            <a:spLocks noChangeArrowheads="1"/>
          </p:cNvSpPr>
          <p:nvPr/>
        </p:nvSpPr>
        <p:spPr bwMode="auto">
          <a:xfrm>
            <a:off x="3449638" y="1882775"/>
            <a:ext cx="96837" cy="333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5" name="Rectangle 495"/>
          <p:cNvSpPr>
            <a:spLocks noChangeArrowheads="1"/>
          </p:cNvSpPr>
          <p:nvPr/>
        </p:nvSpPr>
        <p:spPr bwMode="auto">
          <a:xfrm>
            <a:off x="3449638" y="1882775"/>
            <a:ext cx="109537" cy="4762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6" name="Rectangle 496"/>
          <p:cNvSpPr>
            <a:spLocks noChangeArrowheads="1"/>
          </p:cNvSpPr>
          <p:nvPr/>
        </p:nvSpPr>
        <p:spPr bwMode="auto">
          <a:xfrm>
            <a:off x="3449638" y="1882775"/>
            <a:ext cx="96837" cy="26988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7" name="Rectangle 497"/>
          <p:cNvSpPr>
            <a:spLocks noChangeArrowheads="1"/>
          </p:cNvSpPr>
          <p:nvPr/>
        </p:nvSpPr>
        <p:spPr bwMode="auto">
          <a:xfrm>
            <a:off x="3449638" y="1882775"/>
            <a:ext cx="96837" cy="269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8" name="Rectangle 498"/>
          <p:cNvSpPr>
            <a:spLocks noChangeArrowheads="1"/>
          </p:cNvSpPr>
          <p:nvPr/>
        </p:nvSpPr>
        <p:spPr bwMode="auto">
          <a:xfrm>
            <a:off x="3449638" y="1889125"/>
            <a:ext cx="96837" cy="142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9" name="Rectangle 499"/>
          <p:cNvSpPr>
            <a:spLocks noChangeArrowheads="1"/>
          </p:cNvSpPr>
          <p:nvPr/>
        </p:nvSpPr>
        <p:spPr bwMode="auto">
          <a:xfrm>
            <a:off x="3449638" y="1889125"/>
            <a:ext cx="96837" cy="142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0" name="Rectangle 500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1" name="Rectangle 501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2" name="Rectangle 502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3" name="Rectangle 503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4" name="Rectangle 504"/>
          <p:cNvSpPr>
            <a:spLocks noChangeArrowheads="1"/>
          </p:cNvSpPr>
          <p:nvPr/>
        </p:nvSpPr>
        <p:spPr bwMode="auto">
          <a:xfrm>
            <a:off x="3449638" y="1882775"/>
            <a:ext cx="96837" cy="33338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5" name="Rectangle 505"/>
          <p:cNvSpPr>
            <a:spLocks noChangeArrowheads="1"/>
          </p:cNvSpPr>
          <p:nvPr/>
        </p:nvSpPr>
        <p:spPr bwMode="auto">
          <a:xfrm>
            <a:off x="3476625" y="1847850"/>
            <a:ext cx="61913" cy="476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6" name="Rectangle 506"/>
          <p:cNvSpPr>
            <a:spLocks noChangeArrowheads="1"/>
          </p:cNvSpPr>
          <p:nvPr/>
        </p:nvSpPr>
        <p:spPr bwMode="auto">
          <a:xfrm>
            <a:off x="3484563" y="1847850"/>
            <a:ext cx="41275" cy="349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7" name="Rectangle 507"/>
          <p:cNvSpPr>
            <a:spLocks noChangeArrowheads="1"/>
          </p:cNvSpPr>
          <p:nvPr/>
        </p:nvSpPr>
        <p:spPr bwMode="auto">
          <a:xfrm>
            <a:off x="3484563" y="1847850"/>
            <a:ext cx="4127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8" name="Rectangle 508"/>
          <p:cNvSpPr>
            <a:spLocks noChangeArrowheads="1"/>
          </p:cNvSpPr>
          <p:nvPr/>
        </p:nvSpPr>
        <p:spPr bwMode="auto">
          <a:xfrm>
            <a:off x="3490913" y="1847850"/>
            <a:ext cx="3492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9" name="Rectangle 509"/>
          <p:cNvSpPr>
            <a:spLocks noChangeArrowheads="1"/>
          </p:cNvSpPr>
          <p:nvPr/>
        </p:nvSpPr>
        <p:spPr bwMode="auto">
          <a:xfrm>
            <a:off x="3490913" y="1847850"/>
            <a:ext cx="3492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0" name="Rectangle 510"/>
          <p:cNvSpPr>
            <a:spLocks noChangeArrowheads="1"/>
          </p:cNvSpPr>
          <p:nvPr/>
        </p:nvSpPr>
        <p:spPr bwMode="auto">
          <a:xfrm>
            <a:off x="3497263" y="1847850"/>
            <a:ext cx="2857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1" name="Rectangle 511"/>
          <p:cNvSpPr>
            <a:spLocks noChangeArrowheads="1"/>
          </p:cNvSpPr>
          <p:nvPr/>
        </p:nvSpPr>
        <p:spPr bwMode="auto">
          <a:xfrm>
            <a:off x="3497263" y="1847850"/>
            <a:ext cx="28575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2" name="Rectangle 512"/>
          <p:cNvSpPr>
            <a:spLocks noChangeArrowheads="1"/>
          </p:cNvSpPr>
          <p:nvPr/>
        </p:nvSpPr>
        <p:spPr bwMode="auto">
          <a:xfrm>
            <a:off x="3505200" y="1847850"/>
            <a:ext cx="20638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3" name="Rectangle 513"/>
          <p:cNvSpPr>
            <a:spLocks noChangeArrowheads="1"/>
          </p:cNvSpPr>
          <p:nvPr/>
        </p:nvSpPr>
        <p:spPr bwMode="auto">
          <a:xfrm>
            <a:off x="3505200" y="1847850"/>
            <a:ext cx="20638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4" name="Rectangle 514"/>
          <p:cNvSpPr>
            <a:spLocks noChangeArrowheads="1"/>
          </p:cNvSpPr>
          <p:nvPr/>
        </p:nvSpPr>
        <p:spPr bwMode="auto">
          <a:xfrm>
            <a:off x="3511550" y="1847850"/>
            <a:ext cx="6350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5" name="Rectangle 515"/>
          <p:cNvSpPr>
            <a:spLocks noChangeArrowheads="1"/>
          </p:cNvSpPr>
          <p:nvPr/>
        </p:nvSpPr>
        <p:spPr bwMode="auto">
          <a:xfrm>
            <a:off x="3511550" y="1847850"/>
            <a:ext cx="6350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6" name="Rectangle 516"/>
          <p:cNvSpPr>
            <a:spLocks noChangeArrowheads="1"/>
          </p:cNvSpPr>
          <p:nvPr/>
        </p:nvSpPr>
        <p:spPr bwMode="auto">
          <a:xfrm>
            <a:off x="3517900" y="1847850"/>
            <a:ext cx="1588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7" name="Rectangle 517"/>
          <p:cNvSpPr>
            <a:spLocks noChangeArrowheads="1"/>
          </p:cNvSpPr>
          <p:nvPr/>
        </p:nvSpPr>
        <p:spPr bwMode="auto">
          <a:xfrm>
            <a:off x="3517900" y="1847850"/>
            <a:ext cx="1588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8" name="Rectangle 518"/>
          <p:cNvSpPr>
            <a:spLocks noChangeArrowheads="1"/>
          </p:cNvSpPr>
          <p:nvPr/>
        </p:nvSpPr>
        <p:spPr bwMode="auto">
          <a:xfrm>
            <a:off x="3517900" y="1847850"/>
            <a:ext cx="7938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9" name="Rectangle 519"/>
          <p:cNvSpPr>
            <a:spLocks noChangeArrowheads="1"/>
          </p:cNvSpPr>
          <p:nvPr/>
        </p:nvSpPr>
        <p:spPr bwMode="auto">
          <a:xfrm>
            <a:off x="3517900" y="1847850"/>
            <a:ext cx="7938" cy="349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0" name="Rectangle 520"/>
          <p:cNvSpPr>
            <a:spLocks noChangeArrowheads="1"/>
          </p:cNvSpPr>
          <p:nvPr/>
        </p:nvSpPr>
        <p:spPr bwMode="auto">
          <a:xfrm>
            <a:off x="3476625" y="1847850"/>
            <a:ext cx="49213" cy="34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1" name="Rectangle 521"/>
          <p:cNvSpPr>
            <a:spLocks noChangeArrowheads="1"/>
          </p:cNvSpPr>
          <p:nvPr/>
        </p:nvSpPr>
        <p:spPr bwMode="auto">
          <a:xfrm>
            <a:off x="3476625" y="1847850"/>
            <a:ext cx="61913" cy="476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2" name="Rectangle 522"/>
          <p:cNvSpPr>
            <a:spLocks noChangeArrowheads="1"/>
          </p:cNvSpPr>
          <p:nvPr/>
        </p:nvSpPr>
        <p:spPr bwMode="auto">
          <a:xfrm>
            <a:off x="3484563" y="1847850"/>
            <a:ext cx="41275" cy="349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3" name="Rectangle 523"/>
          <p:cNvSpPr>
            <a:spLocks noChangeArrowheads="1"/>
          </p:cNvSpPr>
          <p:nvPr/>
        </p:nvSpPr>
        <p:spPr bwMode="auto">
          <a:xfrm>
            <a:off x="3484563" y="1847850"/>
            <a:ext cx="4127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4" name="Rectangle 524"/>
          <p:cNvSpPr>
            <a:spLocks noChangeArrowheads="1"/>
          </p:cNvSpPr>
          <p:nvPr/>
        </p:nvSpPr>
        <p:spPr bwMode="auto">
          <a:xfrm>
            <a:off x="3490913" y="1847850"/>
            <a:ext cx="3492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5" name="Rectangle 525"/>
          <p:cNvSpPr>
            <a:spLocks noChangeArrowheads="1"/>
          </p:cNvSpPr>
          <p:nvPr/>
        </p:nvSpPr>
        <p:spPr bwMode="auto">
          <a:xfrm>
            <a:off x="3490913" y="1847850"/>
            <a:ext cx="3492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6" name="Rectangle 526"/>
          <p:cNvSpPr>
            <a:spLocks noChangeArrowheads="1"/>
          </p:cNvSpPr>
          <p:nvPr/>
        </p:nvSpPr>
        <p:spPr bwMode="auto">
          <a:xfrm>
            <a:off x="3497263" y="1847850"/>
            <a:ext cx="2857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7" name="Rectangle 527"/>
          <p:cNvSpPr>
            <a:spLocks noChangeArrowheads="1"/>
          </p:cNvSpPr>
          <p:nvPr/>
        </p:nvSpPr>
        <p:spPr bwMode="auto">
          <a:xfrm>
            <a:off x="3497263" y="1847850"/>
            <a:ext cx="28575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8" name="Rectangle 528"/>
          <p:cNvSpPr>
            <a:spLocks noChangeArrowheads="1"/>
          </p:cNvSpPr>
          <p:nvPr/>
        </p:nvSpPr>
        <p:spPr bwMode="auto">
          <a:xfrm>
            <a:off x="3505200" y="1847850"/>
            <a:ext cx="20638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9" name="Rectangle 529"/>
          <p:cNvSpPr>
            <a:spLocks noChangeArrowheads="1"/>
          </p:cNvSpPr>
          <p:nvPr/>
        </p:nvSpPr>
        <p:spPr bwMode="auto">
          <a:xfrm>
            <a:off x="3505200" y="1847850"/>
            <a:ext cx="20638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0" name="Rectangle 530"/>
          <p:cNvSpPr>
            <a:spLocks noChangeArrowheads="1"/>
          </p:cNvSpPr>
          <p:nvPr/>
        </p:nvSpPr>
        <p:spPr bwMode="auto">
          <a:xfrm>
            <a:off x="3511550" y="1847850"/>
            <a:ext cx="6350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1" name="Rectangle 531"/>
          <p:cNvSpPr>
            <a:spLocks noChangeArrowheads="1"/>
          </p:cNvSpPr>
          <p:nvPr/>
        </p:nvSpPr>
        <p:spPr bwMode="auto">
          <a:xfrm>
            <a:off x="3511550" y="1847850"/>
            <a:ext cx="6350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2" name="Rectangle 532"/>
          <p:cNvSpPr>
            <a:spLocks noChangeArrowheads="1"/>
          </p:cNvSpPr>
          <p:nvPr/>
        </p:nvSpPr>
        <p:spPr bwMode="auto">
          <a:xfrm>
            <a:off x="3517900" y="1847850"/>
            <a:ext cx="1588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3" name="Rectangle 533"/>
          <p:cNvSpPr>
            <a:spLocks noChangeArrowheads="1"/>
          </p:cNvSpPr>
          <p:nvPr/>
        </p:nvSpPr>
        <p:spPr bwMode="auto">
          <a:xfrm>
            <a:off x="3517900" y="1847850"/>
            <a:ext cx="1588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4" name="Rectangle 534"/>
          <p:cNvSpPr>
            <a:spLocks noChangeArrowheads="1"/>
          </p:cNvSpPr>
          <p:nvPr/>
        </p:nvSpPr>
        <p:spPr bwMode="auto">
          <a:xfrm>
            <a:off x="3517900" y="1847850"/>
            <a:ext cx="7938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5" name="Rectangle 535"/>
          <p:cNvSpPr>
            <a:spLocks noChangeArrowheads="1"/>
          </p:cNvSpPr>
          <p:nvPr/>
        </p:nvSpPr>
        <p:spPr bwMode="auto">
          <a:xfrm>
            <a:off x="3517900" y="1847850"/>
            <a:ext cx="7938" cy="349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6" name="Rectangle 536"/>
          <p:cNvSpPr>
            <a:spLocks noChangeArrowheads="1"/>
          </p:cNvSpPr>
          <p:nvPr/>
        </p:nvSpPr>
        <p:spPr bwMode="auto">
          <a:xfrm>
            <a:off x="3476625" y="1847850"/>
            <a:ext cx="49213" cy="349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7" name="Freeform 537"/>
          <p:cNvSpPr>
            <a:spLocks/>
          </p:cNvSpPr>
          <p:nvPr/>
        </p:nvSpPr>
        <p:spPr bwMode="auto">
          <a:xfrm>
            <a:off x="4394200" y="4295775"/>
            <a:ext cx="123825" cy="123825"/>
          </a:xfrm>
          <a:custGeom>
            <a:avLst/>
            <a:gdLst>
              <a:gd name="T0" fmla="*/ 2147483646 w 78"/>
              <a:gd name="T1" fmla="*/ 2147483646 h 78"/>
              <a:gd name="T2" fmla="*/ 0 w 78"/>
              <a:gd name="T3" fmla="*/ 2147483646 h 78"/>
              <a:gd name="T4" fmla="*/ 2147483646 w 78"/>
              <a:gd name="T5" fmla="*/ 2147483646 h 78"/>
              <a:gd name="T6" fmla="*/ 2147483646 w 78"/>
              <a:gd name="T7" fmla="*/ 2147483646 h 78"/>
              <a:gd name="T8" fmla="*/ 2147483646 w 78"/>
              <a:gd name="T9" fmla="*/ 2147483646 h 78"/>
              <a:gd name="T10" fmla="*/ 2147483646 w 78"/>
              <a:gd name="T11" fmla="*/ 2147483646 h 78"/>
              <a:gd name="T12" fmla="*/ 2147483646 w 78"/>
              <a:gd name="T13" fmla="*/ 0 h 78"/>
              <a:gd name="T14" fmla="*/ 2147483646 w 78"/>
              <a:gd name="T15" fmla="*/ 2147483646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" h="78">
                <a:moveTo>
                  <a:pt x="78" y="78"/>
                </a:moveTo>
                <a:lnTo>
                  <a:pt x="0" y="48"/>
                </a:lnTo>
                <a:lnTo>
                  <a:pt x="5" y="43"/>
                </a:lnTo>
                <a:lnTo>
                  <a:pt x="44" y="52"/>
                </a:lnTo>
                <a:lnTo>
                  <a:pt x="52" y="43"/>
                </a:lnTo>
                <a:lnTo>
                  <a:pt x="44" y="4"/>
                </a:lnTo>
                <a:lnTo>
                  <a:pt x="48" y="0"/>
                </a:lnTo>
                <a:lnTo>
                  <a:pt x="78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88" name="Freeform 538"/>
          <p:cNvSpPr>
            <a:spLocks/>
          </p:cNvSpPr>
          <p:nvPr/>
        </p:nvSpPr>
        <p:spPr bwMode="auto">
          <a:xfrm>
            <a:off x="2725738" y="4095750"/>
            <a:ext cx="1792287" cy="323850"/>
          </a:xfrm>
          <a:custGeom>
            <a:avLst/>
            <a:gdLst>
              <a:gd name="T0" fmla="*/ 2147483646 w 1129"/>
              <a:gd name="T1" fmla="*/ 2147483646 h 204"/>
              <a:gd name="T2" fmla="*/ 2147483646 w 1129"/>
              <a:gd name="T3" fmla="*/ 2147483646 h 204"/>
              <a:gd name="T4" fmla="*/ 2147483646 w 1129"/>
              <a:gd name="T5" fmla="*/ 2147483646 h 204"/>
              <a:gd name="T6" fmla="*/ 2147483646 w 1129"/>
              <a:gd name="T7" fmla="*/ 2147483646 h 204"/>
              <a:gd name="T8" fmla="*/ 2147483646 w 1129"/>
              <a:gd name="T9" fmla="*/ 2147483646 h 204"/>
              <a:gd name="T10" fmla="*/ 2147483646 w 1129"/>
              <a:gd name="T11" fmla="*/ 2147483646 h 204"/>
              <a:gd name="T12" fmla="*/ 2147483646 w 1129"/>
              <a:gd name="T13" fmla="*/ 2147483646 h 204"/>
              <a:gd name="T14" fmla="*/ 2147483646 w 1129"/>
              <a:gd name="T15" fmla="*/ 2147483646 h 204"/>
              <a:gd name="T16" fmla="*/ 2147483646 w 1129"/>
              <a:gd name="T17" fmla="*/ 2147483646 h 204"/>
              <a:gd name="T18" fmla="*/ 2147483646 w 1129"/>
              <a:gd name="T19" fmla="*/ 2147483646 h 204"/>
              <a:gd name="T20" fmla="*/ 2147483646 w 1129"/>
              <a:gd name="T21" fmla="*/ 2147483646 h 204"/>
              <a:gd name="T22" fmla="*/ 2147483646 w 1129"/>
              <a:gd name="T23" fmla="*/ 2147483646 h 204"/>
              <a:gd name="T24" fmla="*/ 2147483646 w 1129"/>
              <a:gd name="T25" fmla="*/ 0 h 204"/>
              <a:gd name="T26" fmla="*/ 2147483646 w 1129"/>
              <a:gd name="T27" fmla="*/ 0 h 204"/>
              <a:gd name="T28" fmla="*/ 0 w 1129"/>
              <a:gd name="T29" fmla="*/ 2147483646 h 2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29" h="204">
                <a:moveTo>
                  <a:pt x="1129" y="204"/>
                </a:moveTo>
                <a:lnTo>
                  <a:pt x="1056" y="130"/>
                </a:lnTo>
                <a:lnTo>
                  <a:pt x="1016" y="109"/>
                </a:lnTo>
                <a:lnTo>
                  <a:pt x="973" y="87"/>
                </a:lnTo>
                <a:lnTo>
                  <a:pt x="921" y="69"/>
                </a:lnTo>
                <a:lnTo>
                  <a:pt x="860" y="56"/>
                </a:lnTo>
                <a:lnTo>
                  <a:pt x="795" y="43"/>
                </a:lnTo>
                <a:lnTo>
                  <a:pt x="721" y="30"/>
                </a:lnTo>
                <a:lnTo>
                  <a:pt x="638" y="22"/>
                </a:lnTo>
                <a:lnTo>
                  <a:pt x="547" y="13"/>
                </a:lnTo>
                <a:lnTo>
                  <a:pt x="451" y="9"/>
                </a:lnTo>
                <a:lnTo>
                  <a:pt x="352" y="4"/>
                </a:lnTo>
                <a:lnTo>
                  <a:pt x="239" y="0"/>
                </a:lnTo>
                <a:lnTo>
                  <a:pt x="121" y="0"/>
                </a:ln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89" name="Rectangle 539"/>
          <p:cNvSpPr>
            <a:spLocks noChangeArrowheads="1"/>
          </p:cNvSpPr>
          <p:nvPr/>
        </p:nvSpPr>
        <p:spPr bwMode="auto">
          <a:xfrm>
            <a:off x="1855788" y="4019550"/>
            <a:ext cx="857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Failure Surface</a:t>
            </a:r>
            <a:endParaRPr lang="en-US" altLang="en-US" sz="1800"/>
          </a:p>
        </p:txBody>
      </p:sp>
      <p:sp>
        <p:nvSpPr>
          <p:cNvPr id="23890" name="Freeform 541"/>
          <p:cNvSpPr>
            <a:spLocks/>
          </p:cNvSpPr>
          <p:nvPr/>
        </p:nvSpPr>
        <p:spPr bwMode="auto">
          <a:xfrm>
            <a:off x="1279525" y="2571750"/>
            <a:ext cx="596900" cy="1524000"/>
          </a:xfrm>
          <a:custGeom>
            <a:avLst/>
            <a:gdLst>
              <a:gd name="T0" fmla="*/ 0 w 15268"/>
              <a:gd name="T1" fmla="*/ 0 h 10526"/>
              <a:gd name="T2" fmla="*/ 2147483646 w 15268"/>
              <a:gd name="T3" fmla="*/ 2147483646 h 10526"/>
              <a:gd name="T4" fmla="*/ 2147483646 w 15268"/>
              <a:gd name="T5" fmla="*/ 2147483646 h 10526"/>
              <a:gd name="T6" fmla="*/ 2147483646 w 15268"/>
              <a:gd name="T7" fmla="*/ 2147483646 h 10526"/>
              <a:gd name="T8" fmla="*/ 2147483646 w 15268"/>
              <a:gd name="T9" fmla="*/ 2147483646 h 10526"/>
              <a:gd name="T10" fmla="*/ 2147483646 w 15268"/>
              <a:gd name="T11" fmla="*/ 2147483646 h 10526"/>
              <a:gd name="T12" fmla="*/ 2147483646 w 15268"/>
              <a:gd name="T13" fmla="*/ 2147483646 h 10526"/>
              <a:gd name="T14" fmla="*/ 2147483646 w 15268"/>
              <a:gd name="T15" fmla="*/ 2147483646 h 10526"/>
              <a:gd name="T16" fmla="*/ 2147483646 w 15268"/>
              <a:gd name="T17" fmla="*/ 2147483646 h 10526"/>
              <a:gd name="T18" fmla="*/ 2147483646 w 15268"/>
              <a:gd name="T19" fmla="*/ 2147483646 h 10526"/>
              <a:gd name="T20" fmla="*/ 2147483646 w 15268"/>
              <a:gd name="T21" fmla="*/ 2147483646 h 10526"/>
              <a:gd name="T22" fmla="*/ 2147483646 w 15268"/>
              <a:gd name="T23" fmla="*/ 2147483646 h 10526"/>
              <a:gd name="T24" fmla="*/ 2147483646 w 15268"/>
              <a:gd name="T25" fmla="*/ 2147483646 h 10526"/>
              <a:gd name="T26" fmla="*/ 2147483646 w 15268"/>
              <a:gd name="T27" fmla="*/ 2147483646 h 10526"/>
              <a:gd name="T28" fmla="*/ 2147483646 w 15268"/>
              <a:gd name="T29" fmla="*/ 2147483646 h 10526"/>
              <a:gd name="T30" fmla="*/ 2147483646 w 15268"/>
              <a:gd name="T31" fmla="*/ 2147483646 h 10526"/>
              <a:gd name="T32" fmla="*/ 2147483646 w 15268"/>
              <a:gd name="T33" fmla="*/ 2147483646 h 10526"/>
              <a:gd name="T34" fmla="*/ 2147483646 w 15268"/>
              <a:gd name="T35" fmla="*/ 2147483646 h 10526"/>
              <a:gd name="T36" fmla="*/ 2147483646 w 15268"/>
              <a:gd name="T37" fmla="*/ 2147483646 h 10526"/>
              <a:gd name="T38" fmla="*/ 2147483646 w 15268"/>
              <a:gd name="T39" fmla="*/ 2147483646 h 10526"/>
              <a:gd name="T40" fmla="*/ 2147483646 w 15268"/>
              <a:gd name="T41" fmla="*/ 2147483646 h 10526"/>
              <a:gd name="T42" fmla="*/ 2147483646 w 15268"/>
              <a:gd name="T43" fmla="*/ 2147483646 h 10526"/>
              <a:gd name="T44" fmla="*/ 2147483646 w 15268"/>
              <a:gd name="T45" fmla="*/ 2147483646 h 10526"/>
              <a:gd name="T46" fmla="*/ 2147483646 w 15268"/>
              <a:gd name="T47" fmla="*/ 2147483646 h 10526"/>
              <a:gd name="T48" fmla="*/ 2147483646 w 15268"/>
              <a:gd name="T49" fmla="*/ 2147483646 h 10526"/>
              <a:gd name="T50" fmla="*/ 2147483646 w 15268"/>
              <a:gd name="T51" fmla="*/ 2147483646 h 105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268" h="10526">
                <a:moveTo>
                  <a:pt x="0" y="0"/>
                </a:moveTo>
                <a:lnTo>
                  <a:pt x="8145" y="1195"/>
                </a:lnTo>
                <a:lnTo>
                  <a:pt x="9213" y="1524"/>
                </a:lnTo>
                <a:lnTo>
                  <a:pt x="10145" y="1908"/>
                </a:lnTo>
                <a:lnTo>
                  <a:pt x="10994" y="2335"/>
                </a:lnTo>
                <a:lnTo>
                  <a:pt x="11460" y="2763"/>
                </a:lnTo>
                <a:lnTo>
                  <a:pt x="11816" y="3190"/>
                </a:lnTo>
                <a:lnTo>
                  <a:pt x="12063" y="3662"/>
                </a:lnTo>
                <a:lnTo>
                  <a:pt x="12063" y="3903"/>
                </a:lnTo>
                <a:cubicBezTo>
                  <a:pt x="12026" y="3998"/>
                  <a:pt x="11990" y="4093"/>
                  <a:pt x="11953" y="4188"/>
                </a:cubicBezTo>
                <a:lnTo>
                  <a:pt x="11706" y="4528"/>
                </a:lnTo>
                <a:lnTo>
                  <a:pt x="10528" y="5482"/>
                </a:lnTo>
                <a:lnTo>
                  <a:pt x="9569" y="6195"/>
                </a:lnTo>
                <a:lnTo>
                  <a:pt x="8501" y="6853"/>
                </a:lnTo>
                <a:lnTo>
                  <a:pt x="7652" y="7478"/>
                </a:lnTo>
                <a:lnTo>
                  <a:pt x="7186" y="8048"/>
                </a:lnTo>
                <a:cubicBezTo>
                  <a:pt x="7149" y="8128"/>
                  <a:pt x="7113" y="8209"/>
                  <a:pt x="7076" y="8289"/>
                </a:cubicBezTo>
                <a:lnTo>
                  <a:pt x="7076" y="8530"/>
                </a:lnTo>
                <a:lnTo>
                  <a:pt x="7432" y="8958"/>
                </a:lnTo>
                <a:lnTo>
                  <a:pt x="7898" y="9287"/>
                </a:lnTo>
                <a:lnTo>
                  <a:pt x="8610" y="9616"/>
                </a:lnTo>
                <a:lnTo>
                  <a:pt x="9569" y="9901"/>
                </a:lnTo>
                <a:lnTo>
                  <a:pt x="10638" y="10098"/>
                </a:lnTo>
                <a:lnTo>
                  <a:pt x="11953" y="10285"/>
                </a:lnTo>
                <a:lnTo>
                  <a:pt x="13487" y="10427"/>
                </a:lnTo>
                <a:lnTo>
                  <a:pt x="15268" y="1052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stealth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91" name="Rectangle 542"/>
          <p:cNvSpPr>
            <a:spLocks noChangeArrowheads="1"/>
          </p:cNvSpPr>
          <p:nvPr/>
        </p:nvSpPr>
        <p:spPr bwMode="auto">
          <a:xfrm>
            <a:off x="7332663" y="6508750"/>
            <a:ext cx="13287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i="1">
                <a:solidFill>
                  <a:srgbClr val="000000"/>
                </a:solidFill>
              </a:rPr>
              <a:t>By Kamal Tawfiq, Ph.D., P.E.</a:t>
            </a:r>
            <a:endParaRPr lang="en-US" altLang="en-US" sz="180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76250" y="2362200"/>
            <a:ext cx="903288" cy="16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76250" y="401955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647700" y="3695700"/>
            <a:ext cx="234950" cy="327025"/>
          </a:xfrm>
          <a:custGeom>
            <a:avLst/>
            <a:gdLst>
              <a:gd name="connsiteX0" fmla="*/ 0 w 228600"/>
              <a:gd name="connsiteY0" fmla="*/ 0 h 327660"/>
              <a:gd name="connsiteX1" fmla="*/ 228600 w 228600"/>
              <a:gd name="connsiteY1" fmla="*/ 327660 h 327660"/>
              <a:gd name="connsiteX2" fmla="*/ 228600 w 228600"/>
              <a:gd name="connsiteY2" fmla="*/ 327660 h 327660"/>
              <a:gd name="connsiteX0" fmla="*/ 0 w 228600"/>
              <a:gd name="connsiteY0" fmla="*/ 0 h 327660"/>
              <a:gd name="connsiteX1" fmla="*/ 228600 w 228600"/>
              <a:gd name="connsiteY1" fmla="*/ 327660 h 327660"/>
              <a:gd name="connsiteX2" fmla="*/ 228600 w 228600"/>
              <a:gd name="connsiteY2" fmla="*/ 327660 h 327660"/>
              <a:gd name="connsiteX0" fmla="*/ 0 w 235439"/>
              <a:gd name="connsiteY0" fmla="*/ 0 h 327660"/>
              <a:gd name="connsiteX1" fmla="*/ 228600 w 235439"/>
              <a:gd name="connsiteY1" fmla="*/ 327660 h 327660"/>
              <a:gd name="connsiteX2" fmla="*/ 228600 w 235439"/>
              <a:gd name="connsiteY2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439" h="327660">
                <a:moveTo>
                  <a:pt x="0" y="0"/>
                </a:moveTo>
                <a:cubicBezTo>
                  <a:pt x="297180" y="86360"/>
                  <a:pt x="228600" y="172720"/>
                  <a:pt x="228600" y="327660"/>
                </a:cubicBezTo>
                <a:lnTo>
                  <a:pt x="228600" y="3276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895" name="TextBox 6"/>
          <p:cNvSpPr txBox="1">
            <a:spLocks noChangeArrowheads="1"/>
          </p:cNvSpPr>
          <p:nvPr/>
        </p:nvSpPr>
        <p:spPr bwMode="auto">
          <a:xfrm>
            <a:off x="528638" y="3741738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a</a:t>
            </a:r>
            <a:r>
              <a:rPr lang="en-US" altLang="en-US" sz="1200"/>
              <a:t> = 45</a:t>
            </a:r>
            <a:r>
              <a:rPr lang="en-US" altLang="en-US" sz="1200" baseline="30000"/>
              <a:t>o </a:t>
            </a:r>
            <a:r>
              <a:rPr lang="en-US" altLang="en-US" sz="1200"/>
              <a:t>+ </a:t>
            </a:r>
            <a:r>
              <a:rPr lang="en-US" altLang="en-US" sz="1600">
                <a:latin typeface="Symbol" panose="05050102010706020507" pitchFamily="18" charset="2"/>
              </a:rPr>
              <a:t>f</a:t>
            </a:r>
            <a:r>
              <a:rPr lang="en-US" altLang="en-US" sz="1200"/>
              <a:t>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381375"/>
            <a:ext cx="1411287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2"/>
          <p:cNvSpPr>
            <a:spLocks noChangeAspect="1" noChangeArrowheads="1" noTextEdit="1"/>
          </p:cNvSpPr>
          <p:nvPr/>
        </p:nvSpPr>
        <p:spPr bwMode="auto">
          <a:xfrm>
            <a:off x="701675" y="768350"/>
            <a:ext cx="8281988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Freeform 5"/>
          <p:cNvSpPr>
            <a:spLocks/>
          </p:cNvSpPr>
          <p:nvPr/>
        </p:nvSpPr>
        <p:spPr bwMode="auto">
          <a:xfrm>
            <a:off x="2466975" y="3743325"/>
            <a:ext cx="4799013" cy="1639888"/>
          </a:xfrm>
          <a:custGeom>
            <a:avLst/>
            <a:gdLst>
              <a:gd name="T0" fmla="*/ 0 w 2743"/>
              <a:gd name="T1" fmla="*/ 2147483646 h 941"/>
              <a:gd name="T2" fmla="*/ 2147483646 w 2743"/>
              <a:gd name="T3" fmla="*/ 0 h 941"/>
              <a:gd name="T4" fmla="*/ 2147483646 w 2743"/>
              <a:gd name="T5" fmla="*/ 2147483646 h 941"/>
              <a:gd name="T6" fmla="*/ 0 w 2743"/>
              <a:gd name="T7" fmla="*/ 2147483646 h 941"/>
              <a:gd name="T8" fmla="*/ 0 w 2743"/>
              <a:gd name="T9" fmla="*/ 2147483646 h 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43" h="941">
                <a:moveTo>
                  <a:pt x="0" y="933"/>
                </a:moveTo>
                <a:lnTo>
                  <a:pt x="2743" y="0"/>
                </a:lnTo>
                <a:lnTo>
                  <a:pt x="2743" y="7"/>
                </a:lnTo>
                <a:lnTo>
                  <a:pt x="0" y="941"/>
                </a:lnTo>
                <a:lnTo>
                  <a:pt x="0" y="9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>
            <a:off x="2852738" y="5033963"/>
            <a:ext cx="1476375" cy="730250"/>
          </a:xfrm>
          <a:custGeom>
            <a:avLst/>
            <a:gdLst>
              <a:gd name="T0" fmla="*/ 2147483646 w 844"/>
              <a:gd name="T1" fmla="*/ 2147483646 h 419"/>
              <a:gd name="T2" fmla="*/ 2147483646 w 844"/>
              <a:gd name="T3" fmla="*/ 2147483646 h 419"/>
              <a:gd name="T4" fmla="*/ 2147483646 w 844"/>
              <a:gd name="T5" fmla="*/ 2147483646 h 419"/>
              <a:gd name="T6" fmla="*/ 2147483646 w 844"/>
              <a:gd name="T7" fmla="*/ 2147483646 h 419"/>
              <a:gd name="T8" fmla="*/ 2147483646 w 844"/>
              <a:gd name="T9" fmla="*/ 2147483646 h 419"/>
              <a:gd name="T10" fmla="*/ 2147483646 w 844"/>
              <a:gd name="T11" fmla="*/ 2147483646 h 419"/>
              <a:gd name="T12" fmla="*/ 2147483646 w 844"/>
              <a:gd name="T13" fmla="*/ 2147483646 h 419"/>
              <a:gd name="T14" fmla="*/ 2147483646 w 844"/>
              <a:gd name="T15" fmla="*/ 2147483646 h 419"/>
              <a:gd name="T16" fmla="*/ 2147483646 w 844"/>
              <a:gd name="T17" fmla="*/ 2147483646 h 419"/>
              <a:gd name="T18" fmla="*/ 2147483646 w 844"/>
              <a:gd name="T19" fmla="*/ 2147483646 h 419"/>
              <a:gd name="T20" fmla="*/ 2147483646 w 844"/>
              <a:gd name="T21" fmla="*/ 2147483646 h 419"/>
              <a:gd name="T22" fmla="*/ 2147483646 w 844"/>
              <a:gd name="T23" fmla="*/ 2147483646 h 419"/>
              <a:gd name="T24" fmla="*/ 2147483646 w 844"/>
              <a:gd name="T25" fmla="*/ 2147483646 h 419"/>
              <a:gd name="T26" fmla="*/ 2147483646 w 844"/>
              <a:gd name="T27" fmla="*/ 2147483646 h 419"/>
              <a:gd name="T28" fmla="*/ 2147483646 w 844"/>
              <a:gd name="T29" fmla="*/ 2147483646 h 419"/>
              <a:gd name="T30" fmla="*/ 2147483646 w 844"/>
              <a:gd name="T31" fmla="*/ 2147483646 h 419"/>
              <a:gd name="T32" fmla="*/ 2147483646 w 844"/>
              <a:gd name="T33" fmla="*/ 2147483646 h 419"/>
              <a:gd name="T34" fmla="*/ 2147483646 w 844"/>
              <a:gd name="T35" fmla="*/ 2147483646 h 419"/>
              <a:gd name="T36" fmla="*/ 2147483646 w 844"/>
              <a:gd name="T37" fmla="*/ 2147483646 h 419"/>
              <a:gd name="T38" fmla="*/ 2147483646 w 844"/>
              <a:gd name="T39" fmla="*/ 2147483646 h 419"/>
              <a:gd name="T40" fmla="*/ 2147483646 w 844"/>
              <a:gd name="T41" fmla="*/ 2147483646 h 419"/>
              <a:gd name="T42" fmla="*/ 2147483646 w 844"/>
              <a:gd name="T43" fmla="*/ 2147483646 h 419"/>
              <a:gd name="T44" fmla="*/ 2147483646 w 844"/>
              <a:gd name="T45" fmla="*/ 2147483646 h 419"/>
              <a:gd name="T46" fmla="*/ 2147483646 w 844"/>
              <a:gd name="T47" fmla="*/ 2147483646 h 419"/>
              <a:gd name="T48" fmla="*/ 0 w 844"/>
              <a:gd name="T49" fmla="*/ 2147483646 h 419"/>
              <a:gd name="T50" fmla="*/ 2147483646 w 844"/>
              <a:gd name="T51" fmla="*/ 2147483646 h 419"/>
              <a:gd name="T52" fmla="*/ 2147483646 w 844"/>
              <a:gd name="T53" fmla="*/ 2147483646 h 419"/>
              <a:gd name="T54" fmla="*/ 2147483646 w 844"/>
              <a:gd name="T55" fmla="*/ 2147483646 h 419"/>
              <a:gd name="T56" fmla="*/ 2147483646 w 844"/>
              <a:gd name="T57" fmla="*/ 2147483646 h 419"/>
              <a:gd name="T58" fmla="*/ 2147483646 w 844"/>
              <a:gd name="T59" fmla="*/ 2147483646 h 419"/>
              <a:gd name="T60" fmla="*/ 2147483646 w 844"/>
              <a:gd name="T61" fmla="*/ 2147483646 h 419"/>
              <a:gd name="T62" fmla="*/ 2147483646 w 844"/>
              <a:gd name="T63" fmla="*/ 2147483646 h 419"/>
              <a:gd name="T64" fmla="*/ 2147483646 w 844"/>
              <a:gd name="T65" fmla="*/ 2147483646 h 419"/>
              <a:gd name="T66" fmla="*/ 2147483646 w 844"/>
              <a:gd name="T67" fmla="*/ 2147483646 h 419"/>
              <a:gd name="T68" fmla="*/ 2147483646 w 844"/>
              <a:gd name="T69" fmla="*/ 2147483646 h 419"/>
              <a:gd name="T70" fmla="*/ 2147483646 w 844"/>
              <a:gd name="T71" fmla="*/ 0 h 419"/>
              <a:gd name="T72" fmla="*/ 2147483646 w 844"/>
              <a:gd name="T73" fmla="*/ 2147483646 h 419"/>
              <a:gd name="T74" fmla="*/ 2147483646 w 844"/>
              <a:gd name="T75" fmla="*/ 2147483646 h 419"/>
              <a:gd name="T76" fmla="*/ 2147483646 w 844"/>
              <a:gd name="T77" fmla="*/ 2147483646 h 419"/>
              <a:gd name="T78" fmla="*/ 2147483646 w 844"/>
              <a:gd name="T79" fmla="*/ 2147483646 h 419"/>
              <a:gd name="T80" fmla="*/ 2147483646 w 844"/>
              <a:gd name="T81" fmla="*/ 2147483646 h 419"/>
              <a:gd name="T82" fmla="*/ 2147483646 w 844"/>
              <a:gd name="T83" fmla="*/ 2147483646 h 419"/>
              <a:gd name="T84" fmla="*/ 2147483646 w 844"/>
              <a:gd name="T85" fmla="*/ 2147483646 h 419"/>
              <a:gd name="T86" fmla="*/ 2147483646 w 844"/>
              <a:gd name="T87" fmla="*/ 2147483646 h 419"/>
              <a:gd name="T88" fmla="*/ 2147483646 w 844"/>
              <a:gd name="T89" fmla="*/ 2147483646 h 419"/>
              <a:gd name="T90" fmla="*/ 2147483646 w 844"/>
              <a:gd name="T91" fmla="*/ 2147483646 h 419"/>
              <a:gd name="T92" fmla="*/ 2147483646 w 844"/>
              <a:gd name="T93" fmla="*/ 2147483646 h 419"/>
              <a:gd name="T94" fmla="*/ 2147483646 w 844"/>
              <a:gd name="T95" fmla="*/ 2147483646 h 4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44" h="419">
                <a:moveTo>
                  <a:pt x="836" y="372"/>
                </a:moveTo>
                <a:lnTo>
                  <a:pt x="832" y="333"/>
                </a:lnTo>
                <a:lnTo>
                  <a:pt x="808" y="255"/>
                </a:lnTo>
                <a:lnTo>
                  <a:pt x="769" y="184"/>
                </a:lnTo>
                <a:lnTo>
                  <a:pt x="746" y="153"/>
                </a:lnTo>
                <a:lnTo>
                  <a:pt x="722" y="129"/>
                </a:lnTo>
                <a:lnTo>
                  <a:pt x="691" y="102"/>
                </a:lnTo>
                <a:lnTo>
                  <a:pt x="659" y="78"/>
                </a:lnTo>
                <a:lnTo>
                  <a:pt x="589" y="39"/>
                </a:lnTo>
                <a:lnTo>
                  <a:pt x="510" y="15"/>
                </a:lnTo>
                <a:lnTo>
                  <a:pt x="424" y="8"/>
                </a:lnTo>
                <a:lnTo>
                  <a:pt x="338" y="15"/>
                </a:lnTo>
                <a:lnTo>
                  <a:pt x="259" y="39"/>
                </a:lnTo>
                <a:lnTo>
                  <a:pt x="189" y="78"/>
                </a:lnTo>
                <a:lnTo>
                  <a:pt x="157" y="102"/>
                </a:lnTo>
                <a:lnTo>
                  <a:pt x="130" y="129"/>
                </a:lnTo>
                <a:lnTo>
                  <a:pt x="102" y="153"/>
                </a:lnTo>
                <a:lnTo>
                  <a:pt x="79" y="184"/>
                </a:lnTo>
                <a:lnTo>
                  <a:pt x="39" y="255"/>
                </a:lnTo>
                <a:lnTo>
                  <a:pt x="16" y="333"/>
                </a:lnTo>
                <a:lnTo>
                  <a:pt x="12" y="372"/>
                </a:lnTo>
                <a:lnTo>
                  <a:pt x="8" y="412"/>
                </a:lnTo>
                <a:lnTo>
                  <a:pt x="844" y="412"/>
                </a:lnTo>
                <a:lnTo>
                  <a:pt x="844" y="419"/>
                </a:lnTo>
                <a:lnTo>
                  <a:pt x="0" y="419"/>
                </a:lnTo>
                <a:lnTo>
                  <a:pt x="4" y="372"/>
                </a:lnTo>
                <a:lnTo>
                  <a:pt x="8" y="333"/>
                </a:lnTo>
                <a:lnTo>
                  <a:pt x="32" y="255"/>
                </a:lnTo>
                <a:lnTo>
                  <a:pt x="71" y="184"/>
                </a:lnTo>
                <a:lnTo>
                  <a:pt x="94" y="153"/>
                </a:lnTo>
                <a:lnTo>
                  <a:pt x="126" y="125"/>
                </a:lnTo>
                <a:lnTo>
                  <a:pt x="157" y="94"/>
                </a:lnTo>
                <a:lnTo>
                  <a:pt x="189" y="70"/>
                </a:lnTo>
                <a:lnTo>
                  <a:pt x="259" y="31"/>
                </a:lnTo>
                <a:lnTo>
                  <a:pt x="338" y="8"/>
                </a:lnTo>
                <a:lnTo>
                  <a:pt x="424" y="0"/>
                </a:lnTo>
                <a:lnTo>
                  <a:pt x="510" y="8"/>
                </a:lnTo>
                <a:lnTo>
                  <a:pt x="589" y="31"/>
                </a:lnTo>
                <a:lnTo>
                  <a:pt x="659" y="70"/>
                </a:lnTo>
                <a:lnTo>
                  <a:pt x="691" y="94"/>
                </a:lnTo>
                <a:lnTo>
                  <a:pt x="726" y="125"/>
                </a:lnTo>
                <a:lnTo>
                  <a:pt x="754" y="153"/>
                </a:lnTo>
                <a:lnTo>
                  <a:pt x="777" y="184"/>
                </a:lnTo>
                <a:lnTo>
                  <a:pt x="816" y="255"/>
                </a:lnTo>
                <a:lnTo>
                  <a:pt x="840" y="333"/>
                </a:lnTo>
                <a:lnTo>
                  <a:pt x="844" y="372"/>
                </a:lnTo>
                <a:lnTo>
                  <a:pt x="836" y="3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7"/>
          <p:cNvSpPr>
            <a:spLocks/>
          </p:cNvSpPr>
          <p:nvPr/>
        </p:nvSpPr>
        <p:spPr bwMode="auto">
          <a:xfrm>
            <a:off x="4314825" y="5681663"/>
            <a:ext cx="20638" cy="82550"/>
          </a:xfrm>
          <a:custGeom>
            <a:avLst/>
            <a:gdLst>
              <a:gd name="T0" fmla="*/ 2147483646 w 12"/>
              <a:gd name="T1" fmla="*/ 2147483646 h 47"/>
              <a:gd name="T2" fmla="*/ 0 w 12"/>
              <a:gd name="T3" fmla="*/ 0 h 47"/>
              <a:gd name="T4" fmla="*/ 2147483646 w 12"/>
              <a:gd name="T5" fmla="*/ 0 h 47"/>
              <a:gd name="T6" fmla="*/ 2147483646 w 12"/>
              <a:gd name="T7" fmla="*/ 2147483646 h 47"/>
              <a:gd name="T8" fmla="*/ 2147483646 w 12"/>
              <a:gd name="T9" fmla="*/ 2147483646 h 47"/>
              <a:gd name="T10" fmla="*/ 2147483646 w 12"/>
              <a:gd name="T11" fmla="*/ 2147483646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47">
                <a:moveTo>
                  <a:pt x="4" y="44"/>
                </a:moveTo>
                <a:lnTo>
                  <a:pt x="0" y="0"/>
                </a:lnTo>
                <a:lnTo>
                  <a:pt x="8" y="0"/>
                </a:lnTo>
                <a:lnTo>
                  <a:pt x="12" y="47"/>
                </a:lnTo>
                <a:lnTo>
                  <a:pt x="8" y="47"/>
                </a:lnTo>
                <a:lnTo>
                  <a:pt x="4" y="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8"/>
          <p:cNvSpPr>
            <a:spLocks/>
          </p:cNvSpPr>
          <p:nvPr/>
        </p:nvSpPr>
        <p:spPr bwMode="auto">
          <a:xfrm>
            <a:off x="3573463" y="4692650"/>
            <a:ext cx="2182812" cy="1071563"/>
          </a:xfrm>
          <a:custGeom>
            <a:avLst/>
            <a:gdLst>
              <a:gd name="T0" fmla="*/ 2147483646 w 1248"/>
              <a:gd name="T1" fmla="*/ 2147483646 h 615"/>
              <a:gd name="T2" fmla="*/ 2147483646 w 1248"/>
              <a:gd name="T3" fmla="*/ 2147483646 h 615"/>
              <a:gd name="T4" fmla="*/ 2147483646 w 1248"/>
              <a:gd name="T5" fmla="*/ 2147483646 h 615"/>
              <a:gd name="T6" fmla="*/ 2147483646 w 1248"/>
              <a:gd name="T7" fmla="*/ 2147483646 h 615"/>
              <a:gd name="T8" fmla="*/ 2147483646 w 1248"/>
              <a:gd name="T9" fmla="*/ 2147483646 h 615"/>
              <a:gd name="T10" fmla="*/ 2147483646 w 1248"/>
              <a:gd name="T11" fmla="*/ 2147483646 h 615"/>
              <a:gd name="T12" fmla="*/ 2147483646 w 1248"/>
              <a:gd name="T13" fmla="*/ 2147483646 h 615"/>
              <a:gd name="T14" fmla="*/ 2147483646 w 1248"/>
              <a:gd name="T15" fmla="*/ 2147483646 h 615"/>
              <a:gd name="T16" fmla="*/ 2147483646 w 1248"/>
              <a:gd name="T17" fmla="*/ 2147483646 h 615"/>
              <a:gd name="T18" fmla="*/ 2147483646 w 1248"/>
              <a:gd name="T19" fmla="*/ 2147483646 h 615"/>
              <a:gd name="T20" fmla="*/ 2147483646 w 1248"/>
              <a:gd name="T21" fmla="*/ 2147483646 h 615"/>
              <a:gd name="T22" fmla="*/ 2147483646 w 1248"/>
              <a:gd name="T23" fmla="*/ 2147483646 h 615"/>
              <a:gd name="T24" fmla="*/ 2147483646 w 1248"/>
              <a:gd name="T25" fmla="*/ 2147483646 h 615"/>
              <a:gd name="T26" fmla="*/ 2147483646 w 1248"/>
              <a:gd name="T27" fmla="*/ 2147483646 h 615"/>
              <a:gd name="T28" fmla="*/ 2147483646 w 1248"/>
              <a:gd name="T29" fmla="*/ 2147483646 h 615"/>
              <a:gd name="T30" fmla="*/ 2147483646 w 1248"/>
              <a:gd name="T31" fmla="*/ 2147483646 h 615"/>
              <a:gd name="T32" fmla="*/ 2147483646 w 1248"/>
              <a:gd name="T33" fmla="*/ 2147483646 h 615"/>
              <a:gd name="T34" fmla="*/ 2147483646 w 1248"/>
              <a:gd name="T35" fmla="*/ 2147483646 h 615"/>
              <a:gd name="T36" fmla="*/ 2147483646 w 1248"/>
              <a:gd name="T37" fmla="*/ 2147483646 h 615"/>
              <a:gd name="T38" fmla="*/ 2147483646 w 1248"/>
              <a:gd name="T39" fmla="*/ 2147483646 h 615"/>
              <a:gd name="T40" fmla="*/ 2147483646 w 1248"/>
              <a:gd name="T41" fmla="*/ 2147483646 h 615"/>
              <a:gd name="T42" fmla="*/ 2147483646 w 1248"/>
              <a:gd name="T43" fmla="*/ 2147483646 h 615"/>
              <a:gd name="T44" fmla="*/ 2147483646 w 1248"/>
              <a:gd name="T45" fmla="*/ 2147483646 h 615"/>
              <a:gd name="T46" fmla="*/ 2147483646 w 1248"/>
              <a:gd name="T47" fmla="*/ 2147483646 h 615"/>
              <a:gd name="T48" fmla="*/ 2147483646 w 1248"/>
              <a:gd name="T49" fmla="*/ 2147483646 h 615"/>
              <a:gd name="T50" fmla="*/ 2147483646 w 1248"/>
              <a:gd name="T51" fmla="*/ 2147483646 h 615"/>
              <a:gd name="T52" fmla="*/ 2147483646 w 1248"/>
              <a:gd name="T53" fmla="*/ 2147483646 h 615"/>
              <a:gd name="T54" fmla="*/ 2147483646 w 1248"/>
              <a:gd name="T55" fmla="*/ 2147483646 h 615"/>
              <a:gd name="T56" fmla="*/ 2147483646 w 1248"/>
              <a:gd name="T57" fmla="*/ 2147483646 h 615"/>
              <a:gd name="T58" fmla="*/ 2147483646 w 1248"/>
              <a:gd name="T59" fmla="*/ 2147483646 h 615"/>
              <a:gd name="T60" fmla="*/ 2147483646 w 1248"/>
              <a:gd name="T61" fmla="*/ 2147483646 h 615"/>
              <a:gd name="T62" fmla="*/ 2147483646 w 1248"/>
              <a:gd name="T63" fmla="*/ 2147483646 h 615"/>
              <a:gd name="T64" fmla="*/ 2147483646 w 1248"/>
              <a:gd name="T65" fmla="*/ 2147483646 h 615"/>
              <a:gd name="T66" fmla="*/ 2147483646 w 1248"/>
              <a:gd name="T67" fmla="*/ 2147483646 h 6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48" h="615">
                <a:moveTo>
                  <a:pt x="1240" y="549"/>
                </a:moveTo>
                <a:lnTo>
                  <a:pt x="1232" y="490"/>
                </a:lnTo>
                <a:lnTo>
                  <a:pt x="1217" y="431"/>
                </a:lnTo>
                <a:lnTo>
                  <a:pt x="1197" y="376"/>
                </a:lnTo>
                <a:lnTo>
                  <a:pt x="1169" y="321"/>
                </a:lnTo>
                <a:lnTo>
                  <a:pt x="1138" y="270"/>
                </a:lnTo>
                <a:lnTo>
                  <a:pt x="1103" y="223"/>
                </a:lnTo>
                <a:lnTo>
                  <a:pt x="1067" y="184"/>
                </a:lnTo>
                <a:lnTo>
                  <a:pt x="1020" y="145"/>
                </a:lnTo>
                <a:lnTo>
                  <a:pt x="973" y="110"/>
                </a:lnTo>
                <a:lnTo>
                  <a:pt x="922" y="82"/>
                </a:lnTo>
                <a:lnTo>
                  <a:pt x="867" y="55"/>
                </a:lnTo>
                <a:lnTo>
                  <a:pt x="812" y="35"/>
                </a:lnTo>
                <a:lnTo>
                  <a:pt x="754" y="19"/>
                </a:lnTo>
                <a:lnTo>
                  <a:pt x="691" y="11"/>
                </a:lnTo>
                <a:lnTo>
                  <a:pt x="628" y="8"/>
                </a:lnTo>
                <a:lnTo>
                  <a:pt x="565" y="11"/>
                </a:lnTo>
                <a:lnTo>
                  <a:pt x="502" y="19"/>
                </a:lnTo>
                <a:lnTo>
                  <a:pt x="444" y="35"/>
                </a:lnTo>
                <a:lnTo>
                  <a:pt x="385" y="55"/>
                </a:lnTo>
                <a:lnTo>
                  <a:pt x="330" y="82"/>
                </a:lnTo>
                <a:lnTo>
                  <a:pt x="279" y="110"/>
                </a:lnTo>
                <a:lnTo>
                  <a:pt x="232" y="145"/>
                </a:lnTo>
                <a:lnTo>
                  <a:pt x="192" y="184"/>
                </a:lnTo>
                <a:lnTo>
                  <a:pt x="149" y="223"/>
                </a:lnTo>
                <a:lnTo>
                  <a:pt x="114" y="270"/>
                </a:lnTo>
                <a:lnTo>
                  <a:pt x="83" y="321"/>
                </a:lnTo>
                <a:lnTo>
                  <a:pt x="55" y="376"/>
                </a:lnTo>
                <a:lnTo>
                  <a:pt x="35" y="431"/>
                </a:lnTo>
                <a:lnTo>
                  <a:pt x="20" y="490"/>
                </a:lnTo>
                <a:lnTo>
                  <a:pt x="12" y="549"/>
                </a:lnTo>
                <a:lnTo>
                  <a:pt x="8" y="608"/>
                </a:lnTo>
                <a:lnTo>
                  <a:pt x="1248" y="608"/>
                </a:lnTo>
                <a:lnTo>
                  <a:pt x="1248" y="615"/>
                </a:lnTo>
                <a:lnTo>
                  <a:pt x="0" y="615"/>
                </a:lnTo>
                <a:lnTo>
                  <a:pt x="4" y="549"/>
                </a:lnTo>
                <a:lnTo>
                  <a:pt x="12" y="490"/>
                </a:lnTo>
                <a:lnTo>
                  <a:pt x="28" y="431"/>
                </a:lnTo>
                <a:lnTo>
                  <a:pt x="47" y="376"/>
                </a:lnTo>
                <a:lnTo>
                  <a:pt x="75" y="321"/>
                </a:lnTo>
                <a:lnTo>
                  <a:pt x="106" y="270"/>
                </a:lnTo>
                <a:lnTo>
                  <a:pt x="141" y="223"/>
                </a:lnTo>
                <a:lnTo>
                  <a:pt x="189" y="180"/>
                </a:lnTo>
                <a:lnTo>
                  <a:pt x="232" y="137"/>
                </a:lnTo>
                <a:lnTo>
                  <a:pt x="279" y="102"/>
                </a:lnTo>
                <a:lnTo>
                  <a:pt x="330" y="74"/>
                </a:lnTo>
                <a:lnTo>
                  <a:pt x="385" y="47"/>
                </a:lnTo>
                <a:lnTo>
                  <a:pt x="444" y="27"/>
                </a:lnTo>
                <a:lnTo>
                  <a:pt x="502" y="11"/>
                </a:lnTo>
                <a:lnTo>
                  <a:pt x="565" y="4"/>
                </a:lnTo>
                <a:lnTo>
                  <a:pt x="628" y="0"/>
                </a:lnTo>
                <a:lnTo>
                  <a:pt x="691" y="4"/>
                </a:lnTo>
                <a:lnTo>
                  <a:pt x="754" y="11"/>
                </a:lnTo>
                <a:lnTo>
                  <a:pt x="812" y="27"/>
                </a:lnTo>
                <a:lnTo>
                  <a:pt x="867" y="47"/>
                </a:lnTo>
                <a:lnTo>
                  <a:pt x="922" y="74"/>
                </a:lnTo>
                <a:lnTo>
                  <a:pt x="973" y="102"/>
                </a:lnTo>
                <a:lnTo>
                  <a:pt x="1020" y="137"/>
                </a:lnTo>
                <a:lnTo>
                  <a:pt x="1067" y="176"/>
                </a:lnTo>
                <a:lnTo>
                  <a:pt x="1111" y="223"/>
                </a:lnTo>
                <a:lnTo>
                  <a:pt x="1146" y="270"/>
                </a:lnTo>
                <a:lnTo>
                  <a:pt x="1177" y="321"/>
                </a:lnTo>
                <a:lnTo>
                  <a:pt x="1205" y="376"/>
                </a:lnTo>
                <a:lnTo>
                  <a:pt x="1224" y="431"/>
                </a:lnTo>
                <a:lnTo>
                  <a:pt x="1240" y="490"/>
                </a:lnTo>
                <a:lnTo>
                  <a:pt x="1248" y="549"/>
                </a:lnTo>
                <a:lnTo>
                  <a:pt x="1240" y="549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9"/>
          <p:cNvSpPr>
            <a:spLocks/>
          </p:cNvSpPr>
          <p:nvPr/>
        </p:nvSpPr>
        <p:spPr bwMode="auto">
          <a:xfrm>
            <a:off x="5741988" y="5649913"/>
            <a:ext cx="20637" cy="114300"/>
          </a:xfrm>
          <a:custGeom>
            <a:avLst/>
            <a:gdLst>
              <a:gd name="T0" fmla="*/ 2147483646 w 12"/>
              <a:gd name="T1" fmla="*/ 2147483646 h 66"/>
              <a:gd name="T2" fmla="*/ 0 w 12"/>
              <a:gd name="T3" fmla="*/ 0 h 66"/>
              <a:gd name="T4" fmla="*/ 2147483646 w 12"/>
              <a:gd name="T5" fmla="*/ 0 h 66"/>
              <a:gd name="T6" fmla="*/ 2147483646 w 12"/>
              <a:gd name="T7" fmla="*/ 2147483646 h 66"/>
              <a:gd name="T8" fmla="*/ 2147483646 w 12"/>
              <a:gd name="T9" fmla="*/ 2147483646 h 66"/>
              <a:gd name="T10" fmla="*/ 2147483646 w 12"/>
              <a:gd name="T11" fmla="*/ 2147483646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6">
                <a:moveTo>
                  <a:pt x="4" y="63"/>
                </a:moveTo>
                <a:lnTo>
                  <a:pt x="0" y="0"/>
                </a:lnTo>
                <a:lnTo>
                  <a:pt x="8" y="0"/>
                </a:lnTo>
                <a:lnTo>
                  <a:pt x="12" y="66"/>
                </a:lnTo>
                <a:lnTo>
                  <a:pt x="8" y="66"/>
                </a:lnTo>
                <a:lnTo>
                  <a:pt x="4" y="63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Freeform 10"/>
          <p:cNvSpPr>
            <a:spLocks/>
          </p:cNvSpPr>
          <p:nvPr/>
        </p:nvSpPr>
        <p:spPr bwMode="auto">
          <a:xfrm>
            <a:off x="4075113" y="4452938"/>
            <a:ext cx="2662237" cy="1311275"/>
          </a:xfrm>
          <a:custGeom>
            <a:avLst/>
            <a:gdLst>
              <a:gd name="T0" fmla="*/ 2147483646 w 1522"/>
              <a:gd name="T1" fmla="*/ 2147483646 h 753"/>
              <a:gd name="T2" fmla="*/ 2147483646 w 1522"/>
              <a:gd name="T3" fmla="*/ 2147483646 h 753"/>
              <a:gd name="T4" fmla="*/ 2147483646 w 1522"/>
              <a:gd name="T5" fmla="*/ 2147483646 h 753"/>
              <a:gd name="T6" fmla="*/ 2147483646 w 1522"/>
              <a:gd name="T7" fmla="*/ 2147483646 h 753"/>
              <a:gd name="T8" fmla="*/ 2147483646 w 1522"/>
              <a:gd name="T9" fmla="*/ 2147483646 h 753"/>
              <a:gd name="T10" fmla="*/ 2147483646 w 1522"/>
              <a:gd name="T11" fmla="*/ 2147483646 h 753"/>
              <a:gd name="T12" fmla="*/ 2147483646 w 1522"/>
              <a:gd name="T13" fmla="*/ 2147483646 h 753"/>
              <a:gd name="T14" fmla="*/ 2147483646 w 1522"/>
              <a:gd name="T15" fmla="*/ 2147483646 h 753"/>
              <a:gd name="T16" fmla="*/ 2147483646 w 1522"/>
              <a:gd name="T17" fmla="*/ 2147483646 h 753"/>
              <a:gd name="T18" fmla="*/ 2147483646 w 1522"/>
              <a:gd name="T19" fmla="*/ 2147483646 h 753"/>
              <a:gd name="T20" fmla="*/ 2147483646 w 1522"/>
              <a:gd name="T21" fmla="*/ 2147483646 h 753"/>
              <a:gd name="T22" fmla="*/ 2147483646 w 1522"/>
              <a:gd name="T23" fmla="*/ 2147483646 h 753"/>
              <a:gd name="T24" fmla="*/ 2147483646 w 1522"/>
              <a:gd name="T25" fmla="*/ 2147483646 h 753"/>
              <a:gd name="T26" fmla="*/ 2147483646 w 1522"/>
              <a:gd name="T27" fmla="*/ 2147483646 h 753"/>
              <a:gd name="T28" fmla="*/ 2147483646 w 1522"/>
              <a:gd name="T29" fmla="*/ 2147483646 h 753"/>
              <a:gd name="T30" fmla="*/ 2147483646 w 1522"/>
              <a:gd name="T31" fmla="*/ 2147483646 h 753"/>
              <a:gd name="T32" fmla="*/ 2147483646 w 1522"/>
              <a:gd name="T33" fmla="*/ 2147483646 h 753"/>
              <a:gd name="T34" fmla="*/ 2147483646 w 1522"/>
              <a:gd name="T35" fmla="*/ 2147483646 h 753"/>
              <a:gd name="T36" fmla="*/ 2147483646 w 1522"/>
              <a:gd name="T37" fmla="*/ 2147483646 h 753"/>
              <a:gd name="T38" fmla="*/ 2147483646 w 1522"/>
              <a:gd name="T39" fmla="*/ 2147483646 h 753"/>
              <a:gd name="T40" fmla="*/ 2147483646 w 1522"/>
              <a:gd name="T41" fmla="*/ 2147483646 h 753"/>
              <a:gd name="T42" fmla="*/ 2147483646 w 1522"/>
              <a:gd name="T43" fmla="*/ 2147483646 h 753"/>
              <a:gd name="T44" fmla="*/ 2147483646 w 1522"/>
              <a:gd name="T45" fmla="*/ 2147483646 h 753"/>
              <a:gd name="T46" fmla="*/ 2147483646 w 1522"/>
              <a:gd name="T47" fmla="*/ 2147483646 h 753"/>
              <a:gd name="T48" fmla="*/ 2147483646 w 1522"/>
              <a:gd name="T49" fmla="*/ 2147483646 h 753"/>
              <a:gd name="T50" fmla="*/ 2147483646 w 1522"/>
              <a:gd name="T51" fmla="*/ 2147483646 h 753"/>
              <a:gd name="T52" fmla="*/ 2147483646 w 1522"/>
              <a:gd name="T53" fmla="*/ 2147483646 h 753"/>
              <a:gd name="T54" fmla="*/ 2147483646 w 1522"/>
              <a:gd name="T55" fmla="*/ 2147483646 h 753"/>
              <a:gd name="T56" fmla="*/ 2147483646 w 1522"/>
              <a:gd name="T57" fmla="*/ 2147483646 h 753"/>
              <a:gd name="T58" fmla="*/ 2147483646 w 1522"/>
              <a:gd name="T59" fmla="*/ 2147483646 h 753"/>
              <a:gd name="T60" fmla="*/ 2147483646 w 1522"/>
              <a:gd name="T61" fmla="*/ 2147483646 h 753"/>
              <a:gd name="T62" fmla="*/ 2147483646 w 1522"/>
              <a:gd name="T63" fmla="*/ 2147483646 h 753"/>
              <a:gd name="T64" fmla="*/ 2147483646 w 1522"/>
              <a:gd name="T65" fmla="*/ 2147483646 h 753"/>
              <a:gd name="T66" fmla="*/ 2147483646 w 1522"/>
              <a:gd name="T67" fmla="*/ 2147483646 h 7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22" h="753">
                <a:moveTo>
                  <a:pt x="1514" y="675"/>
                </a:moveTo>
                <a:lnTo>
                  <a:pt x="1502" y="601"/>
                </a:lnTo>
                <a:lnTo>
                  <a:pt x="1483" y="526"/>
                </a:lnTo>
                <a:lnTo>
                  <a:pt x="1459" y="459"/>
                </a:lnTo>
                <a:lnTo>
                  <a:pt x="1428" y="393"/>
                </a:lnTo>
                <a:lnTo>
                  <a:pt x="1389" y="334"/>
                </a:lnTo>
                <a:lnTo>
                  <a:pt x="1345" y="275"/>
                </a:lnTo>
                <a:lnTo>
                  <a:pt x="1302" y="228"/>
                </a:lnTo>
                <a:lnTo>
                  <a:pt x="1247" y="177"/>
                </a:lnTo>
                <a:lnTo>
                  <a:pt x="1189" y="134"/>
                </a:lnTo>
                <a:lnTo>
                  <a:pt x="1126" y="98"/>
                </a:lnTo>
                <a:lnTo>
                  <a:pt x="1059" y="67"/>
                </a:lnTo>
                <a:lnTo>
                  <a:pt x="992" y="44"/>
                </a:lnTo>
                <a:lnTo>
                  <a:pt x="918" y="24"/>
                </a:lnTo>
                <a:lnTo>
                  <a:pt x="843" y="12"/>
                </a:lnTo>
                <a:lnTo>
                  <a:pt x="765" y="8"/>
                </a:lnTo>
                <a:lnTo>
                  <a:pt x="686" y="12"/>
                </a:lnTo>
                <a:lnTo>
                  <a:pt x="612" y="24"/>
                </a:lnTo>
                <a:lnTo>
                  <a:pt x="537" y="44"/>
                </a:lnTo>
                <a:lnTo>
                  <a:pt x="470" y="67"/>
                </a:lnTo>
                <a:lnTo>
                  <a:pt x="404" y="98"/>
                </a:lnTo>
                <a:lnTo>
                  <a:pt x="341" y="134"/>
                </a:lnTo>
                <a:lnTo>
                  <a:pt x="282" y="177"/>
                </a:lnTo>
                <a:lnTo>
                  <a:pt x="231" y="228"/>
                </a:lnTo>
                <a:lnTo>
                  <a:pt x="180" y="275"/>
                </a:lnTo>
                <a:lnTo>
                  <a:pt x="137" y="334"/>
                </a:lnTo>
                <a:lnTo>
                  <a:pt x="98" y="393"/>
                </a:lnTo>
                <a:lnTo>
                  <a:pt x="66" y="459"/>
                </a:lnTo>
                <a:lnTo>
                  <a:pt x="43" y="526"/>
                </a:lnTo>
                <a:lnTo>
                  <a:pt x="23" y="601"/>
                </a:lnTo>
                <a:lnTo>
                  <a:pt x="11" y="675"/>
                </a:lnTo>
                <a:lnTo>
                  <a:pt x="7" y="746"/>
                </a:lnTo>
                <a:lnTo>
                  <a:pt x="1522" y="746"/>
                </a:lnTo>
                <a:lnTo>
                  <a:pt x="1522" y="753"/>
                </a:lnTo>
                <a:lnTo>
                  <a:pt x="0" y="753"/>
                </a:lnTo>
                <a:lnTo>
                  <a:pt x="4" y="675"/>
                </a:lnTo>
                <a:lnTo>
                  <a:pt x="15" y="601"/>
                </a:lnTo>
                <a:lnTo>
                  <a:pt x="35" y="526"/>
                </a:lnTo>
                <a:lnTo>
                  <a:pt x="58" y="459"/>
                </a:lnTo>
                <a:lnTo>
                  <a:pt x="90" y="393"/>
                </a:lnTo>
                <a:lnTo>
                  <a:pt x="129" y="334"/>
                </a:lnTo>
                <a:lnTo>
                  <a:pt x="172" y="275"/>
                </a:lnTo>
                <a:lnTo>
                  <a:pt x="227" y="224"/>
                </a:lnTo>
                <a:lnTo>
                  <a:pt x="282" y="169"/>
                </a:lnTo>
                <a:lnTo>
                  <a:pt x="341" y="126"/>
                </a:lnTo>
                <a:lnTo>
                  <a:pt x="404" y="91"/>
                </a:lnTo>
                <a:lnTo>
                  <a:pt x="470" y="59"/>
                </a:lnTo>
                <a:lnTo>
                  <a:pt x="537" y="36"/>
                </a:lnTo>
                <a:lnTo>
                  <a:pt x="612" y="16"/>
                </a:lnTo>
                <a:lnTo>
                  <a:pt x="686" y="4"/>
                </a:lnTo>
                <a:lnTo>
                  <a:pt x="765" y="0"/>
                </a:lnTo>
                <a:lnTo>
                  <a:pt x="843" y="4"/>
                </a:lnTo>
                <a:lnTo>
                  <a:pt x="918" y="16"/>
                </a:lnTo>
                <a:lnTo>
                  <a:pt x="992" y="36"/>
                </a:lnTo>
                <a:lnTo>
                  <a:pt x="1059" y="59"/>
                </a:lnTo>
                <a:lnTo>
                  <a:pt x="1126" y="91"/>
                </a:lnTo>
                <a:lnTo>
                  <a:pt x="1189" y="126"/>
                </a:lnTo>
                <a:lnTo>
                  <a:pt x="1247" y="169"/>
                </a:lnTo>
                <a:lnTo>
                  <a:pt x="1306" y="224"/>
                </a:lnTo>
                <a:lnTo>
                  <a:pt x="1353" y="275"/>
                </a:lnTo>
                <a:lnTo>
                  <a:pt x="1396" y="334"/>
                </a:lnTo>
                <a:lnTo>
                  <a:pt x="1436" y="393"/>
                </a:lnTo>
                <a:lnTo>
                  <a:pt x="1467" y="459"/>
                </a:lnTo>
                <a:lnTo>
                  <a:pt x="1491" y="526"/>
                </a:lnTo>
                <a:lnTo>
                  <a:pt x="1510" y="601"/>
                </a:lnTo>
                <a:lnTo>
                  <a:pt x="1522" y="675"/>
                </a:lnTo>
                <a:lnTo>
                  <a:pt x="1514" y="67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Freeform 11"/>
          <p:cNvSpPr>
            <a:spLocks/>
          </p:cNvSpPr>
          <p:nvPr/>
        </p:nvSpPr>
        <p:spPr bwMode="auto">
          <a:xfrm>
            <a:off x="6723063" y="5627688"/>
            <a:ext cx="20637" cy="136525"/>
          </a:xfrm>
          <a:custGeom>
            <a:avLst/>
            <a:gdLst>
              <a:gd name="T0" fmla="*/ 2147483646 w 12"/>
              <a:gd name="T1" fmla="*/ 2147483646 h 78"/>
              <a:gd name="T2" fmla="*/ 0 w 12"/>
              <a:gd name="T3" fmla="*/ 0 h 78"/>
              <a:gd name="T4" fmla="*/ 2147483646 w 12"/>
              <a:gd name="T5" fmla="*/ 0 h 78"/>
              <a:gd name="T6" fmla="*/ 2147483646 w 12"/>
              <a:gd name="T7" fmla="*/ 2147483646 h 78"/>
              <a:gd name="T8" fmla="*/ 2147483646 w 12"/>
              <a:gd name="T9" fmla="*/ 2147483646 h 78"/>
              <a:gd name="T10" fmla="*/ 2147483646 w 12"/>
              <a:gd name="T11" fmla="*/ 2147483646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78">
                <a:moveTo>
                  <a:pt x="4" y="75"/>
                </a:moveTo>
                <a:lnTo>
                  <a:pt x="0" y="0"/>
                </a:lnTo>
                <a:lnTo>
                  <a:pt x="8" y="0"/>
                </a:lnTo>
                <a:lnTo>
                  <a:pt x="12" y="78"/>
                </a:lnTo>
                <a:lnTo>
                  <a:pt x="8" y="78"/>
                </a:lnTo>
                <a:lnTo>
                  <a:pt x="4" y="7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Freeform 12"/>
          <p:cNvSpPr>
            <a:spLocks/>
          </p:cNvSpPr>
          <p:nvPr/>
        </p:nvSpPr>
        <p:spPr bwMode="auto">
          <a:xfrm>
            <a:off x="7080250" y="3824288"/>
            <a:ext cx="95250" cy="211137"/>
          </a:xfrm>
          <a:custGeom>
            <a:avLst/>
            <a:gdLst>
              <a:gd name="T0" fmla="*/ 0 w 55"/>
              <a:gd name="T1" fmla="*/ 0 h 121"/>
              <a:gd name="T2" fmla="*/ 2147483646 w 55"/>
              <a:gd name="T3" fmla="*/ 2147483646 h 121"/>
              <a:gd name="T4" fmla="*/ 2147483646 w 55"/>
              <a:gd name="T5" fmla="*/ 2147483646 h 121"/>
              <a:gd name="T6" fmla="*/ 2147483646 w 55"/>
              <a:gd name="T7" fmla="*/ 2147483646 h 121"/>
              <a:gd name="T8" fmla="*/ 2147483646 w 55"/>
              <a:gd name="T9" fmla="*/ 2147483646 h 121"/>
              <a:gd name="T10" fmla="*/ 2147483646 w 55"/>
              <a:gd name="T11" fmla="*/ 2147483646 h 121"/>
              <a:gd name="T12" fmla="*/ 2147483646 w 55"/>
              <a:gd name="T13" fmla="*/ 2147483646 h 121"/>
              <a:gd name="T14" fmla="*/ 2147483646 w 55"/>
              <a:gd name="T15" fmla="*/ 2147483646 h 121"/>
              <a:gd name="T16" fmla="*/ 2147483646 w 55"/>
              <a:gd name="T17" fmla="*/ 2147483646 h 1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" h="121">
                <a:moveTo>
                  <a:pt x="0" y="0"/>
                </a:moveTo>
                <a:lnTo>
                  <a:pt x="16" y="4"/>
                </a:lnTo>
                <a:lnTo>
                  <a:pt x="32" y="15"/>
                </a:lnTo>
                <a:lnTo>
                  <a:pt x="43" y="31"/>
                </a:lnTo>
                <a:lnTo>
                  <a:pt x="51" y="51"/>
                </a:lnTo>
                <a:lnTo>
                  <a:pt x="55" y="70"/>
                </a:lnTo>
                <a:lnTo>
                  <a:pt x="51" y="94"/>
                </a:lnTo>
                <a:lnTo>
                  <a:pt x="39" y="109"/>
                </a:lnTo>
                <a:lnTo>
                  <a:pt x="28" y="12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6442075" y="4035425"/>
            <a:ext cx="873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 flipH="1">
            <a:off x="2303463" y="5383213"/>
            <a:ext cx="163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H="1">
            <a:off x="2317750" y="5764213"/>
            <a:ext cx="149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366963" y="5340350"/>
            <a:ext cx="1587" cy="458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H="1">
            <a:off x="2344738" y="5368925"/>
            <a:ext cx="412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 flipH="1">
            <a:off x="2338388" y="5745163"/>
            <a:ext cx="47625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19"/>
          <p:cNvSpPr>
            <a:spLocks noEditPoints="1"/>
          </p:cNvSpPr>
          <p:nvPr/>
        </p:nvSpPr>
        <p:spPr bwMode="auto">
          <a:xfrm>
            <a:off x="7307263" y="3743325"/>
            <a:ext cx="233362" cy="252413"/>
          </a:xfrm>
          <a:custGeom>
            <a:avLst/>
            <a:gdLst>
              <a:gd name="T0" fmla="*/ 2147483646 w 133"/>
              <a:gd name="T1" fmla="*/ 2147483646 h 145"/>
              <a:gd name="T2" fmla="*/ 2147483646 w 133"/>
              <a:gd name="T3" fmla="*/ 2147483646 h 145"/>
              <a:gd name="T4" fmla="*/ 2147483646 w 133"/>
              <a:gd name="T5" fmla="*/ 2147483646 h 145"/>
              <a:gd name="T6" fmla="*/ 2147483646 w 133"/>
              <a:gd name="T7" fmla="*/ 2147483646 h 145"/>
              <a:gd name="T8" fmla="*/ 2147483646 w 133"/>
              <a:gd name="T9" fmla="*/ 2147483646 h 145"/>
              <a:gd name="T10" fmla="*/ 2147483646 w 133"/>
              <a:gd name="T11" fmla="*/ 2147483646 h 145"/>
              <a:gd name="T12" fmla="*/ 2147483646 w 133"/>
              <a:gd name="T13" fmla="*/ 2147483646 h 145"/>
              <a:gd name="T14" fmla="*/ 2147483646 w 133"/>
              <a:gd name="T15" fmla="*/ 2147483646 h 145"/>
              <a:gd name="T16" fmla="*/ 2147483646 w 133"/>
              <a:gd name="T17" fmla="*/ 2147483646 h 145"/>
              <a:gd name="T18" fmla="*/ 0 w 133"/>
              <a:gd name="T19" fmla="*/ 2147483646 h 145"/>
              <a:gd name="T20" fmla="*/ 2147483646 w 133"/>
              <a:gd name="T21" fmla="*/ 2147483646 h 145"/>
              <a:gd name="T22" fmla="*/ 2147483646 w 133"/>
              <a:gd name="T23" fmla="*/ 2147483646 h 145"/>
              <a:gd name="T24" fmla="*/ 2147483646 w 133"/>
              <a:gd name="T25" fmla="*/ 2147483646 h 145"/>
              <a:gd name="T26" fmla="*/ 2147483646 w 133"/>
              <a:gd name="T27" fmla="*/ 2147483646 h 145"/>
              <a:gd name="T28" fmla="*/ 2147483646 w 133"/>
              <a:gd name="T29" fmla="*/ 2147483646 h 145"/>
              <a:gd name="T30" fmla="*/ 2147483646 w 133"/>
              <a:gd name="T31" fmla="*/ 2147483646 h 145"/>
              <a:gd name="T32" fmla="*/ 2147483646 w 133"/>
              <a:gd name="T33" fmla="*/ 2147483646 h 145"/>
              <a:gd name="T34" fmla="*/ 2147483646 w 133"/>
              <a:gd name="T35" fmla="*/ 2147483646 h 145"/>
              <a:gd name="T36" fmla="*/ 2147483646 w 133"/>
              <a:gd name="T37" fmla="*/ 2147483646 h 145"/>
              <a:gd name="T38" fmla="*/ 2147483646 w 133"/>
              <a:gd name="T39" fmla="*/ 2147483646 h 145"/>
              <a:gd name="T40" fmla="*/ 2147483646 w 133"/>
              <a:gd name="T41" fmla="*/ 2147483646 h 145"/>
              <a:gd name="T42" fmla="*/ 2147483646 w 133"/>
              <a:gd name="T43" fmla="*/ 2147483646 h 145"/>
              <a:gd name="T44" fmla="*/ 2147483646 w 133"/>
              <a:gd name="T45" fmla="*/ 2147483646 h 145"/>
              <a:gd name="T46" fmla="*/ 2147483646 w 133"/>
              <a:gd name="T47" fmla="*/ 2147483646 h 145"/>
              <a:gd name="T48" fmla="*/ 2147483646 w 133"/>
              <a:gd name="T49" fmla="*/ 2147483646 h 145"/>
              <a:gd name="T50" fmla="*/ 2147483646 w 133"/>
              <a:gd name="T51" fmla="*/ 2147483646 h 145"/>
              <a:gd name="T52" fmla="*/ 2147483646 w 133"/>
              <a:gd name="T53" fmla="*/ 2147483646 h 145"/>
              <a:gd name="T54" fmla="*/ 2147483646 w 133"/>
              <a:gd name="T55" fmla="*/ 2147483646 h 145"/>
              <a:gd name="T56" fmla="*/ 2147483646 w 133"/>
              <a:gd name="T57" fmla="*/ 2147483646 h 145"/>
              <a:gd name="T58" fmla="*/ 2147483646 w 133"/>
              <a:gd name="T59" fmla="*/ 0 h 145"/>
              <a:gd name="T60" fmla="*/ 2147483646 w 133"/>
              <a:gd name="T61" fmla="*/ 2147483646 h 145"/>
              <a:gd name="T62" fmla="*/ 2147483646 w 133"/>
              <a:gd name="T63" fmla="*/ 2147483646 h 145"/>
              <a:gd name="T64" fmla="*/ 2147483646 w 133"/>
              <a:gd name="T65" fmla="*/ 2147483646 h 145"/>
              <a:gd name="T66" fmla="*/ 2147483646 w 133"/>
              <a:gd name="T67" fmla="*/ 2147483646 h 145"/>
              <a:gd name="T68" fmla="*/ 2147483646 w 133"/>
              <a:gd name="T69" fmla="*/ 2147483646 h 145"/>
              <a:gd name="T70" fmla="*/ 2147483646 w 133"/>
              <a:gd name="T71" fmla="*/ 2147483646 h 145"/>
              <a:gd name="T72" fmla="*/ 2147483646 w 133"/>
              <a:gd name="T73" fmla="*/ 2147483646 h 145"/>
              <a:gd name="T74" fmla="*/ 2147483646 w 133"/>
              <a:gd name="T75" fmla="*/ 2147483646 h 145"/>
              <a:gd name="T76" fmla="*/ 2147483646 w 133"/>
              <a:gd name="T77" fmla="*/ 2147483646 h 145"/>
              <a:gd name="T78" fmla="*/ 2147483646 w 133"/>
              <a:gd name="T79" fmla="*/ 2147483646 h 145"/>
              <a:gd name="T80" fmla="*/ 2147483646 w 133"/>
              <a:gd name="T81" fmla="*/ 2147483646 h 145"/>
              <a:gd name="T82" fmla="*/ 2147483646 w 133"/>
              <a:gd name="T83" fmla="*/ 2147483646 h 145"/>
              <a:gd name="T84" fmla="*/ 2147483646 w 133"/>
              <a:gd name="T85" fmla="*/ 2147483646 h 145"/>
              <a:gd name="T86" fmla="*/ 2147483646 w 133"/>
              <a:gd name="T87" fmla="*/ 2147483646 h 145"/>
              <a:gd name="T88" fmla="*/ 2147483646 w 133"/>
              <a:gd name="T89" fmla="*/ 2147483646 h 145"/>
              <a:gd name="T90" fmla="*/ 2147483646 w 133"/>
              <a:gd name="T91" fmla="*/ 2147483646 h 145"/>
              <a:gd name="T92" fmla="*/ 2147483646 w 133"/>
              <a:gd name="T93" fmla="*/ 2147483646 h 145"/>
              <a:gd name="T94" fmla="*/ 2147483646 w 133"/>
              <a:gd name="T95" fmla="*/ 2147483646 h 145"/>
              <a:gd name="T96" fmla="*/ 2147483646 w 133"/>
              <a:gd name="T97" fmla="*/ 2147483646 h 145"/>
              <a:gd name="T98" fmla="*/ 2147483646 w 133"/>
              <a:gd name="T99" fmla="*/ 2147483646 h 145"/>
              <a:gd name="T100" fmla="*/ 2147483646 w 133"/>
              <a:gd name="T101" fmla="*/ 2147483646 h 145"/>
              <a:gd name="T102" fmla="*/ 2147483646 w 133"/>
              <a:gd name="T103" fmla="*/ 2147483646 h 145"/>
              <a:gd name="T104" fmla="*/ 2147483646 w 133"/>
              <a:gd name="T105" fmla="*/ 2147483646 h 145"/>
              <a:gd name="T106" fmla="*/ 2147483646 w 133"/>
              <a:gd name="T107" fmla="*/ 2147483646 h 145"/>
              <a:gd name="T108" fmla="*/ 2147483646 w 133"/>
              <a:gd name="T109" fmla="*/ 2147483646 h 145"/>
              <a:gd name="T110" fmla="*/ 2147483646 w 133"/>
              <a:gd name="T111" fmla="*/ 2147483646 h 1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3" h="145">
                <a:moveTo>
                  <a:pt x="110" y="35"/>
                </a:moveTo>
                <a:lnTo>
                  <a:pt x="121" y="39"/>
                </a:lnTo>
                <a:lnTo>
                  <a:pt x="125" y="47"/>
                </a:lnTo>
                <a:lnTo>
                  <a:pt x="121" y="62"/>
                </a:lnTo>
                <a:lnTo>
                  <a:pt x="113" y="78"/>
                </a:lnTo>
                <a:lnTo>
                  <a:pt x="98" y="94"/>
                </a:lnTo>
                <a:lnTo>
                  <a:pt x="78" y="105"/>
                </a:lnTo>
                <a:lnTo>
                  <a:pt x="39" y="121"/>
                </a:lnTo>
                <a:lnTo>
                  <a:pt x="15" y="145"/>
                </a:lnTo>
                <a:lnTo>
                  <a:pt x="0" y="145"/>
                </a:lnTo>
                <a:lnTo>
                  <a:pt x="19" y="121"/>
                </a:lnTo>
                <a:lnTo>
                  <a:pt x="8" y="117"/>
                </a:lnTo>
                <a:lnTo>
                  <a:pt x="4" y="109"/>
                </a:lnTo>
                <a:lnTo>
                  <a:pt x="8" y="94"/>
                </a:lnTo>
                <a:lnTo>
                  <a:pt x="19" y="78"/>
                </a:lnTo>
                <a:lnTo>
                  <a:pt x="35" y="62"/>
                </a:lnTo>
                <a:lnTo>
                  <a:pt x="47" y="58"/>
                </a:lnTo>
                <a:lnTo>
                  <a:pt x="55" y="51"/>
                </a:lnTo>
                <a:lnTo>
                  <a:pt x="66" y="47"/>
                </a:lnTo>
                <a:lnTo>
                  <a:pt x="74" y="39"/>
                </a:lnTo>
                <a:lnTo>
                  <a:pt x="82" y="39"/>
                </a:lnTo>
                <a:lnTo>
                  <a:pt x="90" y="35"/>
                </a:lnTo>
                <a:lnTo>
                  <a:pt x="94" y="35"/>
                </a:lnTo>
                <a:lnTo>
                  <a:pt x="98" y="31"/>
                </a:lnTo>
                <a:lnTo>
                  <a:pt x="98" y="27"/>
                </a:lnTo>
                <a:lnTo>
                  <a:pt x="106" y="19"/>
                </a:lnTo>
                <a:lnTo>
                  <a:pt x="106" y="15"/>
                </a:lnTo>
                <a:lnTo>
                  <a:pt x="117" y="3"/>
                </a:lnTo>
                <a:lnTo>
                  <a:pt x="125" y="3"/>
                </a:lnTo>
                <a:lnTo>
                  <a:pt x="129" y="0"/>
                </a:lnTo>
                <a:lnTo>
                  <a:pt x="133" y="3"/>
                </a:lnTo>
                <a:lnTo>
                  <a:pt x="133" y="7"/>
                </a:lnTo>
                <a:lnTo>
                  <a:pt x="113" y="27"/>
                </a:lnTo>
                <a:lnTo>
                  <a:pt x="113" y="31"/>
                </a:lnTo>
                <a:lnTo>
                  <a:pt x="110" y="35"/>
                </a:lnTo>
                <a:close/>
                <a:moveTo>
                  <a:pt x="110" y="35"/>
                </a:moveTo>
                <a:lnTo>
                  <a:pt x="110" y="35"/>
                </a:lnTo>
                <a:close/>
                <a:moveTo>
                  <a:pt x="86" y="47"/>
                </a:moveTo>
                <a:lnTo>
                  <a:pt x="70" y="51"/>
                </a:lnTo>
                <a:lnTo>
                  <a:pt x="59" y="54"/>
                </a:lnTo>
                <a:lnTo>
                  <a:pt x="35" y="78"/>
                </a:lnTo>
                <a:lnTo>
                  <a:pt x="27" y="90"/>
                </a:lnTo>
                <a:lnTo>
                  <a:pt x="23" y="102"/>
                </a:lnTo>
                <a:lnTo>
                  <a:pt x="23" y="105"/>
                </a:lnTo>
                <a:lnTo>
                  <a:pt x="31" y="109"/>
                </a:lnTo>
                <a:lnTo>
                  <a:pt x="86" y="47"/>
                </a:lnTo>
                <a:close/>
                <a:moveTo>
                  <a:pt x="102" y="47"/>
                </a:moveTo>
                <a:lnTo>
                  <a:pt x="47" y="109"/>
                </a:lnTo>
                <a:lnTo>
                  <a:pt x="70" y="102"/>
                </a:lnTo>
                <a:lnTo>
                  <a:pt x="94" y="78"/>
                </a:lnTo>
                <a:lnTo>
                  <a:pt x="102" y="66"/>
                </a:lnTo>
                <a:lnTo>
                  <a:pt x="106" y="54"/>
                </a:lnTo>
                <a:lnTo>
                  <a:pt x="106" y="51"/>
                </a:lnTo>
                <a:lnTo>
                  <a:pt x="102" y="47"/>
                </a:lnTo>
                <a:close/>
                <a:moveTo>
                  <a:pt x="102" y="47"/>
                </a:moveTo>
                <a:lnTo>
                  <a:pt x="102" y="47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Freeform 20"/>
          <p:cNvSpPr>
            <a:spLocks noEditPoints="1"/>
          </p:cNvSpPr>
          <p:nvPr/>
        </p:nvSpPr>
        <p:spPr bwMode="auto">
          <a:xfrm>
            <a:off x="7526338" y="3803650"/>
            <a:ext cx="912812" cy="185738"/>
          </a:xfrm>
          <a:custGeom>
            <a:avLst/>
            <a:gdLst>
              <a:gd name="T0" fmla="*/ 0 w 522"/>
              <a:gd name="T1" fmla="*/ 2147483646 h 106"/>
              <a:gd name="T2" fmla="*/ 2147483646 w 522"/>
              <a:gd name="T3" fmla="*/ 2147483646 h 106"/>
              <a:gd name="T4" fmla="*/ 2147483646 w 522"/>
              <a:gd name="T5" fmla="*/ 2147483646 h 106"/>
              <a:gd name="T6" fmla="*/ 2147483646 w 522"/>
              <a:gd name="T7" fmla="*/ 2147483646 h 106"/>
              <a:gd name="T8" fmla="*/ 2147483646 w 522"/>
              <a:gd name="T9" fmla="*/ 2147483646 h 106"/>
              <a:gd name="T10" fmla="*/ 2147483646 w 522"/>
              <a:gd name="T11" fmla="*/ 2147483646 h 106"/>
              <a:gd name="T12" fmla="*/ 2147483646 w 522"/>
              <a:gd name="T13" fmla="*/ 2147483646 h 106"/>
              <a:gd name="T14" fmla="*/ 2147483646 w 522"/>
              <a:gd name="T15" fmla="*/ 2147483646 h 106"/>
              <a:gd name="T16" fmla="*/ 2147483646 w 522"/>
              <a:gd name="T17" fmla="*/ 2147483646 h 106"/>
              <a:gd name="T18" fmla="*/ 2147483646 w 522"/>
              <a:gd name="T19" fmla="*/ 2147483646 h 106"/>
              <a:gd name="T20" fmla="*/ 2147483646 w 522"/>
              <a:gd name="T21" fmla="*/ 2147483646 h 106"/>
              <a:gd name="T22" fmla="*/ 2147483646 w 522"/>
              <a:gd name="T23" fmla="*/ 2147483646 h 106"/>
              <a:gd name="T24" fmla="*/ 2147483646 w 522"/>
              <a:gd name="T25" fmla="*/ 2147483646 h 106"/>
              <a:gd name="T26" fmla="*/ 2147483646 w 522"/>
              <a:gd name="T27" fmla="*/ 2147483646 h 106"/>
              <a:gd name="T28" fmla="*/ 2147483646 w 522"/>
              <a:gd name="T29" fmla="*/ 2147483646 h 106"/>
              <a:gd name="T30" fmla="*/ 2147483646 w 522"/>
              <a:gd name="T31" fmla="*/ 2147483646 h 106"/>
              <a:gd name="T32" fmla="*/ 2147483646 w 522"/>
              <a:gd name="T33" fmla="*/ 2147483646 h 106"/>
              <a:gd name="T34" fmla="*/ 2147483646 w 522"/>
              <a:gd name="T35" fmla="*/ 2147483646 h 106"/>
              <a:gd name="T36" fmla="*/ 2147483646 w 522"/>
              <a:gd name="T37" fmla="*/ 2147483646 h 106"/>
              <a:gd name="T38" fmla="*/ 2147483646 w 522"/>
              <a:gd name="T39" fmla="*/ 2147483646 h 106"/>
              <a:gd name="T40" fmla="*/ 2147483646 w 522"/>
              <a:gd name="T41" fmla="*/ 2147483646 h 106"/>
              <a:gd name="T42" fmla="*/ 2147483646 w 522"/>
              <a:gd name="T43" fmla="*/ 2147483646 h 106"/>
              <a:gd name="T44" fmla="*/ 2147483646 w 522"/>
              <a:gd name="T45" fmla="*/ 2147483646 h 106"/>
              <a:gd name="T46" fmla="*/ 2147483646 w 522"/>
              <a:gd name="T47" fmla="*/ 2147483646 h 106"/>
              <a:gd name="T48" fmla="*/ 2147483646 w 522"/>
              <a:gd name="T49" fmla="*/ 2147483646 h 106"/>
              <a:gd name="T50" fmla="*/ 2147483646 w 522"/>
              <a:gd name="T51" fmla="*/ 2147483646 h 106"/>
              <a:gd name="T52" fmla="*/ 2147483646 w 522"/>
              <a:gd name="T53" fmla="*/ 2147483646 h 106"/>
              <a:gd name="T54" fmla="*/ 2147483646 w 522"/>
              <a:gd name="T55" fmla="*/ 2147483646 h 106"/>
              <a:gd name="T56" fmla="*/ 2147483646 w 522"/>
              <a:gd name="T57" fmla="*/ 2147483646 h 106"/>
              <a:gd name="T58" fmla="*/ 2147483646 w 522"/>
              <a:gd name="T59" fmla="*/ 2147483646 h 106"/>
              <a:gd name="T60" fmla="*/ 2147483646 w 522"/>
              <a:gd name="T61" fmla="*/ 2147483646 h 106"/>
              <a:gd name="T62" fmla="*/ 2147483646 w 522"/>
              <a:gd name="T63" fmla="*/ 2147483646 h 106"/>
              <a:gd name="T64" fmla="*/ 2147483646 w 522"/>
              <a:gd name="T65" fmla="*/ 2147483646 h 106"/>
              <a:gd name="T66" fmla="*/ 2147483646 w 522"/>
              <a:gd name="T67" fmla="*/ 2147483646 h 106"/>
              <a:gd name="T68" fmla="*/ 2147483646 w 522"/>
              <a:gd name="T69" fmla="*/ 2147483646 h 106"/>
              <a:gd name="T70" fmla="*/ 2147483646 w 522"/>
              <a:gd name="T71" fmla="*/ 2147483646 h 106"/>
              <a:gd name="T72" fmla="*/ 2147483646 w 522"/>
              <a:gd name="T73" fmla="*/ 2147483646 h 106"/>
              <a:gd name="T74" fmla="*/ 2147483646 w 522"/>
              <a:gd name="T75" fmla="*/ 2147483646 h 106"/>
              <a:gd name="T76" fmla="*/ 2147483646 w 522"/>
              <a:gd name="T77" fmla="*/ 2147483646 h 106"/>
              <a:gd name="T78" fmla="*/ 2147483646 w 522"/>
              <a:gd name="T79" fmla="*/ 2147483646 h 106"/>
              <a:gd name="T80" fmla="*/ 2147483646 w 522"/>
              <a:gd name="T81" fmla="*/ 2147483646 h 106"/>
              <a:gd name="T82" fmla="*/ 2147483646 w 522"/>
              <a:gd name="T83" fmla="*/ 2147483646 h 106"/>
              <a:gd name="T84" fmla="*/ 2147483646 w 522"/>
              <a:gd name="T85" fmla="*/ 2147483646 h 106"/>
              <a:gd name="T86" fmla="*/ 2147483646 w 522"/>
              <a:gd name="T87" fmla="*/ 2147483646 h 106"/>
              <a:gd name="T88" fmla="*/ 2147483646 w 522"/>
              <a:gd name="T89" fmla="*/ 2147483646 h 106"/>
              <a:gd name="T90" fmla="*/ 2147483646 w 522"/>
              <a:gd name="T91" fmla="*/ 2147483646 h 106"/>
              <a:gd name="T92" fmla="*/ 2147483646 w 522"/>
              <a:gd name="T93" fmla="*/ 2147483646 h 106"/>
              <a:gd name="T94" fmla="*/ 2147483646 w 522"/>
              <a:gd name="T95" fmla="*/ 2147483646 h 106"/>
              <a:gd name="T96" fmla="*/ 2147483646 w 522"/>
              <a:gd name="T97" fmla="*/ 2147483646 h 106"/>
              <a:gd name="T98" fmla="*/ 2147483646 w 522"/>
              <a:gd name="T99" fmla="*/ 2147483646 h 106"/>
              <a:gd name="T100" fmla="*/ 2147483646 w 522"/>
              <a:gd name="T101" fmla="*/ 2147483646 h 106"/>
              <a:gd name="T102" fmla="*/ 2147483646 w 522"/>
              <a:gd name="T103" fmla="*/ 2147483646 h 106"/>
              <a:gd name="T104" fmla="*/ 2147483646 w 522"/>
              <a:gd name="T105" fmla="*/ 2147483646 h 106"/>
              <a:gd name="T106" fmla="*/ 2147483646 w 522"/>
              <a:gd name="T107" fmla="*/ 2147483646 h 106"/>
              <a:gd name="T108" fmla="*/ 2147483646 w 522"/>
              <a:gd name="T109" fmla="*/ 2147483646 h 106"/>
              <a:gd name="T110" fmla="*/ 2147483646 w 522"/>
              <a:gd name="T111" fmla="*/ 0 h 106"/>
              <a:gd name="T112" fmla="*/ 2147483646 w 522"/>
              <a:gd name="T113" fmla="*/ 2147483646 h 106"/>
              <a:gd name="T114" fmla="*/ 2147483646 w 522"/>
              <a:gd name="T115" fmla="*/ 2147483646 h 106"/>
              <a:gd name="T116" fmla="*/ 2147483646 w 522"/>
              <a:gd name="T117" fmla="*/ 2147483646 h 1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22" h="106">
                <a:moveTo>
                  <a:pt x="0" y="31"/>
                </a:moveTo>
                <a:lnTo>
                  <a:pt x="63" y="31"/>
                </a:lnTo>
                <a:lnTo>
                  <a:pt x="63" y="35"/>
                </a:lnTo>
                <a:lnTo>
                  <a:pt x="0" y="35"/>
                </a:lnTo>
                <a:lnTo>
                  <a:pt x="0" y="31"/>
                </a:lnTo>
                <a:close/>
                <a:moveTo>
                  <a:pt x="0" y="51"/>
                </a:moveTo>
                <a:lnTo>
                  <a:pt x="63" y="51"/>
                </a:lnTo>
                <a:lnTo>
                  <a:pt x="63" y="55"/>
                </a:lnTo>
                <a:lnTo>
                  <a:pt x="0" y="55"/>
                </a:lnTo>
                <a:lnTo>
                  <a:pt x="0" y="51"/>
                </a:lnTo>
                <a:close/>
                <a:moveTo>
                  <a:pt x="149" y="55"/>
                </a:moveTo>
                <a:lnTo>
                  <a:pt x="118" y="55"/>
                </a:lnTo>
                <a:lnTo>
                  <a:pt x="114" y="70"/>
                </a:lnTo>
                <a:lnTo>
                  <a:pt x="114" y="78"/>
                </a:lnTo>
                <a:lnTo>
                  <a:pt x="118" y="78"/>
                </a:lnTo>
                <a:lnTo>
                  <a:pt x="122" y="82"/>
                </a:lnTo>
                <a:lnTo>
                  <a:pt x="98" y="82"/>
                </a:lnTo>
                <a:lnTo>
                  <a:pt x="106" y="74"/>
                </a:lnTo>
                <a:lnTo>
                  <a:pt x="110" y="67"/>
                </a:lnTo>
                <a:lnTo>
                  <a:pt x="138" y="4"/>
                </a:lnTo>
                <a:lnTo>
                  <a:pt x="142" y="4"/>
                </a:lnTo>
                <a:lnTo>
                  <a:pt x="165" y="67"/>
                </a:lnTo>
                <a:lnTo>
                  <a:pt x="169" y="74"/>
                </a:lnTo>
                <a:lnTo>
                  <a:pt x="173" y="78"/>
                </a:lnTo>
                <a:lnTo>
                  <a:pt x="177" y="78"/>
                </a:lnTo>
                <a:lnTo>
                  <a:pt x="181" y="82"/>
                </a:lnTo>
                <a:lnTo>
                  <a:pt x="149" y="82"/>
                </a:lnTo>
                <a:lnTo>
                  <a:pt x="153" y="78"/>
                </a:lnTo>
                <a:lnTo>
                  <a:pt x="157" y="78"/>
                </a:lnTo>
                <a:lnTo>
                  <a:pt x="157" y="70"/>
                </a:lnTo>
                <a:lnTo>
                  <a:pt x="153" y="67"/>
                </a:lnTo>
                <a:lnTo>
                  <a:pt x="149" y="55"/>
                </a:lnTo>
                <a:close/>
                <a:moveTo>
                  <a:pt x="149" y="51"/>
                </a:moveTo>
                <a:lnTo>
                  <a:pt x="134" y="19"/>
                </a:lnTo>
                <a:lnTo>
                  <a:pt x="122" y="51"/>
                </a:lnTo>
                <a:lnTo>
                  <a:pt x="149" y="51"/>
                </a:lnTo>
                <a:close/>
                <a:moveTo>
                  <a:pt x="196" y="39"/>
                </a:moveTo>
                <a:lnTo>
                  <a:pt x="208" y="31"/>
                </a:lnTo>
                <a:lnTo>
                  <a:pt x="216" y="27"/>
                </a:lnTo>
                <a:lnTo>
                  <a:pt x="220" y="27"/>
                </a:lnTo>
                <a:lnTo>
                  <a:pt x="228" y="35"/>
                </a:lnTo>
                <a:lnTo>
                  <a:pt x="228" y="74"/>
                </a:lnTo>
                <a:lnTo>
                  <a:pt x="236" y="82"/>
                </a:lnTo>
                <a:lnTo>
                  <a:pt x="212" y="82"/>
                </a:lnTo>
                <a:lnTo>
                  <a:pt x="216" y="82"/>
                </a:lnTo>
                <a:lnTo>
                  <a:pt x="216" y="78"/>
                </a:lnTo>
                <a:lnTo>
                  <a:pt x="220" y="78"/>
                </a:lnTo>
                <a:lnTo>
                  <a:pt x="220" y="43"/>
                </a:lnTo>
                <a:lnTo>
                  <a:pt x="216" y="39"/>
                </a:lnTo>
                <a:lnTo>
                  <a:pt x="216" y="35"/>
                </a:lnTo>
                <a:lnTo>
                  <a:pt x="212" y="35"/>
                </a:lnTo>
                <a:lnTo>
                  <a:pt x="196" y="43"/>
                </a:lnTo>
                <a:lnTo>
                  <a:pt x="196" y="74"/>
                </a:lnTo>
                <a:lnTo>
                  <a:pt x="204" y="82"/>
                </a:lnTo>
                <a:lnTo>
                  <a:pt x="208" y="82"/>
                </a:lnTo>
                <a:lnTo>
                  <a:pt x="181" y="82"/>
                </a:lnTo>
                <a:lnTo>
                  <a:pt x="185" y="82"/>
                </a:lnTo>
                <a:lnTo>
                  <a:pt x="189" y="78"/>
                </a:lnTo>
                <a:lnTo>
                  <a:pt x="189" y="39"/>
                </a:lnTo>
                <a:lnTo>
                  <a:pt x="185" y="35"/>
                </a:lnTo>
                <a:lnTo>
                  <a:pt x="181" y="35"/>
                </a:lnTo>
                <a:lnTo>
                  <a:pt x="196" y="27"/>
                </a:lnTo>
                <a:lnTo>
                  <a:pt x="196" y="39"/>
                </a:lnTo>
                <a:close/>
                <a:moveTo>
                  <a:pt x="255" y="63"/>
                </a:moveTo>
                <a:lnTo>
                  <a:pt x="251" y="63"/>
                </a:lnTo>
                <a:lnTo>
                  <a:pt x="247" y="59"/>
                </a:lnTo>
                <a:lnTo>
                  <a:pt x="247" y="55"/>
                </a:lnTo>
                <a:lnTo>
                  <a:pt x="244" y="47"/>
                </a:lnTo>
                <a:lnTo>
                  <a:pt x="247" y="43"/>
                </a:lnTo>
                <a:lnTo>
                  <a:pt x="251" y="35"/>
                </a:lnTo>
                <a:lnTo>
                  <a:pt x="267" y="27"/>
                </a:lnTo>
                <a:lnTo>
                  <a:pt x="275" y="31"/>
                </a:lnTo>
                <a:lnTo>
                  <a:pt x="295" y="31"/>
                </a:lnTo>
                <a:lnTo>
                  <a:pt x="295" y="39"/>
                </a:lnTo>
                <a:lnTo>
                  <a:pt x="283" y="39"/>
                </a:lnTo>
                <a:lnTo>
                  <a:pt x="287" y="43"/>
                </a:lnTo>
                <a:lnTo>
                  <a:pt x="287" y="55"/>
                </a:lnTo>
                <a:lnTo>
                  <a:pt x="283" y="59"/>
                </a:lnTo>
                <a:lnTo>
                  <a:pt x="267" y="67"/>
                </a:lnTo>
                <a:lnTo>
                  <a:pt x="263" y="67"/>
                </a:lnTo>
                <a:lnTo>
                  <a:pt x="259" y="63"/>
                </a:lnTo>
                <a:lnTo>
                  <a:pt x="255" y="67"/>
                </a:lnTo>
                <a:lnTo>
                  <a:pt x="255" y="74"/>
                </a:lnTo>
                <a:lnTo>
                  <a:pt x="283" y="74"/>
                </a:lnTo>
                <a:lnTo>
                  <a:pt x="287" y="78"/>
                </a:lnTo>
                <a:lnTo>
                  <a:pt x="291" y="78"/>
                </a:lnTo>
                <a:lnTo>
                  <a:pt x="295" y="82"/>
                </a:lnTo>
                <a:lnTo>
                  <a:pt x="295" y="86"/>
                </a:lnTo>
                <a:lnTo>
                  <a:pt x="291" y="94"/>
                </a:lnTo>
                <a:lnTo>
                  <a:pt x="279" y="106"/>
                </a:lnTo>
                <a:lnTo>
                  <a:pt x="255" y="106"/>
                </a:lnTo>
                <a:lnTo>
                  <a:pt x="244" y="102"/>
                </a:lnTo>
                <a:lnTo>
                  <a:pt x="240" y="98"/>
                </a:lnTo>
                <a:lnTo>
                  <a:pt x="240" y="94"/>
                </a:lnTo>
                <a:lnTo>
                  <a:pt x="244" y="94"/>
                </a:lnTo>
                <a:lnTo>
                  <a:pt x="244" y="90"/>
                </a:lnTo>
                <a:lnTo>
                  <a:pt x="251" y="82"/>
                </a:lnTo>
                <a:lnTo>
                  <a:pt x="247" y="78"/>
                </a:lnTo>
                <a:lnTo>
                  <a:pt x="247" y="70"/>
                </a:lnTo>
                <a:lnTo>
                  <a:pt x="255" y="63"/>
                </a:lnTo>
                <a:close/>
                <a:moveTo>
                  <a:pt x="255" y="63"/>
                </a:moveTo>
                <a:lnTo>
                  <a:pt x="255" y="63"/>
                </a:lnTo>
                <a:close/>
                <a:moveTo>
                  <a:pt x="267" y="31"/>
                </a:moveTo>
                <a:lnTo>
                  <a:pt x="263" y="31"/>
                </a:lnTo>
                <a:lnTo>
                  <a:pt x="255" y="39"/>
                </a:lnTo>
                <a:lnTo>
                  <a:pt x="255" y="55"/>
                </a:lnTo>
                <a:lnTo>
                  <a:pt x="263" y="63"/>
                </a:lnTo>
                <a:lnTo>
                  <a:pt x="271" y="63"/>
                </a:lnTo>
                <a:lnTo>
                  <a:pt x="279" y="55"/>
                </a:lnTo>
                <a:lnTo>
                  <a:pt x="279" y="51"/>
                </a:lnTo>
                <a:lnTo>
                  <a:pt x="271" y="35"/>
                </a:lnTo>
                <a:lnTo>
                  <a:pt x="271" y="31"/>
                </a:lnTo>
                <a:lnTo>
                  <a:pt x="267" y="31"/>
                </a:lnTo>
                <a:close/>
                <a:moveTo>
                  <a:pt x="267" y="31"/>
                </a:moveTo>
                <a:lnTo>
                  <a:pt x="267" y="31"/>
                </a:lnTo>
                <a:close/>
                <a:moveTo>
                  <a:pt x="255" y="82"/>
                </a:moveTo>
                <a:lnTo>
                  <a:pt x="251" y="86"/>
                </a:lnTo>
                <a:lnTo>
                  <a:pt x="251" y="90"/>
                </a:lnTo>
                <a:lnTo>
                  <a:pt x="247" y="94"/>
                </a:lnTo>
                <a:lnTo>
                  <a:pt x="251" y="94"/>
                </a:lnTo>
                <a:lnTo>
                  <a:pt x="251" y="98"/>
                </a:lnTo>
                <a:lnTo>
                  <a:pt x="259" y="102"/>
                </a:lnTo>
                <a:lnTo>
                  <a:pt x="279" y="102"/>
                </a:lnTo>
                <a:lnTo>
                  <a:pt x="291" y="90"/>
                </a:lnTo>
                <a:lnTo>
                  <a:pt x="291" y="86"/>
                </a:lnTo>
                <a:lnTo>
                  <a:pt x="287" y="86"/>
                </a:lnTo>
                <a:lnTo>
                  <a:pt x="283" y="82"/>
                </a:lnTo>
                <a:lnTo>
                  <a:pt x="255" y="82"/>
                </a:lnTo>
                <a:close/>
                <a:moveTo>
                  <a:pt x="255" y="82"/>
                </a:moveTo>
                <a:lnTo>
                  <a:pt x="255" y="82"/>
                </a:lnTo>
                <a:close/>
                <a:moveTo>
                  <a:pt x="318" y="0"/>
                </a:moveTo>
                <a:lnTo>
                  <a:pt x="318" y="78"/>
                </a:lnTo>
                <a:lnTo>
                  <a:pt x="322" y="78"/>
                </a:lnTo>
                <a:lnTo>
                  <a:pt x="326" y="82"/>
                </a:lnTo>
                <a:lnTo>
                  <a:pt x="302" y="82"/>
                </a:lnTo>
                <a:lnTo>
                  <a:pt x="310" y="74"/>
                </a:lnTo>
                <a:lnTo>
                  <a:pt x="310" y="12"/>
                </a:lnTo>
                <a:lnTo>
                  <a:pt x="306" y="12"/>
                </a:lnTo>
                <a:lnTo>
                  <a:pt x="306" y="8"/>
                </a:lnTo>
                <a:lnTo>
                  <a:pt x="298" y="8"/>
                </a:lnTo>
                <a:lnTo>
                  <a:pt x="314" y="0"/>
                </a:lnTo>
                <a:lnTo>
                  <a:pt x="318" y="0"/>
                </a:lnTo>
                <a:close/>
                <a:moveTo>
                  <a:pt x="346" y="51"/>
                </a:moveTo>
                <a:lnTo>
                  <a:pt x="346" y="59"/>
                </a:lnTo>
                <a:lnTo>
                  <a:pt x="349" y="67"/>
                </a:lnTo>
                <a:lnTo>
                  <a:pt x="357" y="74"/>
                </a:lnTo>
                <a:lnTo>
                  <a:pt x="369" y="74"/>
                </a:lnTo>
                <a:lnTo>
                  <a:pt x="381" y="63"/>
                </a:lnTo>
                <a:lnTo>
                  <a:pt x="373" y="78"/>
                </a:lnTo>
                <a:lnTo>
                  <a:pt x="365" y="82"/>
                </a:lnTo>
                <a:lnTo>
                  <a:pt x="349" y="82"/>
                </a:lnTo>
                <a:lnTo>
                  <a:pt x="342" y="78"/>
                </a:lnTo>
                <a:lnTo>
                  <a:pt x="338" y="70"/>
                </a:lnTo>
                <a:lnTo>
                  <a:pt x="338" y="43"/>
                </a:lnTo>
                <a:lnTo>
                  <a:pt x="342" y="35"/>
                </a:lnTo>
                <a:lnTo>
                  <a:pt x="353" y="31"/>
                </a:lnTo>
                <a:lnTo>
                  <a:pt x="361" y="27"/>
                </a:lnTo>
                <a:lnTo>
                  <a:pt x="369" y="31"/>
                </a:lnTo>
                <a:lnTo>
                  <a:pt x="373" y="35"/>
                </a:lnTo>
                <a:lnTo>
                  <a:pt x="381" y="51"/>
                </a:lnTo>
                <a:lnTo>
                  <a:pt x="346" y="51"/>
                </a:lnTo>
                <a:close/>
                <a:moveTo>
                  <a:pt x="346" y="47"/>
                </a:moveTo>
                <a:lnTo>
                  <a:pt x="369" y="47"/>
                </a:lnTo>
                <a:lnTo>
                  <a:pt x="369" y="39"/>
                </a:lnTo>
                <a:lnTo>
                  <a:pt x="365" y="39"/>
                </a:lnTo>
                <a:lnTo>
                  <a:pt x="361" y="35"/>
                </a:lnTo>
                <a:lnTo>
                  <a:pt x="361" y="31"/>
                </a:lnTo>
                <a:lnTo>
                  <a:pt x="357" y="31"/>
                </a:lnTo>
                <a:lnTo>
                  <a:pt x="353" y="35"/>
                </a:lnTo>
                <a:lnTo>
                  <a:pt x="349" y="35"/>
                </a:lnTo>
                <a:lnTo>
                  <a:pt x="346" y="43"/>
                </a:lnTo>
                <a:lnTo>
                  <a:pt x="346" y="47"/>
                </a:lnTo>
                <a:close/>
                <a:moveTo>
                  <a:pt x="346" y="47"/>
                </a:moveTo>
                <a:lnTo>
                  <a:pt x="346" y="47"/>
                </a:lnTo>
                <a:close/>
                <a:moveTo>
                  <a:pt x="440" y="27"/>
                </a:moveTo>
                <a:lnTo>
                  <a:pt x="451" y="31"/>
                </a:lnTo>
                <a:lnTo>
                  <a:pt x="459" y="39"/>
                </a:lnTo>
                <a:lnTo>
                  <a:pt x="463" y="47"/>
                </a:lnTo>
                <a:lnTo>
                  <a:pt x="463" y="70"/>
                </a:lnTo>
                <a:lnTo>
                  <a:pt x="459" y="78"/>
                </a:lnTo>
                <a:lnTo>
                  <a:pt x="451" y="82"/>
                </a:lnTo>
                <a:lnTo>
                  <a:pt x="428" y="82"/>
                </a:lnTo>
                <a:lnTo>
                  <a:pt x="420" y="74"/>
                </a:lnTo>
                <a:lnTo>
                  <a:pt x="416" y="67"/>
                </a:lnTo>
                <a:lnTo>
                  <a:pt x="416" y="43"/>
                </a:lnTo>
                <a:lnTo>
                  <a:pt x="424" y="39"/>
                </a:lnTo>
                <a:lnTo>
                  <a:pt x="428" y="31"/>
                </a:lnTo>
                <a:lnTo>
                  <a:pt x="436" y="31"/>
                </a:lnTo>
                <a:lnTo>
                  <a:pt x="440" y="27"/>
                </a:lnTo>
                <a:close/>
                <a:moveTo>
                  <a:pt x="440" y="27"/>
                </a:moveTo>
                <a:lnTo>
                  <a:pt x="440" y="27"/>
                </a:lnTo>
                <a:close/>
                <a:moveTo>
                  <a:pt x="440" y="31"/>
                </a:moveTo>
                <a:lnTo>
                  <a:pt x="436" y="31"/>
                </a:lnTo>
                <a:lnTo>
                  <a:pt x="428" y="39"/>
                </a:lnTo>
                <a:lnTo>
                  <a:pt x="424" y="47"/>
                </a:lnTo>
                <a:lnTo>
                  <a:pt x="424" y="51"/>
                </a:lnTo>
                <a:lnTo>
                  <a:pt x="428" y="63"/>
                </a:lnTo>
                <a:lnTo>
                  <a:pt x="428" y="70"/>
                </a:lnTo>
                <a:lnTo>
                  <a:pt x="436" y="78"/>
                </a:lnTo>
                <a:lnTo>
                  <a:pt x="448" y="78"/>
                </a:lnTo>
                <a:lnTo>
                  <a:pt x="455" y="70"/>
                </a:lnTo>
                <a:lnTo>
                  <a:pt x="455" y="59"/>
                </a:lnTo>
                <a:lnTo>
                  <a:pt x="451" y="47"/>
                </a:lnTo>
                <a:lnTo>
                  <a:pt x="448" y="39"/>
                </a:lnTo>
                <a:lnTo>
                  <a:pt x="440" y="31"/>
                </a:lnTo>
                <a:close/>
                <a:moveTo>
                  <a:pt x="440" y="31"/>
                </a:moveTo>
                <a:lnTo>
                  <a:pt x="440" y="31"/>
                </a:lnTo>
                <a:close/>
                <a:moveTo>
                  <a:pt x="495" y="35"/>
                </a:moveTo>
                <a:lnTo>
                  <a:pt x="495" y="78"/>
                </a:lnTo>
                <a:lnTo>
                  <a:pt x="499" y="82"/>
                </a:lnTo>
                <a:lnTo>
                  <a:pt x="506" y="82"/>
                </a:lnTo>
                <a:lnTo>
                  <a:pt x="475" y="82"/>
                </a:lnTo>
                <a:lnTo>
                  <a:pt x="479" y="82"/>
                </a:lnTo>
                <a:lnTo>
                  <a:pt x="479" y="78"/>
                </a:lnTo>
                <a:lnTo>
                  <a:pt x="483" y="78"/>
                </a:lnTo>
                <a:lnTo>
                  <a:pt x="483" y="35"/>
                </a:lnTo>
                <a:lnTo>
                  <a:pt x="475" y="35"/>
                </a:lnTo>
                <a:lnTo>
                  <a:pt x="475" y="31"/>
                </a:lnTo>
                <a:lnTo>
                  <a:pt x="483" y="31"/>
                </a:lnTo>
                <a:lnTo>
                  <a:pt x="483" y="19"/>
                </a:lnTo>
                <a:lnTo>
                  <a:pt x="487" y="12"/>
                </a:lnTo>
                <a:lnTo>
                  <a:pt x="495" y="4"/>
                </a:lnTo>
                <a:lnTo>
                  <a:pt x="502" y="4"/>
                </a:lnTo>
                <a:lnTo>
                  <a:pt x="506" y="0"/>
                </a:lnTo>
                <a:lnTo>
                  <a:pt x="514" y="4"/>
                </a:lnTo>
                <a:lnTo>
                  <a:pt x="518" y="4"/>
                </a:lnTo>
                <a:lnTo>
                  <a:pt x="522" y="8"/>
                </a:lnTo>
                <a:lnTo>
                  <a:pt x="522" y="12"/>
                </a:lnTo>
                <a:lnTo>
                  <a:pt x="518" y="16"/>
                </a:lnTo>
                <a:lnTo>
                  <a:pt x="510" y="16"/>
                </a:lnTo>
                <a:lnTo>
                  <a:pt x="510" y="12"/>
                </a:lnTo>
                <a:lnTo>
                  <a:pt x="502" y="4"/>
                </a:lnTo>
                <a:lnTo>
                  <a:pt x="499" y="4"/>
                </a:lnTo>
                <a:lnTo>
                  <a:pt x="499" y="8"/>
                </a:lnTo>
                <a:lnTo>
                  <a:pt x="495" y="8"/>
                </a:lnTo>
                <a:lnTo>
                  <a:pt x="495" y="31"/>
                </a:lnTo>
                <a:lnTo>
                  <a:pt x="506" y="31"/>
                </a:lnTo>
                <a:lnTo>
                  <a:pt x="506" y="35"/>
                </a:lnTo>
                <a:lnTo>
                  <a:pt x="495" y="35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Freeform 21"/>
          <p:cNvSpPr>
            <a:spLocks noEditPoints="1"/>
          </p:cNvSpPr>
          <p:nvPr/>
        </p:nvSpPr>
        <p:spPr bwMode="auto">
          <a:xfrm>
            <a:off x="7683500" y="4043363"/>
            <a:ext cx="631825" cy="142875"/>
          </a:xfrm>
          <a:custGeom>
            <a:avLst/>
            <a:gdLst>
              <a:gd name="T0" fmla="*/ 0 w 361"/>
              <a:gd name="T1" fmla="*/ 2147483646 h 82"/>
              <a:gd name="T2" fmla="*/ 0 w 361"/>
              <a:gd name="T3" fmla="*/ 2147483646 h 82"/>
              <a:gd name="T4" fmla="*/ 2147483646 w 361"/>
              <a:gd name="T5" fmla="*/ 2147483646 h 82"/>
              <a:gd name="T6" fmla="*/ 2147483646 w 361"/>
              <a:gd name="T7" fmla="*/ 2147483646 h 82"/>
              <a:gd name="T8" fmla="*/ 2147483646 w 361"/>
              <a:gd name="T9" fmla="*/ 2147483646 h 82"/>
              <a:gd name="T10" fmla="*/ 2147483646 w 361"/>
              <a:gd name="T11" fmla="*/ 2147483646 h 82"/>
              <a:gd name="T12" fmla="*/ 2147483646 w 361"/>
              <a:gd name="T13" fmla="*/ 2147483646 h 82"/>
              <a:gd name="T14" fmla="*/ 2147483646 w 361"/>
              <a:gd name="T15" fmla="*/ 2147483646 h 82"/>
              <a:gd name="T16" fmla="*/ 2147483646 w 361"/>
              <a:gd name="T17" fmla="*/ 2147483646 h 82"/>
              <a:gd name="T18" fmla="*/ 2147483646 w 361"/>
              <a:gd name="T19" fmla="*/ 2147483646 h 82"/>
              <a:gd name="T20" fmla="*/ 2147483646 w 361"/>
              <a:gd name="T21" fmla="*/ 2147483646 h 82"/>
              <a:gd name="T22" fmla="*/ 2147483646 w 361"/>
              <a:gd name="T23" fmla="*/ 2147483646 h 82"/>
              <a:gd name="T24" fmla="*/ 2147483646 w 361"/>
              <a:gd name="T25" fmla="*/ 2147483646 h 82"/>
              <a:gd name="T26" fmla="*/ 2147483646 w 361"/>
              <a:gd name="T27" fmla="*/ 2147483646 h 82"/>
              <a:gd name="T28" fmla="*/ 2147483646 w 361"/>
              <a:gd name="T29" fmla="*/ 2147483646 h 82"/>
              <a:gd name="T30" fmla="*/ 2147483646 w 361"/>
              <a:gd name="T31" fmla="*/ 2147483646 h 82"/>
              <a:gd name="T32" fmla="*/ 2147483646 w 361"/>
              <a:gd name="T33" fmla="*/ 2147483646 h 82"/>
              <a:gd name="T34" fmla="*/ 2147483646 w 361"/>
              <a:gd name="T35" fmla="*/ 2147483646 h 82"/>
              <a:gd name="T36" fmla="*/ 2147483646 w 361"/>
              <a:gd name="T37" fmla="*/ 2147483646 h 82"/>
              <a:gd name="T38" fmla="*/ 2147483646 w 361"/>
              <a:gd name="T39" fmla="*/ 2147483646 h 82"/>
              <a:gd name="T40" fmla="*/ 2147483646 w 361"/>
              <a:gd name="T41" fmla="*/ 2147483646 h 82"/>
              <a:gd name="T42" fmla="*/ 2147483646 w 361"/>
              <a:gd name="T43" fmla="*/ 2147483646 h 82"/>
              <a:gd name="T44" fmla="*/ 2147483646 w 361"/>
              <a:gd name="T45" fmla="*/ 2147483646 h 82"/>
              <a:gd name="T46" fmla="*/ 2147483646 w 361"/>
              <a:gd name="T47" fmla="*/ 2147483646 h 82"/>
              <a:gd name="T48" fmla="*/ 2147483646 w 361"/>
              <a:gd name="T49" fmla="*/ 2147483646 h 82"/>
              <a:gd name="T50" fmla="*/ 2147483646 w 361"/>
              <a:gd name="T51" fmla="*/ 2147483646 h 82"/>
              <a:gd name="T52" fmla="*/ 2147483646 w 361"/>
              <a:gd name="T53" fmla="*/ 2147483646 h 82"/>
              <a:gd name="T54" fmla="*/ 2147483646 w 361"/>
              <a:gd name="T55" fmla="*/ 2147483646 h 82"/>
              <a:gd name="T56" fmla="*/ 2147483646 w 361"/>
              <a:gd name="T57" fmla="*/ 2147483646 h 82"/>
              <a:gd name="T58" fmla="*/ 2147483646 w 361"/>
              <a:gd name="T59" fmla="*/ 2147483646 h 82"/>
              <a:gd name="T60" fmla="*/ 2147483646 w 361"/>
              <a:gd name="T61" fmla="*/ 2147483646 h 82"/>
              <a:gd name="T62" fmla="*/ 2147483646 w 361"/>
              <a:gd name="T63" fmla="*/ 2147483646 h 82"/>
              <a:gd name="T64" fmla="*/ 2147483646 w 361"/>
              <a:gd name="T65" fmla="*/ 2147483646 h 82"/>
              <a:gd name="T66" fmla="*/ 2147483646 w 361"/>
              <a:gd name="T67" fmla="*/ 2147483646 h 82"/>
              <a:gd name="T68" fmla="*/ 2147483646 w 361"/>
              <a:gd name="T69" fmla="*/ 2147483646 h 82"/>
              <a:gd name="T70" fmla="*/ 2147483646 w 361"/>
              <a:gd name="T71" fmla="*/ 2147483646 h 82"/>
              <a:gd name="T72" fmla="*/ 2147483646 w 361"/>
              <a:gd name="T73" fmla="*/ 2147483646 h 82"/>
              <a:gd name="T74" fmla="*/ 2147483646 w 361"/>
              <a:gd name="T75" fmla="*/ 2147483646 h 82"/>
              <a:gd name="T76" fmla="*/ 2147483646 w 361"/>
              <a:gd name="T77" fmla="*/ 2147483646 h 82"/>
              <a:gd name="T78" fmla="*/ 2147483646 w 361"/>
              <a:gd name="T79" fmla="*/ 2147483646 h 82"/>
              <a:gd name="T80" fmla="*/ 2147483646 w 361"/>
              <a:gd name="T81" fmla="*/ 2147483646 h 82"/>
              <a:gd name="T82" fmla="*/ 2147483646 w 361"/>
              <a:gd name="T83" fmla="*/ 2147483646 h 82"/>
              <a:gd name="T84" fmla="*/ 2147483646 w 361"/>
              <a:gd name="T85" fmla="*/ 2147483646 h 82"/>
              <a:gd name="T86" fmla="*/ 2147483646 w 361"/>
              <a:gd name="T87" fmla="*/ 2147483646 h 82"/>
              <a:gd name="T88" fmla="*/ 2147483646 w 361"/>
              <a:gd name="T89" fmla="*/ 2147483646 h 82"/>
              <a:gd name="T90" fmla="*/ 2147483646 w 361"/>
              <a:gd name="T91" fmla="*/ 2147483646 h 82"/>
              <a:gd name="T92" fmla="*/ 2147483646 w 361"/>
              <a:gd name="T93" fmla="*/ 2147483646 h 82"/>
              <a:gd name="T94" fmla="*/ 2147483646 w 361"/>
              <a:gd name="T95" fmla="*/ 2147483646 h 82"/>
              <a:gd name="T96" fmla="*/ 2147483646 w 361"/>
              <a:gd name="T97" fmla="*/ 2147483646 h 82"/>
              <a:gd name="T98" fmla="*/ 2147483646 w 361"/>
              <a:gd name="T99" fmla="*/ 2147483646 h 82"/>
              <a:gd name="T100" fmla="*/ 2147483646 w 361"/>
              <a:gd name="T101" fmla="*/ 2147483646 h 82"/>
              <a:gd name="T102" fmla="*/ 2147483646 w 361"/>
              <a:gd name="T103" fmla="*/ 2147483646 h 8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61" h="82">
                <a:moveTo>
                  <a:pt x="36" y="79"/>
                </a:moveTo>
                <a:lnTo>
                  <a:pt x="36" y="82"/>
                </a:lnTo>
                <a:lnTo>
                  <a:pt x="0" y="82"/>
                </a:lnTo>
                <a:lnTo>
                  <a:pt x="0" y="79"/>
                </a:lnTo>
                <a:lnTo>
                  <a:pt x="12" y="79"/>
                </a:lnTo>
                <a:lnTo>
                  <a:pt x="12" y="8"/>
                </a:lnTo>
                <a:lnTo>
                  <a:pt x="0" y="8"/>
                </a:lnTo>
                <a:lnTo>
                  <a:pt x="0" y="4"/>
                </a:lnTo>
                <a:lnTo>
                  <a:pt x="36" y="4"/>
                </a:lnTo>
                <a:lnTo>
                  <a:pt x="36" y="8"/>
                </a:lnTo>
                <a:lnTo>
                  <a:pt x="24" y="8"/>
                </a:lnTo>
                <a:lnTo>
                  <a:pt x="24" y="79"/>
                </a:lnTo>
                <a:lnTo>
                  <a:pt x="36" y="79"/>
                </a:lnTo>
                <a:close/>
                <a:moveTo>
                  <a:pt x="55" y="39"/>
                </a:moveTo>
                <a:lnTo>
                  <a:pt x="67" y="32"/>
                </a:lnTo>
                <a:lnTo>
                  <a:pt x="75" y="28"/>
                </a:lnTo>
                <a:lnTo>
                  <a:pt x="79" y="28"/>
                </a:lnTo>
                <a:lnTo>
                  <a:pt x="87" y="35"/>
                </a:lnTo>
                <a:lnTo>
                  <a:pt x="87" y="75"/>
                </a:lnTo>
                <a:lnTo>
                  <a:pt x="91" y="79"/>
                </a:lnTo>
                <a:lnTo>
                  <a:pt x="95" y="79"/>
                </a:lnTo>
                <a:lnTo>
                  <a:pt x="95" y="82"/>
                </a:lnTo>
                <a:lnTo>
                  <a:pt x="71" y="82"/>
                </a:lnTo>
                <a:lnTo>
                  <a:pt x="71" y="79"/>
                </a:lnTo>
                <a:lnTo>
                  <a:pt x="79" y="79"/>
                </a:lnTo>
                <a:lnTo>
                  <a:pt x="79" y="43"/>
                </a:lnTo>
                <a:lnTo>
                  <a:pt x="75" y="39"/>
                </a:lnTo>
                <a:lnTo>
                  <a:pt x="75" y="35"/>
                </a:lnTo>
                <a:lnTo>
                  <a:pt x="63" y="35"/>
                </a:lnTo>
                <a:lnTo>
                  <a:pt x="55" y="43"/>
                </a:lnTo>
                <a:lnTo>
                  <a:pt x="55" y="75"/>
                </a:lnTo>
                <a:lnTo>
                  <a:pt x="59" y="79"/>
                </a:lnTo>
                <a:lnTo>
                  <a:pt x="67" y="79"/>
                </a:lnTo>
                <a:lnTo>
                  <a:pt x="67" y="82"/>
                </a:lnTo>
                <a:lnTo>
                  <a:pt x="40" y="82"/>
                </a:lnTo>
                <a:lnTo>
                  <a:pt x="40" y="79"/>
                </a:lnTo>
                <a:lnTo>
                  <a:pt x="48" y="79"/>
                </a:lnTo>
                <a:lnTo>
                  <a:pt x="48" y="39"/>
                </a:lnTo>
                <a:lnTo>
                  <a:pt x="44" y="35"/>
                </a:lnTo>
                <a:lnTo>
                  <a:pt x="40" y="35"/>
                </a:lnTo>
                <a:lnTo>
                  <a:pt x="55" y="28"/>
                </a:lnTo>
                <a:lnTo>
                  <a:pt x="55" y="39"/>
                </a:lnTo>
                <a:close/>
                <a:moveTo>
                  <a:pt x="114" y="12"/>
                </a:moveTo>
                <a:lnTo>
                  <a:pt x="114" y="28"/>
                </a:lnTo>
                <a:lnTo>
                  <a:pt x="126" y="28"/>
                </a:lnTo>
                <a:lnTo>
                  <a:pt x="126" y="35"/>
                </a:lnTo>
                <a:lnTo>
                  <a:pt x="114" y="35"/>
                </a:lnTo>
                <a:lnTo>
                  <a:pt x="114" y="71"/>
                </a:lnTo>
                <a:lnTo>
                  <a:pt x="118" y="75"/>
                </a:lnTo>
                <a:lnTo>
                  <a:pt x="126" y="75"/>
                </a:lnTo>
                <a:lnTo>
                  <a:pt x="126" y="71"/>
                </a:lnTo>
                <a:lnTo>
                  <a:pt x="130" y="71"/>
                </a:lnTo>
                <a:lnTo>
                  <a:pt x="118" y="82"/>
                </a:lnTo>
                <a:lnTo>
                  <a:pt x="110" y="82"/>
                </a:lnTo>
                <a:lnTo>
                  <a:pt x="110" y="79"/>
                </a:lnTo>
                <a:lnTo>
                  <a:pt x="106" y="79"/>
                </a:lnTo>
                <a:lnTo>
                  <a:pt x="106" y="35"/>
                </a:lnTo>
                <a:lnTo>
                  <a:pt x="99" y="35"/>
                </a:lnTo>
                <a:lnTo>
                  <a:pt x="99" y="32"/>
                </a:lnTo>
                <a:lnTo>
                  <a:pt x="110" y="20"/>
                </a:lnTo>
                <a:lnTo>
                  <a:pt x="110" y="16"/>
                </a:lnTo>
                <a:lnTo>
                  <a:pt x="114" y="12"/>
                </a:lnTo>
                <a:close/>
                <a:moveTo>
                  <a:pt x="114" y="12"/>
                </a:moveTo>
                <a:lnTo>
                  <a:pt x="114" y="12"/>
                </a:lnTo>
                <a:close/>
                <a:moveTo>
                  <a:pt x="142" y="51"/>
                </a:moveTo>
                <a:lnTo>
                  <a:pt x="142" y="59"/>
                </a:lnTo>
                <a:lnTo>
                  <a:pt x="146" y="67"/>
                </a:lnTo>
                <a:lnTo>
                  <a:pt x="161" y="75"/>
                </a:lnTo>
                <a:lnTo>
                  <a:pt x="165" y="75"/>
                </a:lnTo>
                <a:lnTo>
                  <a:pt x="177" y="63"/>
                </a:lnTo>
                <a:lnTo>
                  <a:pt x="169" y="79"/>
                </a:lnTo>
                <a:lnTo>
                  <a:pt x="161" y="82"/>
                </a:lnTo>
                <a:lnTo>
                  <a:pt x="146" y="82"/>
                </a:lnTo>
                <a:lnTo>
                  <a:pt x="138" y="75"/>
                </a:lnTo>
                <a:lnTo>
                  <a:pt x="134" y="67"/>
                </a:lnTo>
                <a:lnTo>
                  <a:pt x="134" y="43"/>
                </a:lnTo>
                <a:lnTo>
                  <a:pt x="138" y="35"/>
                </a:lnTo>
                <a:lnTo>
                  <a:pt x="150" y="32"/>
                </a:lnTo>
                <a:lnTo>
                  <a:pt x="157" y="28"/>
                </a:lnTo>
                <a:lnTo>
                  <a:pt x="165" y="32"/>
                </a:lnTo>
                <a:lnTo>
                  <a:pt x="169" y="35"/>
                </a:lnTo>
                <a:lnTo>
                  <a:pt x="177" y="51"/>
                </a:lnTo>
                <a:lnTo>
                  <a:pt x="142" y="51"/>
                </a:lnTo>
                <a:close/>
                <a:moveTo>
                  <a:pt x="142" y="47"/>
                </a:moveTo>
                <a:lnTo>
                  <a:pt x="165" y="47"/>
                </a:lnTo>
                <a:lnTo>
                  <a:pt x="165" y="39"/>
                </a:lnTo>
                <a:lnTo>
                  <a:pt x="161" y="35"/>
                </a:lnTo>
                <a:lnTo>
                  <a:pt x="157" y="35"/>
                </a:lnTo>
                <a:lnTo>
                  <a:pt x="157" y="32"/>
                </a:lnTo>
                <a:lnTo>
                  <a:pt x="150" y="32"/>
                </a:lnTo>
                <a:lnTo>
                  <a:pt x="146" y="35"/>
                </a:lnTo>
                <a:lnTo>
                  <a:pt x="142" y="43"/>
                </a:lnTo>
                <a:lnTo>
                  <a:pt x="142" y="47"/>
                </a:lnTo>
                <a:close/>
                <a:moveTo>
                  <a:pt x="142" y="47"/>
                </a:moveTo>
                <a:lnTo>
                  <a:pt x="142" y="47"/>
                </a:lnTo>
                <a:close/>
                <a:moveTo>
                  <a:pt x="201" y="28"/>
                </a:moveTo>
                <a:lnTo>
                  <a:pt x="201" y="39"/>
                </a:lnTo>
                <a:lnTo>
                  <a:pt x="208" y="32"/>
                </a:lnTo>
                <a:lnTo>
                  <a:pt x="216" y="28"/>
                </a:lnTo>
                <a:lnTo>
                  <a:pt x="220" y="28"/>
                </a:lnTo>
                <a:lnTo>
                  <a:pt x="220" y="32"/>
                </a:lnTo>
                <a:lnTo>
                  <a:pt x="224" y="32"/>
                </a:lnTo>
                <a:lnTo>
                  <a:pt x="224" y="35"/>
                </a:lnTo>
                <a:lnTo>
                  <a:pt x="220" y="39"/>
                </a:lnTo>
                <a:lnTo>
                  <a:pt x="212" y="39"/>
                </a:lnTo>
                <a:lnTo>
                  <a:pt x="212" y="35"/>
                </a:lnTo>
                <a:lnTo>
                  <a:pt x="208" y="35"/>
                </a:lnTo>
                <a:lnTo>
                  <a:pt x="201" y="43"/>
                </a:lnTo>
                <a:lnTo>
                  <a:pt x="201" y="75"/>
                </a:lnTo>
                <a:lnTo>
                  <a:pt x="205" y="75"/>
                </a:lnTo>
                <a:lnTo>
                  <a:pt x="205" y="79"/>
                </a:lnTo>
                <a:lnTo>
                  <a:pt x="212" y="79"/>
                </a:lnTo>
                <a:lnTo>
                  <a:pt x="212" y="82"/>
                </a:lnTo>
                <a:lnTo>
                  <a:pt x="185" y="82"/>
                </a:lnTo>
                <a:lnTo>
                  <a:pt x="185" y="79"/>
                </a:lnTo>
                <a:lnTo>
                  <a:pt x="193" y="79"/>
                </a:lnTo>
                <a:lnTo>
                  <a:pt x="193" y="39"/>
                </a:lnTo>
                <a:lnTo>
                  <a:pt x="189" y="35"/>
                </a:lnTo>
                <a:lnTo>
                  <a:pt x="185" y="35"/>
                </a:lnTo>
                <a:lnTo>
                  <a:pt x="201" y="28"/>
                </a:lnTo>
                <a:close/>
                <a:moveTo>
                  <a:pt x="201" y="28"/>
                </a:moveTo>
                <a:lnTo>
                  <a:pt x="201" y="28"/>
                </a:lnTo>
                <a:close/>
                <a:moveTo>
                  <a:pt x="240" y="39"/>
                </a:moveTo>
                <a:lnTo>
                  <a:pt x="252" y="32"/>
                </a:lnTo>
                <a:lnTo>
                  <a:pt x="259" y="28"/>
                </a:lnTo>
                <a:lnTo>
                  <a:pt x="263" y="28"/>
                </a:lnTo>
                <a:lnTo>
                  <a:pt x="271" y="35"/>
                </a:lnTo>
                <a:lnTo>
                  <a:pt x="271" y="75"/>
                </a:lnTo>
                <a:lnTo>
                  <a:pt x="275" y="79"/>
                </a:lnTo>
                <a:lnTo>
                  <a:pt x="279" y="79"/>
                </a:lnTo>
                <a:lnTo>
                  <a:pt x="279" y="82"/>
                </a:lnTo>
                <a:lnTo>
                  <a:pt x="256" y="82"/>
                </a:lnTo>
                <a:lnTo>
                  <a:pt x="256" y="79"/>
                </a:lnTo>
                <a:lnTo>
                  <a:pt x="263" y="79"/>
                </a:lnTo>
                <a:lnTo>
                  <a:pt x="263" y="43"/>
                </a:lnTo>
                <a:lnTo>
                  <a:pt x="259" y="39"/>
                </a:lnTo>
                <a:lnTo>
                  <a:pt x="259" y="35"/>
                </a:lnTo>
                <a:lnTo>
                  <a:pt x="248" y="35"/>
                </a:lnTo>
                <a:lnTo>
                  <a:pt x="240" y="43"/>
                </a:lnTo>
                <a:lnTo>
                  <a:pt x="240" y="75"/>
                </a:lnTo>
                <a:lnTo>
                  <a:pt x="244" y="79"/>
                </a:lnTo>
                <a:lnTo>
                  <a:pt x="252" y="79"/>
                </a:lnTo>
                <a:lnTo>
                  <a:pt x="252" y="82"/>
                </a:lnTo>
                <a:lnTo>
                  <a:pt x="224" y="82"/>
                </a:lnTo>
                <a:lnTo>
                  <a:pt x="224" y="79"/>
                </a:lnTo>
                <a:lnTo>
                  <a:pt x="232" y="79"/>
                </a:lnTo>
                <a:lnTo>
                  <a:pt x="232" y="39"/>
                </a:lnTo>
                <a:lnTo>
                  <a:pt x="228" y="35"/>
                </a:lnTo>
                <a:lnTo>
                  <a:pt x="224" y="35"/>
                </a:lnTo>
                <a:lnTo>
                  <a:pt x="240" y="28"/>
                </a:lnTo>
                <a:lnTo>
                  <a:pt x="240" y="39"/>
                </a:lnTo>
                <a:close/>
                <a:moveTo>
                  <a:pt x="314" y="75"/>
                </a:moveTo>
                <a:lnTo>
                  <a:pt x="310" y="79"/>
                </a:lnTo>
                <a:lnTo>
                  <a:pt x="303" y="82"/>
                </a:lnTo>
                <a:lnTo>
                  <a:pt x="295" y="82"/>
                </a:lnTo>
                <a:lnTo>
                  <a:pt x="287" y="79"/>
                </a:lnTo>
                <a:lnTo>
                  <a:pt x="287" y="63"/>
                </a:lnTo>
                <a:lnTo>
                  <a:pt x="295" y="55"/>
                </a:lnTo>
                <a:lnTo>
                  <a:pt x="303" y="51"/>
                </a:lnTo>
                <a:lnTo>
                  <a:pt x="314" y="47"/>
                </a:lnTo>
                <a:lnTo>
                  <a:pt x="314" y="39"/>
                </a:lnTo>
                <a:lnTo>
                  <a:pt x="310" y="35"/>
                </a:lnTo>
                <a:lnTo>
                  <a:pt x="310" y="32"/>
                </a:lnTo>
                <a:lnTo>
                  <a:pt x="299" y="32"/>
                </a:lnTo>
                <a:lnTo>
                  <a:pt x="299" y="43"/>
                </a:lnTo>
                <a:lnTo>
                  <a:pt x="295" y="43"/>
                </a:lnTo>
                <a:lnTo>
                  <a:pt x="295" y="47"/>
                </a:lnTo>
                <a:lnTo>
                  <a:pt x="291" y="47"/>
                </a:lnTo>
                <a:lnTo>
                  <a:pt x="287" y="43"/>
                </a:lnTo>
                <a:lnTo>
                  <a:pt x="287" y="35"/>
                </a:lnTo>
                <a:lnTo>
                  <a:pt x="291" y="32"/>
                </a:lnTo>
                <a:lnTo>
                  <a:pt x="299" y="28"/>
                </a:lnTo>
                <a:lnTo>
                  <a:pt x="314" y="28"/>
                </a:lnTo>
                <a:lnTo>
                  <a:pt x="318" y="32"/>
                </a:lnTo>
                <a:lnTo>
                  <a:pt x="322" y="32"/>
                </a:lnTo>
                <a:lnTo>
                  <a:pt x="322" y="71"/>
                </a:lnTo>
                <a:lnTo>
                  <a:pt x="326" y="75"/>
                </a:lnTo>
                <a:lnTo>
                  <a:pt x="330" y="75"/>
                </a:lnTo>
                <a:lnTo>
                  <a:pt x="334" y="71"/>
                </a:lnTo>
                <a:lnTo>
                  <a:pt x="334" y="75"/>
                </a:lnTo>
                <a:lnTo>
                  <a:pt x="330" y="79"/>
                </a:lnTo>
                <a:lnTo>
                  <a:pt x="322" y="82"/>
                </a:lnTo>
                <a:lnTo>
                  <a:pt x="314" y="82"/>
                </a:lnTo>
                <a:lnTo>
                  <a:pt x="314" y="75"/>
                </a:lnTo>
                <a:close/>
                <a:moveTo>
                  <a:pt x="314" y="75"/>
                </a:moveTo>
                <a:lnTo>
                  <a:pt x="314" y="75"/>
                </a:lnTo>
                <a:close/>
                <a:moveTo>
                  <a:pt x="314" y="71"/>
                </a:moveTo>
                <a:lnTo>
                  <a:pt x="314" y="51"/>
                </a:lnTo>
                <a:lnTo>
                  <a:pt x="310" y="55"/>
                </a:lnTo>
                <a:lnTo>
                  <a:pt x="303" y="55"/>
                </a:lnTo>
                <a:lnTo>
                  <a:pt x="295" y="63"/>
                </a:lnTo>
                <a:lnTo>
                  <a:pt x="295" y="71"/>
                </a:lnTo>
                <a:lnTo>
                  <a:pt x="299" y="75"/>
                </a:lnTo>
                <a:lnTo>
                  <a:pt x="310" y="75"/>
                </a:lnTo>
                <a:lnTo>
                  <a:pt x="314" y="71"/>
                </a:lnTo>
                <a:close/>
                <a:moveTo>
                  <a:pt x="314" y="71"/>
                </a:moveTo>
                <a:lnTo>
                  <a:pt x="314" y="71"/>
                </a:lnTo>
                <a:close/>
                <a:moveTo>
                  <a:pt x="354" y="0"/>
                </a:moveTo>
                <a:lnTo>
                  <a:pt x="354" y="79"/>
                </a:lnTo>
                <a:lnTo>
                  <a:pt x="361" y="79"/>
                </a:lnTo>
                <a:lnTo>
                  <a:pt x="361" y="82"/>
                </a:lnTo>
                <a:lnTo>
                  <a:pt x="338" y="82"/>
                </a:lnTo>
                <a:lnTo>
                  <a:pt x="338" y="79"/>
                </a:lnTo>
                <a:lnTo>
                  <a:pt x="342" y="79"/>
                </a:lnTo>
                <a:lnTo>
                  <a:pt x="346" y="75"/>
                </a:lnTo>
                <a:lnTo>
                  <a:pt x="346" y="12"/>
                </a:lnTo>
                <a:lnTo>
                  <a:pt x="342" y="12"/>
                </a:lnTo>
                <a:lnTo>
                  <a:pt x="342" y="8"/>
                </a:lnTo>
                <a:lnTo>
                  <a:pt x="334" y="8"/>
                </a:lnTo>
                <a:lnTo>
                  <a:pt x="350" y="0"/>
                </a:lnTo>
                <a:lnTo>
                  <a:pt x="354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Freeform 22"/>
          <p:cNvSpPr>
            <a:spLocks noEditPoints="1"/>
          </p:cNvSpPr>
          <p:nvPr/>
        </p:nvSpPr>
        <p:spPr bwMode="auto">
          <a:xfrm>
            <a:off x="7683500" y="4262438"/>
            <a:ext cx="646113" cy="142875"/>
          </a:xfrm>
          <a:custGeom>
            <a:avLst/>
            <a:gdLst>
              <a:gd name="T0" fmla="*/ 2147483646 w 369"/>
              <a:gd name="T1" fmla="*/ 2147483646 h 82"/>
              <a:gd name="T2" fmla="*/ 2147483646 w 369"/>
              <a:gd name="T3" fmla="*/ 2147483646 h 82"/>
              <a:gd name="T4" fmla="*/ 2147483646 w 369"/>
              <a:gd name="T5" fmla="*/ 2147483646 h 82"/>
              <a:gd name="T6" fmla="*/ 2147483646 w 369"/>
              <a:gd name="T7" fmla="*/ 2147483646 h 82"/>
              <a:gd name="T8" fmla="*/ 2147483646 w 369"/>
              <a:gd name="T9" fmla="*/ 2147483646 h 82"/>
              <a:gd name="T10" fmla="*/ 2147483646 w 369"/>
              <a:gd name="T11" fmla="*/ 2147483646 h 82"/>
              <a:gd name="T12" fmla="*/ 2147483646 w 369"/>
              <a:gd name="T13" fmla="*/ 2147483646 h 82"/>
              <a:gd name="T14" fmla="*/ 2147483646 w 369"/>
              <a:gd name="T15" fmla="*/ 2147483646 h 82"/>
              <a:gd name="T16" fmla="*/ 2147483646 w 369"/>
              <a:gd name="T17" fmla="*/ 2147483646 h 82"/>
              <a:gd name="T18" fmla="*/ 2147483646 w 369"/>
              <a:gd name="T19" fmla="*/ 2147483646 h 82"/>
              <a:gd name="T20" fmla="*/ 2147483646 w 369"/>
              <a:gd name="T21" fmla="*/ 2147483646 h 82"/>
              <a:gd name="T22" fmla="*/ 2147483646 w 369"/>
              <a:gd name="T23" fmla="*/ 2147483646 h 82"/>
              <a:gd name="T24" fmla="*/ 2147483646 w 369"/>
              <a:gd name="T25" fmla="*/ 2147483646 h 82"/>
              <a:gd name="T26" fmla="*/ 2147483646 w 369"/>
              <a:gd name="T27" fmla="*/ 2147483646 h 82"/>
              <a:gd name="T28" fmla="*/ 2147483646 w 369"/>
              <a:gd name="T29" fmla="*/ 2147483646 h 82"/>
              <a:gd name="T30" fmla="*/ 2147483646 w 369"/>
              <a:gd name="T31" fmla="*/ 0 h 82"/>
              <a:gd name="T32" fmla="*/ 2147483646 w 369"/>
              <a:gd name="T33" fmla="*/ 2147483646 h 82"/>
              <a:gd name="T34" fmla="*/ 2147483646 w 369"/>
              <a:gd name="T35" fmla="*/ 2147483646 h 82"/>
              <a:gd name="T36" fmla="*/ 2147483646 w 369"/>
              <a:gd name="T37" fmla="*/ 2147483646 h 82"/>
              <a:gd name="T38" fmla="*/ 2147483646 w 369"/>
              <a:gd name="T39" fmla="*/ 2147483646 h 82"/>
              <a:gd name="T40" fmla="*/ 2147483646 w 369"/>
              <a:gd name="T41" fmla="*/ 2147483646 h 82"/>
              <a:gd name="T42" fmla="*/ 2147483646 w 369"/>
              <a:gd name="T43" fmla="*/ 2147483646 h 82"/>
              <a:gd name="T44" fmla="*/ 2147483646 w 369"/>
              <a:gd name="T45" fmla="*/ 2147483646 h 82"/>
              <a:gd name="T46" fmla="*/ 2147483646 w 369"/>
              <a:gd name="T47" fmla="*/ 2147483646 h 82"/>
              <a:gd name="T48" fmla="*/ 2147483646 w 369"/>
              <a:gd name="T49" fmla="*/ 2147483646 h 82"/>
              <a:gd name="T50" fmla="*/ 2147483646 w 369"/>
              <a:gd name="T51" fmla="*/ 2147483646 h 82"/>
              <a:gd name="T52" fmla="*/ 2147483646 w 369"/>
              <a:gd name="T53" fmla="*/ 2147483646 h 82"/>
              <a:gd name="T54" fmla="*/ 2147483646 w 369"/>
              <a:gd name="T55" fmla="*/ 2147483646 h 82"/>
              <a:gd name="T56" fmla="*/ 2147483646 w 369"/>
              <a:gd name="T57" fmla="*/ 2147483646 h 82"/>
              <a:gd name="T58" fmla="*/ 2147483646 w 369"/>
              <a:gd name="T59" fmla="*/ 2147483646 h 82"/>
              <a:gd name="T60" fmla="*/ 2147483646 w 369"/>
              <a:gd name="T61" fmla="*/ 2147483646 h 82"/>
              <a:gd name="T62" fmla="*/ 2147483646 w 369"/>
              <a:gd name="T63" fmla="*/ 2147483646 h 82"/>
              <a:gd name="T64" fmla="*/ 2147483646 w 369"/>
              <a:gd name="T65" fmla="*/ 0 h 82"/>
              <a:gd name="T66" fmla="*/ 2147483646 w 369"/>
              <a:gd name="T67" fmla="*/ 2147483646 h 82"/>
              <a:gd name="T68" fmla="*/ 2147483646 w 369"/>
              <a:gd name="T69" fmla="*/ 0 h 82"/>
              <a:gd name="T70" fmla="*/ 2147483646 w 369"/>
              <a:gd name="T71" fmla="*/ 2147483646 h 82"/>
              <a:gd name="T72" fmla="*/ 2147483646 w 369"/>
              <a:gd name="T73" fmla="*/ 2147483646 h 82"/>
              <a:gd name="T74" fmla="*/ 2147483646 w 369"/>
              <a:gd name="T75" fmla="*/ 2147483646 h 82"/>
              <a:gd name="T76" fmla="*/ 2147483646 w 369"/>
              <a:gd name="T77" fmla="*/ 2147483646 h 82"/>
              <a:gd name="T78" fmla="*/ 2147483646 w 369"/>
              <a:gd name="T79" fmla="*/ 2147483646 h 82"/>
              <a:gd name="T80" fmla="*/ 2147483646 w 369"/>
              <a:gd name="T81" fmla="*/ 2147483646 h 82"/>
              <a:gd name="T82" fmla="*/ 2147483646 w 369"/>
              <a:gd name="T83" fmla="*/ 2147483646 h 82"/>
              <a:gd name="T84" fmla="*/ 2147483646 w 369"/>
              <a:gd name="T85" fmla="*/ 2147483646 h 82"/>
              <a:gd name="T86" fmla="*/ 2147483646 w 369"/>
              <a:gd name="T87" fmla="*/ 2147483646 h 82"/>
              <a:gd name="T88" fmla="*/ 2147483646 w 369"/>
              <a:gd name="T89" fmla="*/ 2147483646 h 82"/>
              <a:gd name="T90" fmla="*/ 2147483646 w 369"/>
              <a:gd name="T91" fmla="*/ 2147483646 h 82"/>
              <a:gd name="T92" fmla="*/ 2147483646 w 369"/>
              <a:gd name="T93" fmla="*/ 2147483646 h 82"/>
              <a:gd name="T94" fmla="*/ 2147483646 w 369"/>
              <a:gd name="T95" fmla="*/ 2147483646 h 82"/>
              <a:gd name="T96" fmla="*/ 2147483646 w 369"/>
              <a:gd name="T97" fmla="*/ 2147483646 h 82"/>
              <a:gd name="T98" fmla="*/ 2147483646 w 369"/>
              <a:gd name="T99" fmla="*/ 2147483646 h 82"/>
              <a:gd name="T100" fmla="*/ 2147483646 w 369"/>
              <a:gd name="T101" fmla="*/ 2147483646 h 82"/>
              <a:gd name="T102" fmla="*/ 2147483646 w 369"/>
              <a:gd name="T103" fmla="*/ 2147483646 h 82"/>
              <a:gd name="T104" fmla="*/ 2147483646 w 369"/>
              <a:gd name="T105" fmla="*/ 2147483646 h 82"/>
              <a:gd name="T106" fmla="*/ 2147483646 w 369"/>
              <a:gd name="T107" fmla="*/ 2147483646 h 82"/>
              <a:gd name="T108" fmla="*/ 2147483646 w 369"/>
              <a:gd name="T109" fmla="*/ 2147483646 h 82"/>
              <a:gd name="T110" fmla="*/ 2147483646 w 369"/>
              <a:gd name="T111" fmla="*/ 2147483646 h 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69" h="82">
                <a:moveTo>
                  <a:pt x="24" y="7"/>
                </a:moveTo>
                <a:lnTo>
                  <a:pt x="24" y="39"/>
                </a:lnTo>
                <a:lnTo>
                  <a:pt x="40" y="39"/>
                </a:lnTo>
                <a:lnTo>
                  <a:pt x="48" y="31"/>
                </a:lnTo>
                <a:lnTo>
                  <a:pt x="48" y="27"/>
                </a:lnTo>
                <a:lnTo>
                  <a:pt x="48" y="55"/>
                </a:lnTo>
                <a:lnTo>
                  <a:pt x="48" y="47"/>
                </a:lnTo>
                <a:lnTo>
                  <a:pt x="44" y="47"/>
                </a:lnTo>
                <a:lnTo>
                  <a:pt x="44" y="43"/>
                </a:lnTo>
                <a:lnTo>
                  <a:pt x="24" y="43"/>
                </a:lnTo>
                <a:lnTo>
                  <a:pt x="24" y="78"/>
                </a:lnTo>
                <a:lnTo>
                  <a:pt x="32" y="78"/>
                </a:lnTo>
                <a:lnTo>
                  <a:pt x="32" y="82"/>
                </a:lnTo>
                <a:lnTo>
                  <a:pt x="0" y="82"/>
                </a:lnTo>
                <a:lnTo>
                  <a:pt x="0" y="78"/>
                </a:lnTo>
                <a:lnTo>
                  <a:pt x="8" y="78"/>
                </a:lnTo>
                <a:lnTo>
                  <a:pt x="8" y="74"/>
                </a:lnTo>
                <a:lnTo>
                  <a:pt x="12" y="70"/>
                </a:lnTo>
                <a:lnTo>
                  <a:pt x="12" y="7"/>
                </a:lnTo>
                <a:lnTo>
                  <a:pt x="8" y="7"/>
                </a:lnTo>
                <a:lnTo>
                  <a:pt x="8" y="4"/>
                </a:lnTo>
                <a:lnTo>
                  <a:pt x="0" y="4"/>
                </a:lnTo>
                <a:lnTo>
                  <a:pt x="59" y="4"/>
                </a:lnTo>
                <a:lnTo>
                  <a:pt x="59" y="19"/>
                </a:lnTo>
                <a:lnTo>
                  <a:pt x="55" y="19"/>
                </a:lnTo>
                <a:lnTo>
                  <a:pt x="55" y="11"/>
                </a:lnTo>
                <a:lnTo>
                  <a:pt x="52" y="11"/>
                </a:lnTo>
                <a:lnTo>
                  <a:pt x="48" y="7"/>
                </a:lnTo>
                <a:lnTo>
                  <a:pt x="24" y="7"/>
                </a:lnTo>
                <a:close/>
                <a:moveTo>
                  <a:pt x="83" y="27"/>
                </a:moveTo>
                <a:lnTo>
                  <a:pt x="83" y="39"/>
                </a:lnTo>
                <a:lnTo>
                  <a:pt x="91" y="31"/>
                </a:lnTo>
                <a:lnTo>
                  <a:pt x="99" y="27"/>
                </a:lnTo>
                <a:lnTo>
                  <a:pt x="103" y="27"/>
                </a:lnTo>
                <a:lnTo>
                  <a:pt x="106" y="31"/>
                </a:lnTo>
                <a:lnTo>
                  <a:pt x="106" y="35"/>
                </a:lnTo>
                <a:lnTo>
                  <a:pt x="103" y="35"/>
                </a:lnTo>
                <a:lnTo>
                  <a:pt x="103" y="39"/>
                </a:lnTo>
                <a:lnTo>
                  <a:pt x="99" y="39"/>
                </a:lnTo>
                <a:lnTo>
                  <a:pt x="95" y="35"/>
                </a:lnTo>
                <a:lnTo>
                  <a:pt x="91" y="35"/>
                </a:lnTo>
                <a:lnTo>
                  <a:pt x="83" y="43"/>
                </a:lnTo>
                <a:lnTo>
                  <a:pt x="83" y="70"/>
                </a:lnTo>
                <a:lnTo>
                  <a:pt x="87" y="74"/>
                </a:lnTo>
                <a:lnTo>
                  <a:pt x="87" y="78"/>
                </a:lnTo>
                <a:lnTo>
                  <a:pt x="95" y="78"/>
                </a:lnTo>
                <a:lnTo>
                  <a:pt x="95" y="82"/>
                </a:lnTo>
                <a:lnTo>
                  <a:pt x="67" y="82"/>
                </a:lnTo>
                <a:lnTo>
                  <a:pt x="67" y="78"/>
                </a:lnTo>
                <a:lnTo>
                  <a:pt x="75" y="78"/>
                </a:lnTo>
                <a:lnTo>
                  <a:pt x="75" y="35"/>
                </a:lnTo>
                <a:lnTo>
                  <a:pt x="67" y="35"/>
                </a:lnTo>
                <a:lnTo>
                  <a:pt x="67" y="31"/>
                </a:lnTo>
                <a:lnTo>
                  <a:pt x="83" y="27"/>
                </a:lnTo>
                <a:close/>
                <a:moveTo>
                  <a:pt x="83" y="27"/>
                </a:moveTo>
                <a:lnTo>
                  <a:pt x="83" y="27"/>
                </a:lnTo>
                <a:close/>
                <a:moveTo>
                  <a:pt x="122" y="0"/>
                </a:moveTo>
                <a:lnTo>
                  <a:pt x="126" y="0"/>
                </a:lnTo>
                <a:lnTo>
                  <a:pt x="126" y="11"/>
                </a:lnTo>
                <a:lnTo>
                  <a:pt x="118" y="11"/>
                </a:lnTo>
                <a:lnTo>
                  <a:pt x="118" y="7"/>
                </a:lnTo>
                <a:lnTo>
                  <a:pt x="114" y="7"/>
                </a:lnTo>
                <a:lnTo>
                  <a:pt x="114" y="4"/>
                </a:lnTo>
                <a:lnTo>
                  <a:pt x="118" y="0"/>
                </a:lnTo>
                <a:lnTo>
                  <a:pt x="122" y="0"/>
                </a:lnTo>
                <a:close/>
                <a:moveTo>
                  <a:pt x="122" y="0"/>
                </a:moveTo>
                <a:lnTo>
                  <a:pt x="122" y="0"/>
                </a:lnTo>
                <a:close/>
                <a:moveTo>
                  <a:pt x="126" y="27"/>
                </a:moveTo>
                <a:lnTo>
                  <a:pt x="126" y="74"/>
                </a:lnTo>
                <a:lnTo>
                  <a:pt x="130" y="78"/>
                </a:lnTo>
                <a:lnTo>
                  <a:pt x="134" y="78"/>
                </a:lnTo>
                <a:lnTo>
                  <a:pt x="134" y="82"/>
                </a:lnTo>
                <a:lnTo>
                  <a:pt x="110" y="82"/>
                </a:lnTo>
                <a:lnTo>
                  <a:pt x="110" y="78"/>
                </a:lnTo>
                <a:lnTo>
                  <a:pt x="114" y="78"/>
                </a:lnTo>
                <a:lnTo>
                  <a:pt x="114" y="74"/>
                </a:lnTo>
                <a:lnTo>
                  <a:pt x="118" y="74"/>
                </a:lnTo>
                <a:lnTo>
                  <a:pt x="118" y="39"/>
                </a:lnTo>
                <a:lnTo>
                  <a:pt x="114" y="35"/>
                </a:lnTo>
                <a:lnTo>
                  <a:pt x="110" y="35"/>
                </a:lnTo>
                <a:lnTo>
                  <a:pt x="106" y="31"/>
                </a:lnTo>
                <a:lnTo>
                  <a:pt x="122" y="27"/>
                </a:lnTo>
                <a:lnTo>
                  <a:pt x="126" y="27"/>
                </a:lnTo>
                <a:close/>
                <a:moveTo>
                  <a:pt x="185" y="62"/>
                </a:moveTo>
                <a:lnTo>
                  <a:pt x="177" y="78"/>
                </a:lnTo>
                <a:lnTo>
                  <a:pt x="169" y="82"/>
                </a:lnTo>
                <a:lnTo>
                  <a:pt x="161" y="82"/>
                </a:lnTo>
                <a:lnTo>
                  <a:pt x="146" y="74"/>
                </a:lnTo>
                <a:lnTo>
                  <a:pt x="142" y="66"/>
                </a:lnTo>
                <a:lnTo>
                  <a:pt x="142" y="43"/>
                </a:lnTo>
                <a:lnTo>
                  <a:pt x="146" y="35"/>
                </a:lnTo>
                <a:lnTo>
                  <a:pt x="157" y="27"/>
                </a:lnTo>
                <a:lnTo>
                  <a:pt x="173" y="27"/>
                </a:lnTo>
                <a:lnTo>
                  <a:pt x="181" y="35"/>
                </a:lnTo>
                <a:lnTo>
                  <a:pt x="181" y="43"/>
                </a:lnTo>
                <a:lnTo>
                  <a:pt x="173" y="43"/>
                </a:lnTo>
                <a:lnTo>
                  <a:pt x="173" y="39"/>
                </a:lnTo>
                <a:lnTo>
                  <a:pt x="169" y="35"/>
                </a:lnTo>
                <a:lnTo>
                  <a:pt x="169" y="31"/>
                </a:lnTo>
                <a:lnTo>
                  <a:pt x="157" y="31"/>
                </a:lnTo>
                <a:lnTo>
                  <a:pt x="154" y="35"/>
                </a:lnTo>
                <a:lnTo>
                  <a:pt x="150" y="43"/>
                </a:lnTo>
                <a:lnTo>
                  <a:pt x="150" y="58"/>
                </a:lnTo>
                <a:lnTo>
                  <a:pt x="154" y="66"/>
                </a:lnTo>
                <a:lnTo>
                  <a:pt x="161" y="70"/>
                </a:lnTo>
                <a:lnTo>
                  <a:pt x="165" y="74"/>
                </a:lnTo>
                <a:lnTo>
                  <a:pt x="173" y="74"/>
                </a:lnTo>
                <a:lnTo>
                  <a:pt x="181" y="66"/>
                </a:lnTo>
                <a:lnTo>
                  <a:pt x="181" y="58"/>
                </a:lnTo>
                <a:lnTo>
                  <a:pt x="185" y="62"/>
                </a:lnTo>
                <a:close/>
                <a:moveTo>
                  <a:pt x="205" y="11"/>
                </a:moveTo>
                <a:lnTo>
                  <a:pt x="205" y="27"/>
                </a:lnTo>
                <a:lnTo>
                  <a:pt x="216" y="27"/>
                </a:lnTo>
                <a:lnTo>
                  <a:pt x="216" y="31"/>
                </a:lnTo>
                <a:lnTo>
                  <a:pt x="205" y="31"/>
                </a:lnTo>
                <a:lnTo>
                  <a:pt x="205" y="70"/>
                </a:lnTo>
                <a:lnTo>
                  <a:pt x="208" y="74"/>
                </a:lnTo>
                <a:lnTo>
                  <a:pt x="216" y="74"/>
                </a:lnTo>
                <a:lnTo>
                  <a:pt x="216" y="70"/>
                </a:lnTo>
                <a:lnTo>
                  <a:pt x="220" y="70"/>
                </a:lnTo>
                <a:lnTo>
                  <a:pt x="208" y="82"/>
                </a:lnTo>
                <a:lnTo>
                  <a:pt x="205" y="82"/>
                </a:lnTo>
                <a:lnTo>
                  <a:pt x="197" y="74"/>
                </a:lnTo>
                <a:lnTo>
                  <a:pt x="197" y="31"/>
                </a:lnTo>
                <a:lnTo>
                  <a:pt x="189" y="31"/>
                </a:lnTo>
                <a:lnTo>
                  <a:pt x="201" y="19"/>
                </a:lnTo>
                <a:lnTo>
                  <a:pt x="201" y="15"/>
                </a:lnTo>
                <a:lnTo>
                  <a:pt x="205" y="11"/>
                </a:lnTo>
                <a:close/>
                <a:moveTo>
                  <a:pt x="205" y="11"/>
                </a:moveTo>
                <a:lnTo>
                  <a:pt x="205" y="11"/>
                </a:lnTo>
                <a:close/>
                <a:moveTo>
                  <a:pt x="240" y="0"/>
                </a:moveTo>
                <a:lnTo>
                  <a:pt x="244" y="0"/>
                </a:lnTo>
                <a:lnTo>
                  <a:pt x="244" y="11"/>
                </a:lnTo>
                <a:lnTo>
                  <a:pt x="236" y="11"/>
                </a:lnTo>
                <a:lnTo>
                  <a:pt x="236" y="7"/>
                </a:lnTo>
                <a:lnTo>
                  <a:pt x="232" y="7"/>
                </a:lnTo>
                <a:lnTo>
                  <a:pt x="232" y="4"/>
                </a:lnTo>
                <a:lnTo>
                  <a:pt x="236" y="0"/>
                </a:lnTo>
                <a:lnTo>
                  <a:pt x="240" y="0"/>
                </a:lnTo>
                <a:close/>
                <a:moveTo>
                  <a:pt x="240" y="0"/>
                </a:moveTo>
                <a:lnTo>
                  <a:pt x="240" y="0"/>
                </a:lnTo>
                <a:close/>
                <a:moveTo>
                  <a:pt x="244" y="27"/>
                </a:moveTo>
                <a:lnTo>
                  <a:pt x="244" y="74"/>
                </a:lnTo>
                <a:lnTo>
                  <a:pt x="248" y="78"/>
                </a:lnTo>
                <a:lnTo>
                  <a:pt x="252" y="78"/>
                </a:lnTo>
                <a:lnTo>
                  <a:pt x="252" y="82"/>
                </a:lnTo>
                <a:lnTo>
                  <a:pt x="228" y="82"/>
                </a:lnTo>
                <a:lnTo>
                  <a:pt x="228" y="78"/>
                </a:lnTo>
                <a:lnTo>
                  <a:pt x="232" y="78"/>
                </a:lnTo>
                <a:lnTo>
                  <a:pt x="232" y="74"/>
                </a:lnTo>
                <a:lnTo>
                  <a:pt x="236" y="74"/>
                </a:lnTo>
                <a:lnTo>
                  <a:pt x="236" y="39"/>
                </a:lnTo>
                <a:lnTo>
                  <a:pt x="232" y="35"/>
                </a:lnTo>
                <a:lnTo>
                  <a:pt x="228" y="35"/>
                </a:lnTo>
                <a:lnTo>
                  <a:pt x="224" y="31"/>
                </a:lnTo>
                <a:lnTo>
                  <a:pt x="240" y="27"/>
                </a:lnTo>
                <a:lnTo>
                  <a:pt x="244" y="27"/>
                </a:lnTo>
                <a:close/>
                <a:moveTo>
                  <a:pt x="283" y="27"/>
                </a:moveTo>
                <a:lnTo>
                  <a:pt x="295" y="31"/>
                </a:lnTo>
                <a:lnTo>
                  <a:pt x="303" y="35"/>
                </a:lnTo>
                <a:lnTo>
                  <a:pt x="307" y="43"/>
                </a:lnTo>
                <a:lnTo>
                  <a:pt x="307" y="66"/>
                </a:lnTo>
                <a:lnTo>
                  <a:pt x="303" y="74"/>
                </a:lnTo>
                <a:lnTo>
                  <a:pt x="295" y="78"/>
                </a:lnTo>
                <a:lnTo>
                  <a:pt x="291" y="82"/>
                </a:lnTo>
                <a:lnTo>
                  <a:pt x="283" y="82"/>
                </a:lnTo>
                <a:lnTo>
                  <a:pt x="271" y="78"/>
                </a:lnTo>
                <a:lnTo>
                  <a:pt x="263" y="74"/>
                </a:lnTo>
                <a:lnTo>
                  <a:pt x="259" y="66"/>
                </a:lnTo>
                <a:lnTo>
                  <a:pt x="259" y="39"/>
                </a:lnTo>
                <a:lnTo>
                  <a:pt x="267" y="35"/>
                </a:lnTo>
                <a:lnTo>
                  <a:pt x="271" y="31"/>
                </a:lnTo>
                <a:lnTo>
                  <a:pt x="279" y="27"/>
                </a:lnTo>
                <a:lnTo>
                  <a:pt x="283" y="27"/>
                </a:lnTo>
                <a:close/>
                <a:moveTo>
                  <a:pt x="283" y="27"/>
                </a:moveTo>
                <a:lnTo>
                  <a:pt x="283" y="27"/>
                </a:lnTo>
                <a:close/>
                <a:moveTo>
                  <a:pt x="283" y="31"/>
                </a:moveTo>
                <a:lnTo>
                  <a:pt x="275" y="31"/>
                </a:lnTo>
                <a:lnTo>
                  <a:pt x="271" y="35"/>
                </a:lnTo>
                <a:lnTo>
                  <a:pt x="271" y="39"/>
                </a:lnTo>
                <a:lnTo>
                  <a:pt x="267" y="47"/>
                </a:lnTo>
                <a:lnTo>
                  <a:pt x="267" y="51"/>
                </a:lnTo>
                <a:lnTo>
                  <a:pt x="271" y="62"/>
                </a:lnTo>
                <a:lnTo>
                  <a:pt x="271" y="70"/>
                </a:lnTo>
                <a:lnTo>
                  <a:pt x="279" y="74"/>
                </a:lnTo>
                <a:lnTo>
                  <a:pt x="283" y="78"/>
                </a:lnTo>
                <a:lnTo>
                  <a:pt x="291" y="78"/>
                </a:lnTo>
                <a:lnTo>
                  <a:pt x="295" y="74"/>
                </a:lnTo>
                <a:lnTo>
                  <a:pt x="299" y="66"/>
                </a:lnTo>
                <a:lnTo>
                  <a:pt x="299" y="58"/>
                </a:lnTo>
                <a:lnTo>
                  <a:pt x="295" y="43"/>
                </a:lnTo>
                <a:lnTo>
                  <a:pt x="291" y="35"/>
                </a:lnTo>
                <a:lnTo>
                  <a:pt x="287" y="31"/>
                </a:lnTo>
                <a:lnTo>
                  <a:pt x="283" y="31"/>
                </a:lnTo>
                <a:close/>
                <a:moveTo>
                  <a:pt x="283" y="31"/>
                </a:moveTo>
                <a:lnTo>
                  <a:pt x="283" y="31"/>
                </a:lnTo>
                <a:close/>
                <a:moveTo>
                  <a:pt x="330" y="39"/>
                </a:moveTo>
                <a:lnTo>
                  <a:pt x="342" y="31"/>
                </a:lnTo>
                <a:lnTo>
                  <a:pt x="350" y="27"/>
                </a:lnTo>
                <a:lnTo>
                  <a:pt x="358" y="27"/>
                </a:lnTo>
                <a:lnTo>
                  <a:pt x="361" y="31"/>
                </a:lnTo>
                <a:lnTo>
                  <a:pt x="361" y="74"/>
                </a:lnTo>
                <a:lnTo>
                  <a:pt x="365" y="74"/>
                </a:lnTo>
                <a:lnTo>
                  <a:pt x="365" y="78"/>
                </a:lnTo>
                <a:lnTo>
                  <a:pt x="369" y="78"/>
                </a:lnTo>
                <a:lnTo>
                  <a:pt x="369" y="82"/>
                </a:lnTo>
                <a:lnTo>
                  <a:pt x="346" y="82"/>
                </a:lnTo>
                <a:lnTo>
                  <a:pt x="346" y="78"/>
                </a:lnTo>
                <a:lnTo>
                  <a:pt x="354" y="78"/>
                </a:lnTo>
                <a:lnTo>
                  <a:pt x="354" y="43"/>
                </a:lnTo>
                <a:lnTo>
                  <a:pt x="350" y="35"/>
                </a:lnTo>
                <a:lnTo>
                  <a:pt x="338" y="35"/>
                </a:lnTo>
                <a:lnTo>
                  <a:pt x="330" y="39"/>
                </a:lnTo>
                <a:close/>
                <a:moveTo>
                  <a:pt x="330" y="39"/>
                </a:moveTo>
                <a:lnTo>
                  <a:pt x="330" y="74"/>
                </a:lnTo>
                <a:lnTo>
                  <a:pt x="334" y="74"/>
                </a:lnTo>
                <a:lnTo>
                  <a:pt x="334" y="78"/>
                </a:lnTo>
                <a:lnTo>
                  <a:pt x="342" y="78"/>
                </a:lnTo>
                <a:lnTo>
                  <a:pt x="342" y="82"/>
                </a:lnTo>
                <a:lnTo>
                  <a:pt x="314" y="82"/>
                </a:lnTo>
                <a:lnTo>
                  <a:pt x="314" y="78"/>
                </a:lnTo>
                <a:lnTo>
                  <a:pt x="322" y="78"/>
                </a:lnTo>
                <a:lnTo>
                  <a:pt x="322" y="35"/>
                </a:lnTo>
                <a:lnTo>
                  <a:pt x="314" y="35"/>
                </a:lnTo>
                <a:lnTo>
                  <a:pt x="314" y="31"/>
                </a:lnTo>
                <a:lnTo>
                  <a:pt x="330" y="27"/>
                </a:lnTo>
                <a:lnTo>
                  <a:pt x="330" y="39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Rectangle 23"/>
          <p:cNvSpPr>
            <a:spLocks noChangeArrowheads="1"/>
          </p:cNvSpPr>
          <p:nvPr/>
        </p:nvSpPr>
        <p:spPr bwMode="auto">
          <a:xfrm>
            <a:off x="1114425" y="5475288"/>
            <a:ext cx="10239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Cohesion = </a:t>
            </a:r>
            <a:endParaRPr lang="en-US" altLang="en-US" sz="1800"/>
          </a:p>
        </p:txBody>
      </p:sp>
      <p:sp>
        <p:nvSpPr>
          <p:cNvPr id="25623" name="Rectangle 24"/>
          <p:cNvSpPr>
            <a:spLocks noChangeArrowheads="1"/>
          </p:cNvSpPr>
          <p:nvPr/>
        </p:nvSpPr>
        <p:spPr bwMode="auto">
          <a:xfrm>
            <a:off x="2149475" y="5372100"/>
            <a:ext cx="1460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000000"/>
                </a:solidFill>
              </a:rPr>
              <a:t>c</a:t>
            </a:r>
            <a:endParaRPr lang="en-US" altLang="en-US" sz="1800"/>
          </a:p>
        </p:txBody>
      </p:sp>
      <p:sp>
        <p:nvSpPr>
          <p:cNvPr id="25624" name="Rectangle 25"/>
          <p:cNvSpPr>
            <a:spLocks noChangeArrowheads="1"/>
          </p:cNvSpPr>
          <p:nvPr/>
        </p:nvSpPr>
        <p:spPr bwMode="auto">
          <a:xfrm>
            <a:off x="4265613" y="571658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25" name="Rectangle 26"/>
          <p:cNvSpPr>
            <a:spLocks noChangeArrowheads="1"/>
          </p:cNvSpPr>
          <p:nvPr/>
        </p:nvSpPr>
        <p:spPr bwMode="auto">
          <a:xfrm>
            <a:off x="4368800" y="58388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25626" name="Rectangle 27"/>
          <p:cNvSpPr>
            <a:spLocks noChangeArrowheads="1"/>
          </p:cNvSpPr>
          <p:nvPr/>
        </p:nvSpPr>
        <p:spPr bwMode="auto">
          <a:xfrm>
            <a:off x="3519488" y="5724525"/>
            <a:ext cx="936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80FF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27" name="Rectangle 28"/>
          <p:cNvSpPr>
            <a:spLocks noChangeArrowheads="1"/>
          </p:cNvSpPr>
          <p:nvPr/>
        </p:nvSpPr>
        <p:spPr bwMode="auto">
          <a:xfrm>
            <a:off x="3622675" y="58388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80FF"/>
                </a:solidFill>
              </a:rPr>
              <a:t>2</a:t>
            </a:r>
            <a:endParaRPr lang="en-US" altLang="en-US" sz="1800"/>
          </a:p>
        </p:txBody>
      </p:sp>
      <p:sp>
        <p:nvSpPr>
          <p:cNvPr id="25628" name="Rectangle 29"/>
          <p:cNvSpPr>
            <a:spLocks noChangeArrowheads="1"/>
          </p:cNvSpPr>
          <p:nvPr/>
        </p:nvSpPr>
        <p:spPr bwMode="auto">
          <a:xfrm>
            <a:off x="7472363" y="5711825"/>
            <a:ext cx="1651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000000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29" name="Rectangle 30"/>
          <p:cNvSpPr>
            <a:spLocks noChangeArrowheads="1"/>
          </p:cNvSpPr>
          <p:nvPr/>
        </p:nvSpPr>
        <p:spPr bwMode="auto">
          <a:xfrm>
            <a:off x="7650163" y="59086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n</a:t>
            </a:r>
            <a:endParaRPr lang="en-US" altLang="en-US" sz="1800"/>
          </a:p>
        </p:txBody>
      </p:sp>
      <p:sp>
        <p:nvSpPr>
          <p:cNvPr id="25630" name="Freeform 31"/>
          <p:cNvSpPr>
            <a:spLocks/>
          </p:cNvSpPr>
          <p:nvPr/>
        </p:nvSpPr>
        <p:spPr bwMode="auto">
          <a:xfrm>
            <a:off x="2398713" y="3292475"/>
            <a:ext cx="125412" cy="134938"/>
          </a:xfrm>
          <a:custGeom>
            <a:avLst/>
            <a:gdLst>
              <a:gd name="T0" fmla="*/ 2147483646 w 71"/>
              <a:gd name="T1" fmla="*/ 0 h 78"/>
              <a:gd name="T2" fmla="*/ 2147483646 w 71"/>
              <a:gd name="T3" fmla="*/ 2147483646 h 78"/>
              <a:gd name="T4" fmla="*/ 2147483646 w 71"/>
              <a:gd name="T5" fmla="*/ 2147483646 h 78"/>
              <a:gd name="T6" fmla="*/ 2147483646 w 71"/>
              <a:gd name="T7" fmla="*/ 2147483646 h 78"/>
              <a:gd name="T8" fmla="*/ 2147483646 w 71"/>
              <a:gd name="T9" fmla="*/ 2147483646 h 78"/>
              <a:gd name="T10" fmla="*/ 2147483646 w 71"/>
              <a:gd name="T11" fmla="*/ 2147483646 h 78"/>
              <a:gd name="T12" fmla="*/ 0 w 71"/>
              <a:gd name="T13" fmla="*/ 2147483646 h 78"/>
              <a:gd name="T14" fmla="*/ 2147483646 w 71"/>
              <a:gd name="T15" fmla="*/ 0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1" h="78">
                <a:moveTo>
                  <a:pt x="36" y="0"/>
                </a:moveTo>
                <a:lnTo>
                  <a:pt x="71" y="78"/>
                </a:lnTo>
                <a:lnTo>
                  <a:pt x="63" y="78"/>
                </a:lnTo>
                <a:lnTo>
                  <a:pt x="43" y="43"/>
                </a:lnTo>
                <a:lnTo>
                  <a:pt x="28" y="43"/>
                </a:lnTo>
                <a:lnTo>
                  <a:pt x="8" y="78"/>
                </a:lnTo>
                <a:lnTo>
                  <a:pt x="0" y="78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Freeform 32"/>
          <p:cNvSpPr>
            <a:spLocks/>
          </p:cNvSpPr>
          <p:nvPr/>
        </p:nvSpPr>
        <p:spPr bwMode="auto">
          <a:xfrm>
            <a:off x="7292975" y="5695950"/>
            <a:ext cx="136525" cy="123825"/>
          </a:xfrm>
          <a:custGeom>
            <a:avLst/>
            <a:gdLst>
              <a:gd name="T0" fmla="*/ 2147483646 w 78"/>
              <a:gd name="T1" fmla="*/ 2147483646 h 71"/>
              <a:gd name="T2" fmla="*/ 0 w 78"/>
              <a:gd name="T3" fmla="*/ 2147483646 h 71"/>
              <a:gd name="T4" fmla="*/ 0 w 78"/>
              <a:gd name="T5" fmla="*/ 2147483646 h 71"/>
              <a:gd name="T6" fmla="*/ 2147483646 w 78"/>
              <a:gd name="T7" fmla="*/ 2147483646 h 71"/>
              <a:gd name="T8" fmla="*/ 2147483646 w 78"/>
              <a:gd name="T9" fmla="*/ 2147483646 h 71"/>
              <a:gd name="T10" fmla="*/ 0 w 78"/>
              <a:gd name="T11" fmla="*/ 2147483646 h 71"/>
              <a:gd name="T12" fmla="*/ 0 w 78"/>
              <a:gd name="T13" fmla="*/ 0 h 71"/>
              <a:gd name="T14" fmla="*/ 2147483646 w 78"/>
              <a:gd name="T15" fmla="*/ 2147483646 h 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" h="71">
                <a:moveTo>
                  <a:pt x="78" y="36"/>
                </a:moveTo>
                <a:lnTo>
                  <a:pt x="0" y="71"/>
                </a:lnTo>
                <a:lnTo>
                  <a:pt x="0" y="63"/>
                </a:lnTo>
                <a:lnTo>
                  <a:pt x="35" y="43"/>
                </a:lnTo>
                <a:lnTo>
                  <a:pt x="35" y="28"/>
                </a:lnTo>
                <a:lnTo>
                  <a:pt x="0" y="8"/>
                </a:lnTo>
                <a:lnTo>
                  <a:pt x="0" y="0"/>
                </a:lnTo>
                <a:lnTo>
                  <a:pt x="78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Freeform 33"/>
          <p:cNvSpPr>
            <a:spLocks/>
          </p:cNvSpPr>
          <p:nvPr/>
        </p:nvSpPr>
        <p:spPr bwMode="auto">
          <a:xfrm>
            <a:off x="2455863" y="3359150"/>
            <a:ext cx="4905375" cy="2405063"/>
          </a:xfrm>
          <a:custGeom>
            <a:avLst/>
            <a:gdLst>
              <a:gd name="T0" fmla="*/ 2147483646 w 2805"/>
              <a:gd name="T1" fmla="*/ 0 h 1380"/>
              <a:gd name="T2" fmla="*/ 2147483646 w 2805"/>
              <a:gd name="T3" fmla="*/ 2147483646 h 1380"/>
              <a:gd name="T4" fmla="*/ 2147483646 w 2805"/>
              <a:gd name="T5" fmla="*/ 2147483646 h 1380"/>
              <a:gd name="T6" fmla="*/ 2147483646 w 2805"/>
              <a:gd name="T7" fmla="*/ 2147483646 h 1380"/>
              <a:gd name="T8" fmla="*/ 0 w 2805"/>
              <a:gd name="T9" fmla="*/ 2147483646 h 1380"/>
              <a:gd name="T10" fmla="*/ 0 w 2805"/>
              <a:gd name="T11" fmla="*/ 0 h 1380"/>
              <a:gd name="T12" fmla="*/ 2147483646 w 2805"/>
              <a:gd name="T13" fmla="*/ 0 h 13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05" h="1380">
                <a:moveTo>
                  <a:pt x="7" y="0"/>
                </a:moveTo>
                <a:lnTo>
                  <a:pt x="7" y="1373"/>
                </a:lnTo>
                <a:lnTo>
                  <a:pt x="2805" y="1373"/>
                </a:lnTo>
                <a:lnTo>
                  <a:pt x="2805" y="1380"/>
                </a:lnTo>
                <a:lnTo>
                  <a:pt x="0" y="138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Rectangle 34"/>
          <p:cNvSpPr>
            <a:spLocks noChangeArrowheads="1"/>
          </p:cNvSpPr>
          <p:nvPr/>
        </p:nvSpPr>
        <p:spPr bwMode="auto">
          <a:xfrm>
            <a:off x="5702300" y="5724525"/>
            <a:ext cx="936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80FF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34" name="Rectangle 35"/>
          <p:cNvSpPr>
            <a:spLocks noChangeArrowheads="1"/>
          </p:cNvSpPr>
          <p:nvPr/>
        </p:nvSpPr>
        <p:spPr bwMode="auto">
          <a:xfrm>
            <a:off x="5803900" y="58388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80FF"/>
                </a:solidFill>
              </a:rPr>
              <a:t>1</a:t>
            </a:r>
            <a:endParaRPr lang="en-US" altLang="en-US" sz="1800"/>
          </a:p>
        </p:txBody>
      </p:sp>
      <p:sp>
        <p:nvSpPr>
          <p:cNvPr id="25635" name="Rectangle 36"/>
          <p:cNvSpPr>
            <a:spLocks noChangeArrowheads="1"/>
          </p:cNvSpPr>
          <p:nvPr/>
        </p:nvSpPr>
        <p:spPr bwMode="auto">
          <a:xfrm>
            <a:off x="3986213" y="5724525"/>
            <a:ext cx="936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FF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36" name="Rectangle 37"/>
          <p:cNvSpPr>
            <a:spLocks noChangeArrowheads="1"/>
          </p:cNvSpPr>
          <p:nvPr/>
        </p:nvSpPr>
        <p:spPr bwMode="auto">
          <a:xfrm>
            <a:off x="4087813" y="58388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FF"/>
                </a:solidFill>
              </a:rPr>
              <a:t>2</a:t>
            </a:r>
            <a:endParaRPr lang="en-US" altLang="en-US" sz="1800"/>
          </a:p>
        </p:txBody>
      </p:sp>
      <p:sp>
        <p:nvSpPr>
          <p:cNvPr id="25637" name="Freeform 38"/>
          <p:cNvSpPr>
            <a:spLocks/>
          </p:cNvSpPr>
          <p:nvPr/>
        </p:nvSpPr>
        <p:spPr bwMode="auto">
          <a:xfrm>
            <a:off x="2838450" y="5738813"/>
            <a:ext cx="41275" cy="31750"/>
          </a:xfrm>
          <a:custGeom>
            <a:avLst/>
            <a:gdLst>
              <a:gd name="T0" fmla="*/ 0 w 24"/>
              <a:gd name="T1" fmla="*/ 2147483646 h 19"/>
              <a:gd name="T2" fmla="*/ 2147483646 w 24"/>
              <a:gd name="T3" fmla="*/ 2147483646 h 19"/>
              <a:gd name="T4" fmla="*/ 2147483646 w 24"/>
              <a:gd name="T5" fmla="*/ 0 h 19"/>
              <a:gd name="T6" fmla="*/ 2147483646 w 24"/>
              <a:gd name="T7" fmla="*/ 2147483646 h 19"/>
              <a:gd name="T8" fmla="*/ 2147483646 w 24"/>
              <a:gd name="T9" fmla="*/ 2147483646 h 19"/>
              <a:gd name="T10" fmla="*/ 2147483646 w 24"/>
              <a:gd name="T11" fmla="*/ 2147483646 h 19"/>
              <a:gd name="T12" fmla="*/ 2147483646 w 24"/>
              <a:gd name="T13" fmla="*/ 2147483646 h 19"/>
              <a:gd name="T14" fmla="*/ 2147483646 w 24"/>
              <a:gd name="T15" fmla="*/ 2147483646 h 19"/>
              <a:gd name="T16" fmla="*/ 0 w 24"/>
              <a:gd name="T17" fmla="*/ 2147483646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19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12"/>
                </a:lnTo>
                <a:lnTo>
                  <a:pt x="20" y="15"/>
                </a:lnTo>
                <a:lnTo>
                  <a:pt x="12" y="19"/>
                </a:lnTo>
                <a:lnTo>
                  <a:pt x="4" y="15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8" name="Freeform 39"/>
          <p:cNvSpPr>
            <a:spLocks/>
          </p:cNvSpPr>
          <p:nvPr/>
        </p:nvSpPr>
        <p:spPr bwMode="auto">
          <a:xfrm>
            <a:off x="3565525" y="5738813"/>
            <a:ext cx="42863" cy="39687"/>
          </a:xfrm>
          <a:custGeom>
            <a:avLst/>
            <a:gdLst>
              <a:gd name="T0" fmla="*/ 0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0 h 23"/>
              <a:gd name="T6" fmla="*/ 2147483646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0 w 24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23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12"/>
                </a:lnTo>
                <a:lnTo>
                  <a:pt x="20" y="19"/>
                </a:lnTo>
                <a:lnTo>
                  <a:pt x="12" y="23"/>
                </a:lnTo>
                <a:lnTo>
                  <a:pt x="4" y="19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9" name="Freeform 40"/>
          <p:cNvSpPr>
            <a:spLocks/>
          </p:cNvSpPr>
          <p:nvPr/>
        </p:nvSpPr>
        <p:spPr bwMode="auto">
          <a:xfrm>
            <a:off x="4314825" y="5738813"/>
            <a:ext cx="39688" cy="31750"/>
          </a:xfrm>
          <a:custGeom>
            <a:avLst/>
            <a:gdLst>
              <a:gd name="T0" fmla="*/ 0 w 23"/>
              <a:gd name="T1" fmla="*/ 2147483646 h 19"/>
              <a:gd name="T2" fmla="*/ 2147483646 w 23"/>
              <a:gd name="T3" fmla="*/ 2147483646 h 19"/>
              <a:gd name="T4" fmla="*/ 2147483646 w 23"/>
              <a:gd name="T5" fmla="*/ 0 h 19"/>
              <a:gd name="T6" fmla="*/ 2147483646 w 23"/>
              <a:gd name="T7" fmla="*/ 2147483646 h 19"/>
              <a:gd name="T8" fmla="*/ 2147483646 w 23"/>
              <a:gd name="T9" fmla="*/ 2147483646 h 19"/>
              <a:gd name="T10" fmla="*/ 2147483646 w 23"/>
              <a:gd name="T11" fmla="*/ 2147483646 h 19"/>
              <a:gd name="T12" fmla="*/ 2147483646 w 23"/>
              <a:gd name="T13" fmla="*/ 2147483646 h 19"/>
              <a:gd name="T14" fmla="*/ 2147483646 w 23"/>
              <a:gd name="T15" fmla="*/ 2147483646 h 19"/>
              <a:gd name="T16" fmla="*/ 0 w 23"/>
              <a:gd name="T17" fmla="*/ 2147483646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19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3" y="12"/>
                </a:lnTo>
                <a:lnTo>
                  <a:pt x="20" y="15"/>
                </a:lnTo>
                <a:lnTo>
                  <a:pt x="12" y="19"/>
                </a:lnTo>
                <a:lnTo>
                  <a:pt x="4" y="15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0" name="Freeform 41"/>
          <p:cNvSpPr>
            <a:spLocks/>
          </p:cNvSpPr>
          <p:nvPr/>
        </p:nvSpPr>
        <p:spPr bwMode="auto">
          <a:xfrm>
            <a:off x="5735638" y="5738813"/>
            <a:ext cx="41275" cy="39687"/>
          </a:xfrm>
          <a:custGeom>
            <a:avLst/>
            <a:gdLst>
              <a:gd name="T0" fmla="*/ 0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0 h 23"/>
              <a:gd name="T6" fmla="*/ 2147483646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0 w 24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23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12"/>
                </a:lnTo>
                <a:lnTo>
                  <a:pt x="20" y="19"/>
                </a:lnTo>
                <a:lnTo>
                  <a:pt x="12" y="23"/>
                </a:lnTo>
                <a:lnTo>
                  <a:pt x="4" y="19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1" name="Freeform 42"/>
          <p:cNvSpPr>
            <a:spLocks/>
          </p:cNvSpPr>
          <p:nvPr/>
        </p:nvSpPr>
        <p:spPr bwMode="auto">
          <a:xfrm>
            <a:off x="6716713" y="5738813"/>
            <a:ext cx="41275" cy="31750"/>
          </a:xfrm>
          <a:custGeom>
            <a:avLst/>
            <a:gdLst>
              <a:gd name="T0" fmla="*/ 0 w 24"/>
              <a:gd name="T1" fmla="*/ 2147483646 h 19"/>
              <a:gd name="T2" fmla="*/ 2147483646 w 24"/>
              <a:gd name="T3" fmla="*/ 2147483646 h 19"/>
              <a:gd name="T4" fmla="*/ 2147483646 w 24"/>
              <a:gd name="T5" fmla="*/ 0 h 19"/>
              <a:gd name="T6" fmla="*/ 2147483646 w 24"/>
              <a:gd name="T7" fmla="*/ 2147483646 h 19"/>
              <a:gd name="T8" fmla="*/ 2147483646 w 24"/>
              <a:gd name="T9" fmla="*/ 2147483646 h 19"/>
              <a:gd name="T10" fmla="*/ 2147483646 w 24"/>
              <a:gd name="T11" fmla="*/ 2147483646 h 19"/>
              <a:gd name="T12" fmla="*/ 2147483646 w 24"/>
              <a:gd name="T13" fmla="*/ 2147483646 h 19"/>
              <a:gd name="T14" fmla="*/ 2147483646 w 24"/>
              <a:gd name="T15" fmla="*/ 2147483646 h 19"/>
              <a:gd name="T16" fmla="*/ 0 w 24"/>
              <a:gd name="T17" fmla="*/ 2147483646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19">
                <a:moveTo>
                  <a:pt x="0" y="8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8"/>
                </a:lnTo>
                <a:lnTo>
                  <a:pt x="20" y="15"/>
                </a:lnTo>
                <a:lnTo>
                  <a:pt x="12" y="19"/>
                </a:lnTo>
                <a:lnTo>
                  <a:pt x="4" y="15"/>
                </a:lnTo>
                <a:lnTo>
                  <a:pt x="0" y="8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2" name="Rectangle 43"/>
          <p:cNvSpPr>
            <a:spLocks noChangeArrowheads="1"/>
          </p:cNvSpPr>
          <p:nvPr/>
        </p:nvSpPr>
        <p:spPr bwMode="auto">
          <a:xfrm>
            <a:off x="6648450" y="5724525"/>
            <a:ext cx="936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FF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43" name="Rectangle 44"/>
          <p:cNvSpPr>
            <a:spLocks noChangeArrowheads="1"/>
          </p:cNvSpPr>
          <p:nvPr/>
        </p:nvSpPr>
        <p:spPr bwMode="auto">
          <a:xfrm>
            <a:off x="6751638" y="58388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FF"/>
                </a:solidFill>
              </a:rPr>
              <a:t>1</a:t>
            </a:r>
            <a:endParaRPr lang="en-US" altLang="en-US" sz="1800"/>
          </a:p>
        </p:txBody>
      </p:sp>
      <p:sp>
        <p:nvSpPr>
          <p:cNvPr id="25644" name="Freeform 45"/>
          <p:cNvSpPr>
            <a:spLocks noEditPoints="1"/>
          </p:cNvSpPr>
          <p:nvPr/>
        </p:nvSpPr>
        <p:spPr bwMode="auto">
          <a:xfrm>
            <a:off x="4432300" y="4233863"/>
            <a:ext cx="815975" cy="355600"/>
          </a:xfrm>
          <a:custGeom>
            <a:avLst/>
            <a:gdLst>
              <a:gd name="T0" fmla="*/ 2147483646 w 467"/>
              <a:gd name="T1" fmla="*/ 2147483646 h 204"/>
              <a:gd name="T2" fmla="*/ 2147483646 w 467"/>
              <a:gd name="T3" fmla="*/ 2147483646 h 204"/>
              <a:gd name="T4" fmla="*/ 2147483646 w 467"/>
              <a:gd name="T5" fmla="*/ 2147483646 h 204"/>
              <a:gd name="T6" fmla="*/ 2147483646 w 467"/>
              <a:gd name="T7" fmla="*/ 2147483646 h 204"/>
              <a:gd name="T8" fmla="*/ 2147483646 w 467"/>
              <a:gd name="T9" fmla="*/ 2147483646 h 204"/>
              <a:gd name="T10" fmla="*/ 2147483646 w 467"/>
              <a:gd name="T11" fmla="*/ 2147483646 h 204"/>
              <a:gd name="T12" fmla="*/ 2147483646 w 467"/>
              <a:gd name="T13" fmla="*/ 2147483646 h 204"/>
              <a:gd name="T14" fmla="*/ 2147483646 w 467"/>
              <a:gd name="T15" fmla="*/ 2147483646 h 204"/>
              <a:gd name="T16" fmla="*/ 2147483646 w 467"/>
              <a:gd name="T17" fmla="*/ 2147483646 h 204"/>
              <a:gd name="T18" fmla="*/ 0 w 467"/>
              <a:gd name="T19" fmla="*/ 2147483646 h 204"/>
              <a:gd name="T20" fmla="*/ 2147483646 w 467"/>
              <a:gd name="T21" fmla="*/ 2147483646 h 204"/>
              <a:gd name="T22" fmla="*/ 2147483646 w 467"/>
              <a:gd name="T23" fmla="*/ 2147483646 h 204"/>
              <a:gd name="T24" fmla="*/ 2147483646 w 467"/>
              <a:gd name="T25" fmla="*/ 2147483646 h 204"/>
              <a:gd name="T26" fmla="*/ 2147483646 w 467"/>
              <a:gd name="T27" fmla="*/ 2147483646 h 204"/>
              <a:gd name="T28" fmla="*/ 2147483646 w 467"/>
              <a:gd name="T29" fmla="*/ 2147483646 h 204"/>
              <a:gd name="T30" fmla="*/ 2147483646 w 467"/>
              <a:gd name="T31" fmla="*/ 2147483646 h 204"/>
              <a:gd name="T32" fmla="*/ 2147483646 w 467"/>
              <a:gd name="T33" fmla="*/ 2147483646 h 204"/>
              <a:gd name="T34" fmla="*/ 2147483646 w 467"/>
              <a:gd name="T35" fmla="*/ 2147483646 h 204"/>
              <a:gd name="T36" fmla="*/ 2147483646 w 467"/>
              <a:gd name="T37" fmla="*/ 2147483646 h 204"/>
              <a:gd name="T38" fmla="*/ 2147483646 w 467"/>
              <a:gd name="T39" fmla="*/ 2147483646 h 204"/>
              <a:gd name="T40" fmla="*/ 2147483646 w 467"/>
              <a:gd name="T41" fmla="*/ 2147483646 h 204"/>
              <a:gd name="T42" fmla="*/ 2147483646 w 467"/>
              <a:gd name="T43" fmla="*/ 2147483646 h 204"/>
              <a:gd name="T44" fmla="*/ 2147483646 w 467"/>
              <a:gd name="T45" fmla="*/ 2147483646 h 204"/>
              <a:gd name="T46" fmla="*/ 2147483646 w 467"/>
              <a:gd name="T47" fmla="*/ 2147483646 h 204"/>
              <a:gd name="T48" fmla="*/ 2147483646 w 467"/>
              <a:gd name="T49" fmla="*/ 2147483646 h 204"/>
              <a:gd name="T50" fmla="*/ 2147483646 w 467"/>
              <a:gd name="T51" fmla="*/ 2147483646 h 204"/>
              <a:gd name="T52" fmla="*/ 2147483646 w 467"/>
              <a:gd name="T53" fmla="*/ 2147483646 h 204"/>
              <a:gd name="T54" fmla="*/ 2147483646 w 467"/>
              <a:gd name="T55" fmla="*/ 2147483646 h 204"/>
              <a:gd name="T56" fmla="*/ 2147483646 w 467"/>
              <a:gd name="T57" fmla="*/ 2147483646 h 204"/>
              <a:gd name="T58" fmla="*/ 2147483646 w 467"/>
              <a:gd name="T59" fmla="*/ 2147483646 h 204"/>
              <a:gd name="T60" fmla="*/ 2147483646 w 467"/>
              <a:gd name="T61" fmla="*/ 2147483646 h 204"/>
              <a:gd name="T62" fmla="*/ 2147483646 w 467"/>
              <a:gd name="T63" fmla="*/ 2147483646 h 204"/>
              <a:gd name="T64" fmla="*/ 2147483646 w 467"/>
              <a:gd name="T65" fmla="*/ 2147483646 h 204"/>
              <a:gd name="T66" fmla="*/ 2147483646 w 467"/>
              <a:gd name="T67" fmla="*/ 2147483646 h 204"/>
              <a:gd name="T68" fmla="*/ 2147483646 w 467"/>
              <a:gd name="T69" fmla="*/ 2147483646 h 204"/>
              <a:gd name="T70" fmla="*/ 2147483646 w 467"/>
              <a:gd name="T71" fmla="*/ 2147483646 h 204"/>
              <a:gd name="T72" fmla="*/ 2147483646 w 467"/>
              <a:gd name="T73" fmla="*/ 2147483646 h 204"/>
              <a:gd name="T74" fmla="*/ 2147483646 w 467"/>
              <a:gd name="T75" fmla="*/ 2147483646 h 204"/>
              <a:gd name="T76" fmla="*/ 2147483646 w 467"/>
              <a:gd name="T77" fmla="*/ 2147483646 h 204"/>
              <a:gd name="T78" fmla="*/ 2147483646 w 467"/>
              <a:gd name="T79" fmla="*/ 2147483646 h 204"/>
              <a:gd name="T80" fmla="*/ 2147483646 w 467"/>
              <a:gd name="T81" fmla="*/ 2147483646 h 204"/>
              <a:gd name="T82" fmla="*/ 2147483646 w 467"/>
              <a:gd name="T83" fmla="*/ 2147483646 h 204"/>
              <a:gd name="T84" fmla="*/ 2147483646 w 467"/>
              <a:gd name="T85" fmla="*/ 2147483646 h 204"/>
              <a:gd name="T86" fmla="*/ 2147483646 w 467"/>
              <a:gd name="T87" fmla="*/ 2147483646 h 204"/>
              <a:gd name="T88" fmla="*/ 2147483646 w 467"/>
              <a:gd name="T89" fmla="*/ 2147483646 h 204"/>
              <a:gd name="T90" fmla="*/ 2147483646 w 467"/>
              <a:gd name="T91" fmla="*/ 2147483646 h 204"/>
              <a:gd name="T92" fmla="*/ 2147483646 w 467"/>
              <a:gd name="T93" fmla="*/ 2147483646 h 204"/>
              <a:gd name="T94" fmla="*/ 2147483646 w 467"/>
              <a:gd name="T95" fmla="*/ 2147483646 h 204"/>
              <a:gd name="T96" fmla="*/ 2147483646 w 467"/>
              <a:gd name="T97" fmla="*/ 0 h 204"/>
              <a:gd name="T98" fmla="*/ 2147483646 w 467"/>
              <a:gd name="T99" fmla="*/ 2147483646 h 204"/>
              <a:gd name="T100" fmla="*/ 2147483646 w 467"/>
              <a:gd name="T101" fmla="*/ 2147483646 h 204"/>
              <a:gd name="T102" fmla="*/ 2147483646 w 467"/>
              <a:gd name="T103" fmla="*/ 2147483646 h 204"/>
              <a:gd name="T104" fmla="*/ 2147483646 w 467"/>
              <a:gd name="T105" fmla="*/ 2147483646 h 204"/>
              <a:gd name="T106" fmla="*/ 2147483646 w 467"/>
              <a:gd name="T107" fmla="*/ 2147483646 h 204"/>
              <a:gd name="T108" fmla="*/ 2147483646 w 467"/>
              <a:gd name="T109" fmla="*/ 2147483646 h 204"/>
              <a:gd name="T110" fmla="*/ 2147483646 w 467"/>
              <a:gd name="T111" fmla="*/ 2147483646 h 204"/>
              <a:gd name="T112" fmla="*/ 2147483646 w 467"/>
              <a:gd name="T113" fmla="*/ 2147483646 h 20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7" h="204">
                <a:moveTo>
                  <a:pt x="47" y="137"/>
                </a:moveTo>
                <a:lnTo>
                  <a:pt x="51" y="149"/>
                </a:lnTo>
                <a:lnTo>
                  <a:pt x="27" y="157"/>
                </a:lnTo>
                <a:lnTo>
                  <a:pt x="35" y="184"/>
                </a:lnTo>
                <a:lnTo>
                  <a:pt x="39" y="188"/>
                </a:lnTo>
                <a:lnTo>
                  <a:pt x="39" y="192"/>
                </a:lnTo>
                <a:lnTo>
                  <a:pt x="43" y="196"/>
                </a:lnTo>
                <a:lnTo>
                  <a:pt x="47" y="196"/>
                </a:lnTo>
                <a:lnTo>
                  <a:pt x="51" y="192"/>
                </a:lnTo>
                <a:lnTo>
                  <a:pt x="47" y="184"/>
                </a:lnTo>
                <a:lnTo>
                  <a:pt x="55" y="184"/>
                </a:lnTo>
                <a:lnTo>
                  <a:pt x="55" y="196"/>
                </a:lnTo>
                <a:lnTo>
                  <a:pt x="47" y="204"/>
                </a:lnTo>
                <a:lnTo>
                  <a:pt x="39" y="204"/>
                </a:lnTo>
                <a:lnTo>
                  <a:pt x="31" y="192"/>
                </a:lnTo>
                <a:lnTo>
                  <a:pt x="31" y="188"/>
                </a:lnTo>
                <a:lnTo>
                  <a:pt x="19" y="157"/>
                </a:lnTo>
                <a:lnTo>
                  <a:pt x="7" y="169"/>
                </a:lnTo>
                <a:lnTo>
                  <a:pt x="7" y="173"/>
                </a:lnTo>
                <a:lnTo>
                  <a:pt x="0" y="169"/>
                </a:lnTo>
                <a:lnTo>
                  <a:pt x="7" y="161"/>
                </a:lnTo>
                <a:lnTo>
                  <a:pt x="7" y="153"/>
                </a:lnTo>
                <a:lnTo>
                  <a:pt x="23" y="145"/>
                </a:lnTo>
                <a:lnTo>
                  <a:pt x="47" y="137"/>
                </a:lnTo>
                <a:close/>
                <a:moveTo>
                  <a:pt x="153" y="110"/>
                </a:moveTo>
                <a:lnTo>
                  <a:pt x="94" y="129"/>
                </a:lnTo>
                <a:lnTo>
                  <a:pt x="90" y="122"/>
                </a:lnTo>
                <a:lnTo>
                  <a:pt x="149" y="102"/>
                </a:lnTo>
                <a:lnTo>
                  <a:pt x="153" y="110"/>
                </a:lnTo>
                <a:close/>
                <a:moveTo>
                  <a:pt x="164" y="137"/>
                </a:moveTo>
                <a:lnTo>
                  <a:pt x="106" y="157"/>
                </a:lnTo>
                <a:lnTo>
                  <a:pt x="102" y="145"/>
                </a:lnTo>
                <a:lnTo>
                  <a:pt x="161" y="125"/>
                </a:lnTo>
                <a:lnTo>
                  <a:pt x="164" y="137"/>
                </a:lnTo>
                <a:close/>
                <a:moveTo>
                  <a:pt x="255" y="110"/>
                </a:moveTo>
                <a:lnTo>
                  <a:pt x="266" y="106"/>
                </a:lnTo>
                <a:lnTo>
                  <a:pt x="266" y="118"/>
                </a:lnTo>
                <a:lnTo>
                  <a:pt x="263" y="125"/>
                </a:lnTo>
                <a:lnTo>
                  <a:pt x="255" y="133"/>
                </a:lnTo>
                <a:lnTo>
                  <a:pt x="247" y="137"/>
                </a:lnTo>
                <a:lnTo>
                  <a:pt x="235" y="141"/>
                </a:lnTo>
                <a:lnTo>
                  <a:pt x="223" y="137"/>
                </a:lnTo>
                <a:lnTo>
                  <a:pt x="215" y="129"/>
                </a:lnTo>
                <a:lnTo>
                  <a:pt x="204" y="106"/>
                </a:lnTo>
                <a:lnTo>
                  <a:pt x="204" y="94"/>
                </a:lnTo>
                <a:lnTo>
                  <a:pt x="212" y="78"/>
                </a:lnTo>
                <a:lnTo>
                  <a:pt x="227" y="71"/>
                </a:lnTo>
                <a:lnTo>
                  <a:pt x="243" y="71"/>
                </a:lnTo>
                <a:lnTo>
                  <a:pt x="251" y="78"/>
                </a:lnTo>
                <a:lnTo>
                  <a:pt x="259" y="82"/>
                </a:lnTo>
                <a:lnTo>
                  <a:pt x="247" y="90"/>
                </a:lnTo>
                <a:lnTo>
                  <a:pt x="243" y="82"/>
                </a:lnTo>
                <a:lnTo>
                  <a:pt x="239" y="78"/>
                </a:lnTo>
                <a:lnTo>
                  <a:pt x="227" y="78"/>
                </a:lnTo>
                <a:lnTo>
                  <a:pt x="223" y="86"/>
                </a:lnTo>
                <a:lnTo>
                  <a:pt x="215" y="90"/>
                </a:lnTo>
                <a:lnTo>
                  <a:pt x="215" y="98"/>
                </a:lnTo>
                <a:lnTo>
                  <a:pt x="223" y="122"/>
                </a:lnTo>
                <a:lnTo>
                  <a:pt x="231" y="129"/>
                </a:lnTo>
                <a:lnTo>
                  <a:pt x="243" y="129"/>
                </a:lnTo>
                <a:lnTo>
                  <a:pt x="251" y="125"/>
                </a:lnTo>
                <a:lnTo>
                  <a:pt x="255" y="122"/>
                </a:lnTo>
                <a:lnTo>
                  <a:pt x="255" y="110"/>
                </a:lnTo>
                <a:close/>
                <a:moveTo>
                  <a:pt x="255" y="110"/>
                </a:moveTo>
                <a:lnTo>
                  <a:pt x="255" y="110"/>
                </a:lnTo>
                <a:close/>
                <a:moveTo>
                  <a:pt x="333" y="94"/>
                </a:moveTo>
                <a:lnTo>
                  <a:pt x="325" y="67"/>
                </a:lnTo>
                <a:lnTo>
                  <a:pt x="302" y="74"/>
                </a:lnTo>
                <a:lnTo>
                  <a:pt x="298" y="67"/>
                </a:lnTo>
                <a:lnTo>
                  <a:pt x="321" y="59"/>
                </a:lnTo>
                <a:lnTo>
                  <a:pt x="314" y="35"/>
                </a:lnTo>
                <a:lnTo>
                  <a:pt x="325" y="31"/>
                </a:lnTo>
                <a:lnTo>
                  <a:pt x="333" y="55"/>
                </a:lnTo>
                <a:lnTo>
                  <a:pt x="357" y="47"/>
                </a:lnTo>
                <a:lnTo>
                  <a:pt x="361" y="55"/>
                </a:lnTo>
                <a:lnTo>
                  <a:pt x="333" y="67"/>
                </a:lnTo>
                <a:lnTo>
                  <a:pt x="345" y="90"/>
                </a:lnTo>
                <a:lnTo>
                  <a:pt x="333" y="94"/>
                </a:lnTo>
                <a:close/>
                <a:moveTo>
                  <a:pt x="459" y="0"/>
                </a:moveTo>
                <a:lnTo>
                  <a:pt x="463" y="8"/>
                </a:lnTo>
                <a:lnTo>
                  <a:pt x="451" y="16"/>
                </a:lnTo>
                <a:lnTo>
                  <a:pt x="455" y="20"/>
                </a:lnTo>
                <a:lnTo>
                  <a:pt x="459" y="20"/>
                </a:lnTo>
                <a:lnTo>
                  <a:pt x="463" y="27"/>
                </a:lnTo>
                <a:lnTo>
                  <a:pt x="467" y="31"/>
                </a:lnTo>
                <a:lnTo>
                  <a:pt x="467" y="43"/>
                </a:lnTo>
                <a:lnTo>
                  <a:pt x="463" y="55"/>
                </a:lnTo>
                <a:lnTo>
                  <a:pt x="459" y="63"/>
                </a:lnTo>
                <a:lnTo>
                  <a:pt x="447" y="71"/>
                </a:lnTo>
                <a:lnTo>
                  <a:pt x="435" y="74"/>
                </a:lnTo>
                <a:lnTo>
                  <a:pt x="427" y="71"/>
                </a:lnTo>
                <a:lnTo>
                  <a:pt x="419" y="63"/>
                </a:lnTo>
                <a:lnTo>
                  <a:pt x="412" y="51"/>
                </a:lnTo>
                <a:lnTo>
                  <a:pt x="408" y="43"/>
                </a:lnTo>
                <a:lnTo>
                  <a:pt x="408" y="35"/>
                </a:lnTo>
                <a:lnTo>
                  <a:pt x="416" y="20"/>
                </a:lnTo>
                <a:lnTo>
                  <a:pt x="431" y="12"/>
                </a:lnTo>
                <a:lnTo>
                  <a:pt x="459" y="0"/>
                </a:lnTo>
                <a:close/>
                <a:moveTo>
                  <a:pt x="455" y="39"/>
                </a:moveTo>
                <a:lnTo>
                  <a:pt x="455" y="35"/>
                </a:lnTo>
                <a:lnTo>
                  <a:pt x="451" y="27"/>
                </a:lnTo>
                <a:lnTo>
                  <a:pt x="439" y="16"/>
                </a:lnTo>
                <a:lnTo>
                  <a:pt x="431" y="16"/>
                </a:lnTo>
                <a:lnTo>
                  <a:pt x="427" y="23"/>
                </a:lnTo>
                <a:lnTo>
                  <a:pt x="419" y="27"/>
                </a:lnTo>
                <a:lnTo>
                  <a:pt x="419" y="39"/>
                </a:lnTo>
                <a:lnTo>
                  <a:pt x="431" y="63"/>
                </a:lnTo>
                <a:lnTo>
                  <a:pt x="439" y="67"/>
                </a:lnTo>
                <a:lnTo>
                  <a:pt x="447" y="67"/>
                </a:lnTo>
                <a:lnTo>
                  <a:pt x="451" y="63"/>
                </a:lnTo>
                <a:lnTo>
                  <a:pt x="455" y="55"/>
                </a:lnTo>
                <a:lnTo>
                  <a:pt x="455" y="39"/>
                </a:lnTo>
                <a:close/>
                <a:moveTo>
                  <a:pt x="455" y="39"/>
                </a:moveTo>
                <a:lnTo>
                  <a:pt x="455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5" name="Freeform 46"/>
          <p:cNvSpPr>
            <a:spLocks noEditPoints="1"/>
          </p:cNvSpPr>
          <p:nvPr/>
        </p:nvSpPr>
        <p:spPr bwMode="auto">
          <a:xfrm>
            <a:off x="5302250" y="4117975"/>
            <a:ext cx="322263" cy="184150"/>
          </a:xfrm>
          <a:custGeom>
            <a:avLst/>
            <a:gdLst>
              <a:gd name="T0" fmla="*/ 2147483646 w 184"/>
              <a:gd name="T1" fmla="*/ 2147483646 h 106"/>
              <a:gd name="T2" fmla="*/ 2147483646 w 184"/>
              <a:gd name="T3" fmla="*/ 2147483646 h 106"/>
              <a:gd name="T4" fmla="*/ 2147483646 w 184"/>
              <a:gd name="T5" fmla="*/ 2147483646 h 106"/>
              <a:gd name="T6" fmla="*/ 2147483646 w 184"/>
              <a:gd name="T7" fmla="*/ 2147483646 h 106"/>
              <a:gd name="T8" fmla="*/ 2147483646 w 184"/>
              <a:gd name="T9" fmla="*/ 2147483646 h 106"/>
              <a:gd name="T10" fmla="*/ 2147483646 w 184"/>
              <a:gd name="T11" fmla="*/ 2147483646 h 106"/>
              <a:gd name="T12" fmla="*/ 2147483646 w 184"/>
              <a:gd name="T13" fmla="*/ 2147483646 h 106"/>
              <a:gd name="T14" fmla="*/ 2147483646 w 184"/>
              <a:gd name="T15" fmla="*/ 2147483646 h 106"/>
              <a:gd name="T16" fmla="*/ 2147483646 w 184"/>
              <a:gd name="T17" fmla="*/ 2147483646 h 106"/>
              <a:gd name="T18" fmla="*/ 2147483646 w 184"/>
              <a:gd name="T19" fmla="*/ 2147483646 h 106"/>
              <a:gd name="T20" fmla="*/ 2147483646 w 184"/>
              <a:gd name="T21" fmla="*/ 2147483646 h 106"/>
              <a:gd name="T22" fmla="*/ 2147483646 w 184"/>
              <a:gd name="T23" fmla="*/ 2147483646 h 106"/>
              <a:gd name="T24" fmla="*/ 2147483646 w 184"/>
              <a:gd name="T25" fmla="*/ 2147483646 h 106"/>
              <a:gd name="T26" fmla="*/ 2147483646 w 184"/>
              <a:gd name="T27" fmla="*/ 2147483646 h 106"/>
              <a:gd name="T28" fmla="*/ 2147483646 w 184"/>
              <a:gd name="T29" fmla="*/ 2147483646 h 106"/>
              <a:gd name="T30" fmla="*/ 2147483646 w 184"/>
              <a:gd name="T31" fmla="*/ 2147483646 h 106"/>
              <a:gd name="T32" fmla="*/ 2147483646 w 184"/>
              <a:gd name="T33" fmla="*/ 2147483646 h 106"/>
              <a:gd name="T34" fmla="*/ 2147483646 w 184"/>
              <a:gd name="T35" fmla="*/ 2147483646 h 106"/>
              <a:gd name="T36" fmla="*/ 2147483646 w 184"/>
              <a:gd name="T37" fmla="*/ 2147483646 h 106"/>
              <a:gd name="T38" fmla="*/ 2147483646 w 184"/>
              <a:gd name="T39" fmla="*/ 2147483646 h 106"/>
              <a:gd name="T40" fmla="*/ 2147483646 w 184"/>
              <a:gd name="T41" fmla="*/ 2147483646 h 106"/>
              <a:gd name="T42" fmla="*/ 2147483646 w 184"/>
              <a:gd name="T43" fmla="*/ 2147483646 h 106"/>
              <a:gd name="T44" fmla="*/ 2147483646 w 184"/>
              <a:gd name="T45" fmla="*/ 2147483646 h 106"/>
              <a:gd name="T46" fmla="*/ 2147483646 w 184"/>
              <a:gd name="T47" fmla="*/ 2147483646 h 106"/>
              <a:gd name="T48" fmla="*/ 2147483646 w 184"/>
              <a:gd name="T49" fmla="*/ 2147483646 h 106"/>
              <a:gd name="T50" fmla="*/ 2147483646 w 184"/>
              <a:gd name="T51" fmla="*/ 2147483646 h 106"/>
              <a:gd name="T52" fmla="*/ 2147483646 w 184"/>
              <a:gd name="T53" fmla="*/ 2147483646 h 106"/>
              <a:gd name="T54" fmla="*/ 2147483646 w 184"/>
              <a:gd name="T55" fmla="*/ 2147483646 h 106"/>
              <a:gd name="T56" fmla="*/ 2147483646 w 184"/>
              <a:gd name="T57" fmla="*/ 2147483646 h 106"/>
              <a:gd name="T58" fmla="*/ 2147483646 w 184"/>
              <a:gd name="T59" fmla="*/ 2147483646 h 106"/>
              <a:gd name="T60" fmla="*/ 2147483646 w 184"/>
              <a:gd name="T61" fmla="*/ 2147483646 h 106"/>
              <a:gd name="T62" fmla="*/ 2147483646 w 184"/>
              <a:gd name="T63" fmla="*/ 2147483646 h 106"/>
              <a:gd name="T64" fmla="*/ 2147483646 w 184"/>
              <a:gd name="T65" fmla="*/ 2147483646 h 106"/>
              <a:gd name="T66" fmla="*/ 2147483646 w 184"/>
              <a:gd name="T67" fmla="*/ 2147483646 h 106"/>
              <a:gd name="T68" fmla="*/ 2147483646 w 184"/>
              <a:gd name="T69" fmla="*/ 2147483646 h 106"/>
              <a:gd name="T70" fmla="*/ 2147483646 w 184"/>
              <a:gd name="T71" fmla="*/ 2147483646 h 106"/>
              <a:gd name="T72" fmla="*/ 2147483646 w 184"/>
              <a:gd name="T73" fmla="*/ 2147483646 h 106"/>
              <a:gd name="T74" fmla="*/ 2147483646 w 184"/>
              <a:gd name="T75" fmla="*/ 2147483646 h 106"/>
              <a:gd name="T76" fmla="*/ 2147483646 w 184"/>
              <a:gd name="T77" fmla="*/ 2147483646 h 106"/>
              <a:gd name="T78" fmla="*/ 2147483646 w 184"/>
              <a:gd name="T79" fmla="*/ 0 h 106"/>
              <a:gd name="T80" fmla="*/ 2147483646 w 184"/>
              <a:gd name="T81" fmla="*/ 2147483646 h 106"/>
              <a:gd name="T82" fmla="*/ 2147483646 w 184"/>
              <a:gd name="T83" fmla="*/ 2147483646 h 106"/>
              <a:gd name="T84" fmla="*/ 2147483646 w 184"/>
              <a:gd name="T85" fmla="*/ 2147483646 h 106"/>
              <a:gd name="T86" fmla="*/ 2147483646 w 184"/>
              <a:gd name="T87" fmla="*/ 2147483646 h 106"/>
              <a:gd name="T88" fmla="*/ 2147483646 w 184"/>
              <a:gd name="T89" fmla="*/ 2147483646 h 106"/>
              <a:gd name="T90" fmla="*/ 2147483646 w 184"/>
              <a:gd name="T91" fmla="*/ 2147483646 h 106"/>
              <a:gd name="T92" fmla="*/ 2147483646 w 184"/>
              <a:gd name="T93" fmla="*/ 2147483646 h 106"/>
              <a:gd name="T94" fmla="*/ 2147483646 w 184"/>
              <a:gd name="T95" fmla="*/ 2147483646 h 1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84" h="106">
                <a:moveTo>
                  <a:pt x="51" y="94"/>
                </a:moveTo>
                <a:lnTo>
                  <a:pt x="55" y="102"/>
                </a:lnTo>
                <a:lnTo>
                  <a:pt x="51" y="106"/>
                </a:lnTo>
                <a:lnTo>
                  <a:pt x="35" y="106"/>
                </a:lnTo>
                <a:lnTo>
                  <a:pt x="27" y="98"/>
                </a:lnTo>
                <a:lnTo>
                  <a:pt x="24" y="90"/>
                </a:lnTo>
                <a:lnTo>
                  <a:pt x="12" y="55"/>
                </a:lnTo>
                <a:lnTo>
                  <a:pt x="4" y="55"/>
                </a:lnTo>
                <a:lnTo>
                  <a:pt x="0" y="47"/>
                </a:lnTo>
                <a:lnTo>
                  <a:pt x="8" y="47"/>
                </a:lnTo>
                <a:lnTo>
                  <a:pt x="4" y="32"/>
                </a:lnTo>
                <a:lnTo>
                  <a:pt x="12" y="20"/>
                </a:lnTo>
                <a:lnTo>
                  <a:pt x="20" y="43"/>
                </a:lnTo>
                <a:lnTo>
                  <a:pt x="31" y="39"/>
                </a:lnTo>
                <a:lnTo>
                  <a:pt x="35" y="47"/>
                </a:lnTo>
                <a:lnTo>
                  <a:pt x="24" y="51"/>
                </a:lnTo>
                <a:lnTo>
                  <a:pt x="35" y="90"/>
                </a:lnTo>
                <a:lnTo>
                  <a:pt x="39" y="94"/>
                </a:lnTo>
                <a:lnTo>
                  <a:pt x="51" y="94"/>
                </a:lnTo>
                <a:close/>
                <a:moveTo>
                  <a:pt x="51" y="94"/>
                </a:moveTo>
                <a:lnTo>
                  <a:pt x="51" y="94"/>
                </a:lnTo>
                <a:close/>
                <a:moveTo>
                  <a:pt x="102" y="79"/>
                </a:moveTo>
                <a:lnTo>
                  <a:pt x="98" y="87"/>
                </a:lnTo>
                <a:lnTo>
                  <a:pt x="90" y="94"/>
                </a:lnTo>
                <a:lnTo>
                  <a:pt x="82" y="94"/>
                </a:lnTo>
                <a:lnTo>
                  <a:pt x="71" y="98"/>
                </a:lnTo>
                <a:lnTo>
                  <a:pt x="63" y="94"/>
                </a:lnTo>
                <a:lnTo>
                  <a:pt x="59" y="90"/>
                </a:lnTo>
                <a:lnTo>
                  <a:pt x="55" y="83"/>
                </a:lnTo>
                <a:lnTo>
                  <a:pt x="51" y="79"/>
                </a:lnTo>
                <a:lnTo>
                  <a:pt x="51" y="75"/>
                </a:lnTo>
                <a:lnTo>
                  <a:pt x="55" y="71"/>
                </a:lnTo>
                <a:lnTo>
                  <a:pt x="55" y="67"/>
                </a:lnTo>
                <a:lnTo>
                  <a:pt x="63" y="59"/>
                </a:lnTo>
                <a:lnTo>
                  <a:pt x="67" y="59"/>
                </a:lnTo>
                <a:lnTo>
                  <a:pt x="71" y="55"/>
                </a:lnTo>
                <a:lnTo>
                  <a:pt x="82" y="51"/>
                </a:lnTo>
                <a:lnTo>
                  <a:pt x="90" y="43"/>
                </a:lnTo>
                <a:lnTo>
                  <a:pt x="78" y="32"/>
                </a:lnTo>
                <a:lnTo>
                  <a:pt x="63" y="39"/>
                </a:lnTo>
                <a:lnTo>
                  <a:pt x="59" y="39"/>
                </a:lnTo>
                <a:lnTo>
                  <a:pt x="55" y="47"/>
                </a:lnTo>
                <a:lnTo>
                  <a:pt x="55" y="51"/>
                </a:lnTo>
                <a:lnTo>
                  <a:pt x="47" y="55"/>
                </a:lnTo>
                <a:lnTo>
                  <a:pt x="43" y="51"/>
                </a:lnTo>
                <a:lnTo>
                  <a:pt x="47" y="43"/>
                </a:lnTo>
                <a:lnTo>
                  <a:pt x="51" y="39"/>
                </a:lnTo>
                <a:lnTo>
                  <a:pt x="55" y="32"/>
                </a:lnTo>
                <a:lnTo>
                  <a:pt x="63" y="28"/>
                </a:lnTo>
                <a:lnTo>
                  <a:pt x="67" y="24"/>
                </a:lnTo>
                <a:lnTo>
                  <a:pt x="90" y="24"/>
                </a:lnTo>
                <a:lnTo>
                  <a:pt x="98" y="32"/>
                </a:lnTo>
                <a:lnTo>
                  <a:pt x="98" y="36"/>
                </a:lnTo>
                <a:lnTo>
                  <a:pt x="102" y="39"/>
                </a:lnTo>
                <a:lnTo>
                  <a:pt x="106" y="55"/>
                </a:lnTo>
                <a:lnTo>
                  <a:pt x="110" y="67"/>
                </a:lnTo>
                <a:lnTo>
                  <a:pt x="114" y="75"/>
                </a:lnTo>
                <a:lnTo>
                  <a:pt x="118" y="79"/>
                </a:lnTo>
                <a:lnTo>
                  <a:pt x="118" y="83"/>
                </a:lnTo>
                <a:lnTo>
                  <a:pt x="106" y="87"/>
                </a:lnTo>
                <a:lnTo>
                  <a:pt x="106" y="83"/>
                </a:lnTo>
                <a:lnTo>
                  <a:pt x="102" y="79"/>
                </a:lnTo>
                <a:close/>
                <a:moveTo>
                  <a:pt x="102" y="79"/>
                </a:moveTo>
                <a:lnTo>
                  <a:pt x="102" y="79"/>
                </a:lnTo>
                <a:close/>
                <a:moveTo>
                  <a:pt x="94" y="55"/>
                </a:moveTo>
                <a:lnTo>
                  <a:pt x="86" y="59"/>
                </a:lnTo>
                <a:lnTo>
                  <a:pt x="75" y="63"/>
                </a:lnTo>
                <a:lnTo>
                  <a:pt x="63" y="75"/>
                </a:lnTo>
                <a:lnTo>
                  <a:pt x="63" y="79"/>
                </a:lnTo>
                <a:lnTo>
                  <a:pt x="71" y="87"/>
                </a:lnTo>
                <a:lnTo>
                  <a:pt x="82" y="87"/>
                </a:lnTo>
                <a:lnTo>
                  <a:pt x="94" y="75"/>
                </a:lnTo>
                <a:lnTo>
                  <a:pt x="94" y="55"/>
                </a:lnTo>
                <a:close/>
                <a:moveTo>
                  <a:pt x="133" y="75"/>
                </a:moveTo>
                <a:lnTo>
                  <a:pt x="110" y="12"/>
                </a:lnTo>
                <a:lnTo>
                  <a:pt x="122" y="8"/>
                </a:lnTo>
                <a:lnTo>
                  <a:pt x="126" y="16"/>
                </a:lnTo>
                <a:lnTo>
                  <a:pt x="129" y="8"/>
                </a:lnTo>
                <a:lnTo>
                  <a:pt x="141" y="0"/>
                </a:lnTo>
                <a:lnTo>
                  <a:pt x="161" y="0"/>
                </a:lnTo>
                <a:lnTo>
                  <a:pt x="169" y="8"/>
                </a:lnTo>
                <a:lnTo>
                  <a:pt x="173" y="16"/>
                </a:lnTo>
                <a:lnTo>
                  <a:pt x="173" y="20"/>
                </a:lnTo>
                <a:lnTo>
                  <a:pt x="184" y="59"/>
                </a:lnTo>
                <a:lnTo>
                  <a:pt x="177" y="63"/>
                </a:lnTo>
                <a:lnTo>
                  <a:pt x="161" y="24"/>
                </a:lnTo>
                <a:lnTo>
                  <a:pt x="161" y="20"/>
                </a:lnTo>
                <a:lnTo>
                  <a:pt x="157" y="12"/>
                </a:lnTo>
                <a:lnTo>
                  <a:pt x="153" y="12"/>
                </a:lnTo>
                <a:lnTo>
                  <a:pt x="149" y="8"/>
                </a:lnTo>
                <a:lnTo>
                  <a:pt x="145" y="8"/>
                </a:lnTo>
                <a:lnTo>
                  <a:pt x="133" y="20"/>
                </a:lnTo>
                <a:lnTo>
                  <a:pt x="129" y="28"/>
                </a:lnTo>
                <a:lnTo>
                  <a:pt x="133" y="36"/>
                </a:lnTo>
                <a:lnTo>
                  <a:pt x="145" y="71"/>
                </a:lnTo>
                <a:lnTo>
                  <a:pt x="133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6" name="Freeform 47"/>
          <p:cNvSpPr>
            <a:spLocks noEditPoints="1"/>
          </p:cNvSpPr>
          <p:nvPr/>
        </p:nvSpPr>
        <p:spPr bwMode="auto">
          <a:xfrm>
            <a:off x="5735638" y="3960813"/>
            <a:ext cx="144462" cy="266700"/>
          </a:xfrm>
          <a:custGeom>
            <a:avLst/>
            <a:gdLst>
              <a:gd name="T0" fmla="*/ 2147483646 w 83"/>
              <a:gd name="T1" fmla="*/ 2147483646 h 153"/>
              <a:gd name="T2" fmla="*/ 2147483646 w 83"/>
              <a:gd name="T3" fmla="*/ 2147483646 h 153"/>
              <a:gd name="T4" fmla="*/ 2147483646 w 83"/>
              <a:gd name="T5" fmla="*/ 2147483646 h 153"/>
              <a:gd name="T6" fmla="*/ 2147483646 w 83"/>
              <a:gd name="T7" fmla="*/ 2147483646 h 153"/>
              <a:gd name="T8" fmla="*/ 2147483646 w 83"/>
              <a:gd name="T9" fmla="*/ 2147483646 h 153"/>
              <a:gd name="T10" fmla="*/ 2147483646 w 83"/>
              <a:gd name="T11" fmla="*/ 2147483646 h 153"/>
              <a:gd name="T12" fmla="*/ 2147483646 w 83"/>
              <a:gd name="T13" fmla="*/ 2147483646 h 153"/>
              <a:gd name="T14" fmla="*/ 2147483646 w 83"/>
              <a:gd name="T15" fmla="*/ 2147483646 h 153"/>
              <a:gd name="T16" fmla="*/ 2147483646 w 83"/>
              <a:gd name="T17" fmla="*/ 2147483646 h 153"/>
              <a:gd name="T18" fmla="*/ 2147483646 w 83"/>
              <a:gd name="T19" fmla="*/ 2147483646 h 153"/>
              <a:gd name="T20" fmla="*/ 2147483646 w 83"/>
              <a:gd name="T21" fmla="*/ 2147483646 h 153"/>
              <a:gd name="T22" fmla="*/ 2147483646 w 83"/>
              <a:gd name="T23" fmla="*/ 2147483646 h 153"/>
              <a:gd name="T24" fmla="*/ 2147483646 w 83"/>
              <a:gd name="T25" fmla="*/ 2147483646 h 153"/>
              <a:gd name="T26" fmla="*/ 0 w 83"/>
              <a:gd name="T27" fmla="*/ 2147483646 h 153"/>
              <a:gd name="T28" fmla="*/ 0 w 83"/>
              <a:gd name="T29" fmla="*/ 2147483646 h 153"/>
              <a:gd name="T30" fmla="*/ 2147483646 w 83"/>
              <a:gd name="T31" fmla="*/ 2147483646 h 153"/>
              <a:gd name="T32" fmla="*/ 2147483646 w 83"/>
              <a:gd name="T33" fmla="*/ 2147483646 h 153"/>
              <a:gd name="T34" fmla="*/ 2147483646 w 83"/>
              <a:gd name="T35" fmla="*/ 2147483646 h 153"/>
              <a:gd name="T36" fmla="*/ 2147483646 w 83"/>
              <a:gd name="T37" fmla="*/ 2147483646 h 153"/>
              <a:gd name="T38" fmla="*/ 2147483646 w 83"/>
              <a:gd name="T39" fmla="*/ 2147483646 h 153"/>
              <a:gd name="T40" fmla="*/ 2147483646 w 83"/>
              <a:gd name="T41" fmla="*/ 2147483646 h 153"/>
              <a:gd name="T42" fmla="*/ 2147483646 w 83"/>
              <a:gd name="T43" fmla="*/ 2147483646 h 153"/>
              <a:gd name="T44" fmla="*/ 2147483646 w 83"/>
              <a:gd name="T45" fmla="*/ 2147483646 h 153"/>
              <a:gd name="T46" fmla="*/ 2147483646 w 83"/>
              <a:gd name="T47" fmla="*/ 2147483646 h 153"/>
              <a:gd name="T48" fmla="*/ 2147483646 w 83"/>
              <a:gd name="T49" fmla="*/ 2147483646 h 153"/>
              <a:gd name="T50" fmla="*/ 2147483646 w 83"/>
              <a:gd name="T51" fmla="*/ 2147483646 h 153"/>
              <a:gd name="T52" fmla="*/ 2147483646 w 83"/>
              <a:gd name="T53" fmla="*/ 2147483646 h 153"/>
              <a:gd name="T54" fmla="*/ 2147483646 w 83"/>
              <a:gd name="T55" fmla="*/ 2147483646 h 153"/>
              <a:gd name="T56" fmla="*/ 2147483646 w 83"/>
              <a:gd name="T57" fmla="*/ 2147483646 h 153"/>
              <a:gd name="T58" fmla="*/ 2147483646 w 83"/>
              <a:gd name="T59" fmla="*/ 2147483646 h 153"/>
              <a:gd name="T60" fmla="*/ 2147483646 w 83"/>
              <a:gd name="T61" fmla="*/ 2147483646 h 153"/>
              <a:gd name="T62" fmla="*/ 2147483646 w 83"/>
              <a:gd name="T63" fmla="*/ 2147483646 h 153"/>
              <a:gd name="T64" fmla="*/ 2147483646 w 83"/>
              <a:gd name="T65" fmla="*/ 0 h 153"/>
              <a:gd name="T66" fmla="*/ 2147483646 w 83"/>
              <a:gd name="T67" fmla="*/ 2147483646 h 153"/>
              <a:gd name="T68" fmla="*/ 2147483646 w 83"/>
              <a:gd name="T69" fmla="*/ 2147483646 h 153"/>
              <a:gd name="T70" fmla="*/ 2147483646 w 83"/>
              <a:gd name="T71" fmla="*/ 2147483646 h 153"/>
              <a:gd name="T72" fmla="*/ 2147483646 w 83"/>
              <a:gd name="T73" fmla="*/ 2147483646 h 153"/>
              <a:gd name="T74" fmla="*/ 2147483646 w 83"/>
              <a:gd name="T75" fmla="*/ 2147483646 h 153"/>
              <a:gd name="T76" fmla="*/ 2147483646 w 83"/>
              <a:gd name="T77" fmla="*/ 2147483646 h 153"/>
              <a:gd name="T78" fmla="*/ 2147483646 w 83"/>
              <a:gd name="T79" fmla="*/ 2147483646 h 153"/>
              <a:gd name="T80" fmla="*/ 2147483646 w 83"/>
              <a:gd name="T81" fmla="*/ 2147483646 h 153"/>
              <a:gd name="T82" fmla="*/ 2147483646 w 83"/>
              <a:gd name="T83" fmla="*/ 2147483646 h 153"/>
              <a:gd name="T84" fmla="*/ 2147483646 w 83"/>
              <a:gd name="T85" fmla="*/ 2147483646 h 153"/>
              <a:gd name="T86" fmla="*/ 2147483646 w 83"/>
              <a:gd name="T87" fmla="*/ 2147483646 h 153"/>
              <a:gd name="T88" fmla="*/ 2147483646 w 83"/>
              <a:gd name="T89" fmla="*/ 2147483646 h 153"/>
              <a:gd name="T90" fmla="*/ 2147483646 w 83"/>
              <a:gd name="T91" fmla="*/ 2147483646 h 153"/>
              <a:gd name="T92" fmla="*/ 2147483646 w 83"/>
              <a:gd name="T93" fmla="*/ 2147483646 h 153"/>
              <a:gd name="T94" fmla="*/ 2147483646 w 83"/>
              <a:gd name="T95" fmla="*/ 2147483646 h 153"/>
              <a:gd name="T96" fmla="*/ 2147483646 w 83"/>
              <a:gd name="T97" fmla="*/ 2147483646 h 153"/>
              <a:gd name="T98" fmla="*/ 2147483646 w 83"/>
              <a:gd name="T99" fmla="*/ 2147483646 h 153"/>
              <a:gd name="T100" fmla="*/ 2147483646 w 83"/>
              <a:gd name="T101" fmla="*/ 2147483646 h 153"/>
              <a:gd name="T102" fmla="*/ 2147483646 w 83"/>
              <a:gd name="T103" fmla="*/ 2147483646 h 153"/>
              <a:gd name="T104" fmla="*/ 2147483646 w 83"/>
              <a:gd name="T105" fmla="*/ 2147483646 h 153"/>
              <a:gd name="T106" fmla="*/ 2147483646 w 83"/>
              <a:gd name="T107" fmla="*/ 2147483646 h 153"/>
              <a:gd name="T108" fmla="*/ 2147483646 w 83"/>
              <a:gd name="T109" fmla="*/ 2147483646 h 153"/>
              <a:gd name="T110" fmla="*/ 2147483646 w 83"/>
              <a:gd name="T111" fmla="*/ 2147483646 h 153"/>
              <a:gd name="T112" fmla="*/ 2147483646 w 83"/>
              <a:gd name="T113" fmla="*/ 2147483646 h 153"/>
              <a:gd name="T114" fmla="*/ 2147483646 w 83"/>
              <a:gd name="T115" fmla="*/ 2147483646 h 153"/>
              <a:gd name="T116" fmla="*/ 2147483646 w 83"/>
              <a:gd name="T117" fmla="*/ 2147483646 h 153"/>
              <a:gd name="T118" fmla="*/ 2147483646 w 83"/>
              <a:gd name="T119" fmla="*/ 2147483646 h 15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3" h="153">
                <a:moveTo>
                  <a:pt x="63" y="35"/>
                </a:moveTo>
                <a:lnTo>
                  <a:pt x="75" y="35"/>
                </a:lnTo>
                <a:lnTo>
                  <a:pt x="79" y="39"/>
                </a:lnTo>
                <a:lnTo>
                  <a:pt x="83" y="51"/>
                </a:lnTo>
                <a:lnTo>
                  <a:pt x="79" y="67"/>
                </a:lnTo>
                <a:lnTo>
                  <a:pt x="71" y="82"/>
                </a:lnTo>
                <a:lnTo>
                  <a:pt x="59" y="98"/>
                </a:lnTo>
                <a:lnTo>
                  <a:pt x="47" y="110"/>
                </a:lnTo>
                <a:lnTo>
                  <a:pt x="32" y="118"/>
                </a:lnTo>
                <a:lnTo>
                  <a:pt x="20" y="145"/>
                </a:lnTo>
                <a:lnTo>
                  <a:pt x="8" y="153"/>
                </a:lnTo>
                <a:lnTo>
                  <a:pt x="16" y="126"/>
                </a:lnTo>
                <a:lnTo>
                  <a:pt x="8" y="126"/>
                </a:lnTo>
                <a:lnTo>
                  <a:pt x="0" y="122"/>
                </a:lnTo>
                <a:lnTo>
                  <a:pt x="0" y="110"/>
                </a:lnTo>
                <a:lnTo>
                  <a:pt x="4" y="94"/>
                </a:lnTo>
                <a:lnTo>
                  <a:pt x="8" y="86"/>
                </a:lnTo>
                <a:lnTo>
                  <a:pt x="12" y="75"/>
                </a:lnTo>
                <a:lnTo>
                  <a:pt x="20" y="67"/>
                </a:lnTo>
                <a:lnTo>
                  <a:pt x="24" y="59"/>
                </a:lnTo>
                <a:lnTo>
                  <a:pt x="32" y="55"/>
                </a:lnTo>
                <a:lnTo>
                  <a:pt x="35" y="47"/>
                </a:lnTo>
                <a:lnTo>
                  <a:pt x="51" y="39"/>
                </a:lnTo>
                <a:lnTo>
                  <a:pt x="51" y="35"/>
                </a:lnTo>
                <a:lnTo>
                  <a:pt x="55" y="35"/>
                </a:lnTo>
                <a:lnTo>
                  <a:pt x="55" y="24"/>
                </a:lnTo>
                <a:lnTo>
                  <a:pt x="59" y="20"/>
                </a:lnTo>
                <a:lnTo>
                  <a:pt x="59" y="16"/>
                </a:lnTo>
                <a:lnTo>
                  <a:pt x="63" y="12"/>
                </a:lnTo>
                <a:lnTo>
                  <a:pt x="63" y="8"/>
                </a:lnTo>
                <a:lnTo>
                  <a:pt x="67" y="4"/>
                </a:lnTo>
                <a:lnTo>
                  <a:pt x="71" y="4"/>
                </a:lnTo>
                <a:lnTo>
                  <a:pt x="75" y="0"/>
                </a:lnTo>
                <a:lnTo>
                  <a:pt x="75" y="4"/>
                </a:lnTo>
                <a:lnTo>
                  <a:pt x="79" y="8"/>
                </a:lnTo>
                <a:lnTo>
                  <a:pt x="75" y="12"/>
                </a:lnTo>
                <a:lnTo>
                  <a:pt x="75" y="16"/>
                </a:lnTo>
                <a:lnTo>
                  <a:pt x="71" y="20"/>
                </a:lnTo>
                <a:lnTo>
                  <a:pt x="71" y="24"/>
                </a:lnTo>
                <a:lnTo>
                  <a:pt x="67" y="28"/>
                </a:lnTo>
                <a:lnTo>
                  <a:pt x="67" y="31"/>
                </a:lnTo>
                <a:lnTo>
                  <a:pt x="63" y="35"/>
                </a:lnTo>
                <a:close/>
                <a:moveTo>
                  <a:pt x="63" y="35"/>
                </a:moveTo>
                <a:lnTo>
                  <a:pt x="63" y="35"/>
                </a:lnTo>
                <a:close/>
                <a:moveTo>
                  <a:pt x="47" y="47"/>
                </a:moveTo>
                <a:lnTo>
                  <a:pt x="32" y="63"/>
                </a:lnTo>
                <a:lnTo>
                  <a:pt x="24" y="75"/>
                </a:lnTo>
                <a:lnTo>
                  <a:pt x="16" y="98"/>
                </a:lnTo>
                <a:lnTo>
                  <a:pt x="16" y="114"/>
                </a:lnTo>
                <a:lnTo>
                  <a:pt x="20" y="114"/>
                </a:lnTo>
                <a:lnTo>
                  <a:pt x="47" y="47"/>
                </a:lnTo>
                <a:close/>
                <a:moveTo>
                  <a:pt x="59" y="43"/>
                </a:moveTo>
                <a:lnTo>
                  <a:pt x="35" y="110"/>
                </a:lnTo>
                <a:lnTo>
                  <a:pt x="51" y="94"/>
                </a:lnTo>
                <a:lnTo>
                  <a:pt x="63" y="71"/>
                </a:lnTo>
                <a:lnTo>
                  <a:pt x="67" y="59"/>
                </a:lnTo>
                <a:lnTo>
                  <a:pt x="67" y="51"/>
                </a:lnTo>
                <a:lnTo>
                  <a:pt x="59" y="43"/>
                </a:lnTo>
                <a:close/>
                <a:moveTo>
                  <a:pt x="59" y="43"/>
                </a:moveTo>
                <a:lnTo>
                  <a:pt x="59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7" name="Rectangle 48"/>
          <p:cNvSpPr>
            <a:spLocks noChangeArrowheads="1"/>
          </p:cNvSpPr>
          <p:nvPr/>
        </p:nvSpPr>
        <p:spPr bwMode="auto">
          <a:xfrm>
            <a:off x="2214563" y="3051175"/>
            <a:ext cx="157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WP Greek Century" pitchFamily="2" charset="2"/>
              </a:rPr>
              <a:t>J</a:t>
            </a:r>
            <a:endParaRPr lang="en-US" altLang="en-US" sz="1800"/>
          </a:p>
        </p:txBody>
      </p:sp>
      <p:sp>
        <p:nvSpPr>
          <p:cNvPr id="25648" name="Rectangle 49"/>
          <p:cNvSpPr>
            <a:spLocks noChangeArrowheads="1"/>
          </p:cNvSpPr>
          <p:nvPr/>
        </p:nvSpPr>
        <p:spPr bwMode="auto">
          <a:xfrm>
            <a:off x="4959350" y="4541838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49" name="Rectangle 50"/>
          <p:cNvSpPr>
            <a:spLocks noChangeArrowheads="1"/>
          </p:cNvSpPr>
          <p:nvPr/>
        </p:nvSpPr>
        <p:spPr bwMode="auto">
          <a:xfrm>
            <a:off x="4959350" y="4597400"/>
            <a:ext cx="7938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0" name="Rectangle 51"/>
          <p:cNvSpPr>
            <a:spLocks noChangeArrowheads="1"/>
          </p:cNvSpPr>
          <p:nvPr/>
        </p:nvSpPr>
        <p:spPr bwMode="auto">
          <a:xfrm>
            <a:off x="4959350" y="4651375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1" name="Rectangle 52"/>
          <p:cNvSpPr>
            <a:spLocks noChangeArrowheads="1"/>
          </p:cNvSpPr>
          <p:nvPr/>
        </p:nvSpPr>
        <p:spPr bwMode="auto">
          <a:xfrm>
            <a:off x="4959350" y="4706938"/>
            <a:ext cx="7938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2" name="Rectangle 53"/>
          <p:cNvSpPr>
            <a:spLocks noChangeArrowheads="1"/>
          </p:cNvSpPr>
          <p:nvPr/>
        </p:nvSpPr>
        <p:spPr bwMode="auto">
          <a:xfrm>
            <a:off x="4959350" y="4760913"/>
            <a:ext cx="7938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3" name="Rectangle 54"/>
          <p:cNvSpPr>
            <a:spLocks noChangeArrowheads="1"/>
          </p:cNvSpPr>
          <p:nvPr/>
        </p:nvSpPr>
        <p:spPr bwMode="auto">
          <a:xfrm>
            <a:off x="4959350" y="4814888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4" name="Rectangle 55"/>
          <p:cNvSpPr>
            <a:spLocks noChangeArrowheads="1"/>
          </p:cNvSpPr>
          <p:nvPr/>
        </p:nvSpPr>
        <p:spPr bwMode="auto">
          <a:xfrm>
            <a:off x="4959350" y="4870450"/>
            <a:ext cx="7938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5" name="Rectangle 56"/>
          <p:cNvSpPr>
            <a:spLocks noChangeArrowheads="1"/>
          </p:cNvSpPr>
          <p:nvPr/>
        </p:nvSpPr>
        <p:spPr bwMode="auto">
          <a:xfrm>
            <a:off x="4959350" y="4924425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6" name="Rectangle 57"/>
          <p:cNvSpPr>
            <a:spLocks noChangeArrowheads="1"/>
          </p:cNvSpPr>
          <p:nvPr/>
        </p:nvSpPr>
        <p:spPr bwMode="auto">
          <a:xfrm>
            <a:off x="4959350" y="4978400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7" name="Rectangle 58"/>
          <p:cNvSpPr>
            <a:spLocks noChangeArrowheads="1"/>
          </p:cNvSpPr>
          <p:nvPr/>
        </p:nvSpPr>
        <p:spPr bwMode="auto">
          <a:xfrm>
            <a:off x="4959350" y="5033963"/>
            <a:ext cx="7938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8" name="Rectangle 59"/>
          <p:cNvSpPr>
            <a:spLocks noChangeArrowheads="1"/>
          </p:cNvSpPr>
          <p:nvPr/>
        </p:nvSpPr>
        <p:spPr bwMode="auto">
          <a:xfrm>
            <a:off x="4959350" y="5087938"/>
            <a:ext cx="7938" cy="42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9" name="Rectangle 60"/>
          <p:cNvSpPr>
            <a:spLocks noChangeArrowheads="1"/>
          </p:cNvSpPr>
          <p:nvPr/>
        </p:nvSpPr>
        <p:spPr bwMode="auto">
          <a:xfrm>
            <a:off x="4959350" y="5143500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0" name="Rectangle 61"/>
          <p:cNvSpPr>
            <a:spLocks noChangeArrowheads="1"/>
          </p:cNvSpPr>
          <p:nvPr/>
        </p:nvSpPr>
        <p:spPr bwMode="auto">
          <a:xfrm>
            <a:off x="4959350" y="5197475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1" name="Rectangle 62"/>
          <p:cNvSpPr>
            <a:spLocks noChangeArrowheads="1"/>
          </p:cNvSpPr>
          <p:nvPr/>
        </p:nvSpPr>
        <p:spPr bwMode="auto">
          <a:xfrm>
            <a:off x="4959350" y="5251450"/>
            <a:ext cx="7938" cy="42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2" name="Rectangle 63"/>
          <p:cNvSpPr>
            <a:spLocks noChangeArrowheads="1"/>
          </p:cNvSpPr>
          <p:nvPr/>
        </p:nvSpPr>
        <p:spPr bwMode="auto">
          <a:xfrm>
            <a:off x="4959350" y="5307013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3" name="Rectangle 64"/>
          <p:cNvSpPr>
            <a:spLocks noChangeArrowheads="1"/>
          </p:cNvSpPr>
          <p:nvPr/>
        </p:nvSpPr>
        <p:spPr bwMode="auto">
          <a:xfrm>
            <a:off x="4959350" y="5360988"/>
            <a:ext cx="7938" cy="42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4" name="Rectangle 65"/>
          <p:cNvSpPr>
            <a:spLocks noChangeArrowheads="1"/>
          </p:cNvSpPr>
          <p:nvPr/>
        </p:nvSpPr>
        <p:spPr bwMode="auto">
          <a:xfrm>
            <a:off x="4959350" y="5416550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5" name="Rectangle 66"/>
          <p:cNvSpPr>
            <a:spLocks noChangeArrowheads="1"/>
          </p:cNvSpPr>
          <p:nvPr/>
        </p:nvSpPr>
        <p:spPr bwMode="auto">
          <a:xfrm>
            <a:off x="4959350" y="5472113"/>
            <a:ext cx="7938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6" name="Rectangle 67"/>
          <p:cNvSpPr>
            <a:spLocks noChangeArrowheads="1"/>
          </p:cNvSpPr>
          <p:nvPr/>
        </p:nvSpPr>
        <p:spPr bwMode="auto">
          <a:xfrm>
            <a:off x="4959350" y="5526088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7" name="Rectangle 68"/>
          <p:cNvSpPr>
            <a:spLocks noChangeArrowheads="1"/>
          </p:cNvSpPr>
          <p:nvPr/>
        </p:nvSpPr>
        <p:spPr bwMode="auto">
          <a:xfrm>
            <a:off x="4959350" y="5581650"/>
            <a:ext cx="7938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8" name="Rectangle 69"/>
          <p:cNvSpPr>
            <a:spLocks noChangeArrowheads="1"/>
          </p:cNvSpPr>
          <p:nvPr/>
        </p:nvSpPr>
        <p:spPr bwMode="auto">
          <a:xfrm>
            <a:off x="4959350" y="5635625"/>
            <a:ext cx="7938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9" name="Rectangle 70"/>
          <p:cNvSpPr>
            <a:spLocks noChangeArrowheads="1"/>
          </p:cNvSpPr>
          <p:nvPr/>
        </p:nvSpPr>
        <p:spPr bwMode="auto">
          <a:xfrm>
            <a:off x="4959350" y="5689600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0" name="Rectangle 71"/>
          <p:cNvSpPr>
            <a:spLocks noChangeArrowheads="1"/>
          </p:cNvSpPr>
          <p:nvPr/>
        </p:nvSpPr>
        <p:spPr bwMode="auto">
          <a:xfrm>
            <a:off x="4959350" y="5745163"/>
            <a:ext cx="7938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1" name="Rectangle 72"/>
          <p:cNvSpPr>
            <a:spLocks noChangeArrowheads="1"/>
          </p:cNvSpPr>
          <p:nvPr/>
        </p:nvSpPr>
        <p:spPr bwMode="auto">
          <a:xfrm>
            <a:off x="4959350" y="454183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2" name="Rectangle 73"/>
          <p:cNvSpPr>
            <a:spLocks noChangeArrowheads="1"/>
          </p:cNvSpPr>
          <p:nvPr/>
        </p:nvSpPr>
        <p:spPr bwMode="auto">
          <a:xfrm>
            <a:off x="4953000" y="45481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3" name="Rectangle 74"/>
          <p:cNvSpPr>
            <a:spLocks noChangeArrowheads="1"/>
          </p:cNvSpPr>
          <p:nvPr/>
        </p:nvSpPr>
        <p:spPr bwMode="auto">
          <a:xfrm>
            <a:off x="4946650" y="45624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4" name="Rectangle 75"/>
          <p:cNvSpPr>
            <a:spLocks noChangeArrowheads="1"/>
          </p:cNvSpPr>
          <p:nvPr/>
        </p:nvSpPr>
        <p:spPr bwMode="auto">
          <a:xfrm>
            <a:off x="4938713" y="456882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5" name="Rectangle 76"/>
          <p:cNvSpPr>
            <a:spLocks noChangeArrowheads="1"/>
          </p:cNvSpPr>
          <p:nvPr/>
        </p:nvSpPr>
        <p:spPr bwMode="auto">
          <a:xfrm>
            <a:off x="4924425" y="4589463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6" name="Rectangle 77"/>
          <p:cNvSpPr>
            <a:spLocks noChangeArrowheads="1"/>
          </p:cNvSpPr>
          <p:nvPr/>
        </p:nvSpPr>
        <p:spPr bwMode="auto">
          <a:xfrm>
            <a:off x="4918075" y="459740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7" name="Rectangle 78"/>
          <p:cNvSpPr>
            <a:spLocks noChangeArrowheads="1"/>
          </p:cNvSpPr>
          <p:nvPr/>
        </p:nvSpPr>
        <p:spPr bwMode="auto">
          <a:xfrm>
            <a:off x="4911725" y="461010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8" name="Rectangle 79"/>
          <p:cNvSpPr>
            <a:spLocks noChangeArrowheads="1"/>
          </p:cNvSpPr>
          <p:nvPr/>
        </p:nvSpPr>
        <p:spPr bwMode="auto">
          <a:xfrm>
            <a:off x="4903788" y="4618038"/>
            <a:ext cx="7937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9" name="Rectangle 80"/>
          <p:cNvSpPr>
            <a:spLocks noChangeArrowheads="1"/>
          </p:cNvSpPr>
          <p:nvPr/>
        </p:nvSpPr>
        <p:spPr bwMode="auto">
          <a:xfrm>
            <a:off x="4892675" y="463708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0" name="Rectangle 81"/>
          <p:cNvSpPr>
            <a:spLocks noChangeArrowheads="1"/>
          </p:cNvSpPr>
          <p:nvPr/>
        </p:nvSpPr>
        <p:spPr bwMode="auto">
          <a:xfrm>
            <a:off x="4884738" y="4643438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1" name="Rectangle 82"/>
          <p:cNvSpPr>
            <a:spLocks noChangeArrowheads="1"/>
          </p:cNvSpPr>
          <p:nvPr/>
        </p:nvSpPr>
        <p:spPr bwMode="auto">
          <a:xfrm>
            <a:off x="4878388" y="46577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2" name="Rectangle 83"/>
          <p:cNvSpPr>
            <a:spLocks noChangeArrowheads="1"/>
          </p:cNvSpPr>
          <p:nvPr/>
        </p:nvSpPr>
        <p:spPr bwMode="auto">
          <a:xfrm>
            <a:off x="4870450" y="4664075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3" name="Rectangle 84"/>
          <p:cNvSpPr>
            <a:spLocks noChangeArrowheads="1"/>
          </p:cNvSpPr>
          <p:nvPr/>
        </p:nvSpPr>
        <p:spPr bwMode="auto">
          <a:xfrm>
            <a:off x="4856163" y="468630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4" name="Rectangle 85"/>
          <p:cNvSpPr>
            <a:spLocks noChangeArrowheads="1"/>
          </p:cNvSpPr>
          <p:nvPr/>
        </p:nvSpPr>
        <p:spPr bwMode="auto">
          <a:xfrm>
            <a:off x="4849813" y="4692650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5" name="Rectangle 86"/>
          <p:cNvSpPr>
            <a:spLocks noChangeArrowheads="1"/>
          </p:cNvSpPr>
          <p:nvPr/>
        </p:nvSpPr>
        <p:spPr bwMode="auto">
          <a:xfrm>
            <a:off x="4843463" y="4706938"/>
            <a:ext cx="63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6" name="Rectangle 87"/>
          <p:cNvSpPr>
            <a:spLocks noChangeArrowheads="1"/>
          </p:cNvSpPr>
          <p:nvPr/>
        </p:nvSpPr>
        <p:spPr bwMode="auto">
          <a:xfrm>
            <a:off x="4835525" y="471170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7" name="Rectangle 88"/>
          <p:cNvSpPr>
            <a:spLocks noChangeArrowheads="1"/>
          </p:cNvSpPr>
          <p:nvPr/>
        </p:nvSpPr>
        <p:spPr bwMode="auto">
          <a:xfrm>
            <a:off x="4821238" y="4732338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8" name="Rectangle 89"/>
          <p:cNvSpPr>
            <a:spLocks noChangeArrowheads="1"/>
          </p:cNvSpPr>
          <p:nvPr/>
        </p:nvSpPr>
        <p:spPr bwMode="auto">
          <a:xfrm>
            <a:off x="4814888" y="4740275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9" name="Rectangle 90"/>
          <p:cNvSpPr>
            <a:spLocks noChangeArrowheads="1"/>
          </p:cNvSpPr>
          <p:nvPr/>
        </p:nvSpPr>
        <p:spPr bwMode="auto">
          <a:xfrm>
            <a:off x="4808538" y="47529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0" name="Rectangle 91"/>
          <p:cNvSpPr>
            <a:spLocks noChangeArrowheads="1"/>
          </p:cNvSpPr>
          <p:nvPr/>
        </p:nvSpPr>
        <p:spPr bwMode="auto">
          <a:xfrm>
            <a:off x="4802188" y="47609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1" name="Rectangle 92"/>
          <p:cNvSpPr>
            <a:spLocks noChangeArrowheads="1"/>
          </p:cNvSpPr>
          <p:nvPr/>
        </p:nvSpPr>
        <p:spPr bwMode="auto">
          <a:xfrm>
            <a:off x="4789488" y="47815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2" name="Rectangle 93"/>
          <p:cNvSpPr>
            <a:spLocks noChangeArrowheads="1"/>
          </p:cNvSpPr>
          <p:nvPr/>
        </p:nvSpPr>
        <p:spPr bwMode="auto">
          <a:xfrm>
            <a:off x="4781550" y="4787900"/>
            <a:ext cx="79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3" name="Rectangle 94"/>
          <p:cNvSpPr>
            <a:spLocks noChangeArrowheads="1"/>
          </p:cNvSpPr>
          <p:nvPr/>
        </p:nvSpPr>
        <p:spPr bwMode="auto">
          <a:xfrm>
            <a:off x="4775200" y="48006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4" name="Rectangle 95"/>
          <p:cNvSpPr>
            <a:spLocks noChangeArrowheads="1"/>
          </p:cNvSpPr>
          <p:nvPr/>
        </p:nvSpPr>
        <p:spPr bwMode="auto">
          <a:xfrm>
            <a:off x="4767263" y="4806950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5" name="Rectangle 96"/>
          <p:cNvSpPr>
            <a:spLocks noChangeArrowheads="1"/>
          </p:cNvSpPr>
          <p:nvPr/>
        </p:nvSpPr>
        <p:spPr bwMode="auto">
          <a:xfrm>
            <a:off x="4752975" y="4829175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6" name="Rectangle 97"/>
          <p:cNvSpPr>
            <a:spLocks noChangeArrowheads="1"/>
          </p:cNvSpPr>
          <p:nvPr/>
        </p:nvSpPr>
        <p:spPr bwMode="auto">
          <a:xfrm>
            <a:off x="4746625" y="4835525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7" name="Rectangle 98"/>
          <p:cNvSpPr>
            <a:spLocks noChangeArrowheads="1"/>
          </p:cNvSpPr>
          <p:nvPr/>
        </p:nvSpPr>
        <p:spPr bwMode="auto">
          <a:xfrm>
            <a:off x="4740275" y="48498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8" name="Rectangle 99"/>
          <p:cNvSpPr>
            <a:spLocks noChangeArrowheads="1"/>
          </p:cNvSpPr>
          <p:nvPr/>
        </p:nvSpPr>
        <p:spPr bwMode="auto">
          <a:xfrm>
            <a:off x="4732338" y="485616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9" name="Rectangle 100"/>
          <p:cNvSpPr>
            <a:spLocks noChangeArrowheads="1"/>
          </p:cNvSpPr>
          <p:nvPr/>
        </p:nvSpPr>
        <p:spPr bwMode="auto">
          <a:xfrm>
            <a:off x="4718050" y="487680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0" name="Rectangle 101"/>
          <p:cNvSpPr>
            <a:spLocks noChangeArrowheads="1"/>
          </p:cNvSpPr>
          <p:nvPr/>
        </p:nvSpPr>
        <p:spPr bwMode="auto">
          <a:xfrm>
            <a:off x="4713288" y="4884738"/>
            <a:ext cx="4762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1" name="Rectangle 102"/>
          <p:cNvSpPr>
            <a:spLocks noChangeArrowheads="1"/>
          </p:cNvSpPr>
          <p:nvPr/>
        </p:nvSpPr>
        <p:spPr bwMode="auto">
          <a:xfrm>
            <a:off x="4706938" y="48958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2" name="Rectangle 103"/>
          <p:cNvSpPr>
            <a:spLocks noChangeArrowheads="1"/>
          </p:cNvSpPr>
          <p:nvPr/>
        </p:nvSpPr>
        <p:spPr bwMode="auto">
          <a:xfrm>
            <a:off x="4699000" y="490378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3" name="Rectangle 104"/>
          <p:cNvSpPr>
            <a:spLocks noChangeArrowheads="1"/>
          </p:cNvSpPr>
          <p:nvPr/>
        </p:nvSpPr>
        <p:spPr bwMode="auto">
          <a:xfrm>
            <a:off x="4686300" y="49244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4" name="Rectangle 105"/>
          <p:cNvSpPr>
            <a:spLocks noChangeArrowheads="1"/>
          </p:cNvSpPr>
          <p:nvPr/>
        </p:nvSpPr>
        <p:spPr bwMode="auto">
          <a:xfrm>
            <a:off x="4678363" y="4930775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5" name="Rectangle 106"/>
          <p:cNvSpPr>
            <a:spLocks noChangeArrowheads="1"/>
          </p:cNvSpPr>
          <p:nvPr/>
        </p:nvSpPr>
        <p:spPr bwMode="auto">
          <a:xfrm>
            <a:off x="4672013" y="49450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6" name="Rectangle 107"/>
          <p:cNvSpPr>
            <a:spLocks noChangeArrowheads="1"/>
          </p:cNvSpPr>
          <p:nvPr/>
        </p:nvSpPr>
        <p:spPr bwMode="auto">
          <a:xfrm>
            <a:off x="4664075" y="495300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7" name="Rectangle 108"/>
          <p:cNvSpPr>
            <a:spLocks noChangeArrowheads="1"/>
          </p:cNvSpPr>
          <p:nvPr/>
        </p:nvSpPr>
        <p:spPr bwMode="auto">
          <a:xfrm>
            <a:off x="4649788" y="4973638"/>
            <a:ext cx="7937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8" name="Rectangle 109"/>
          <p:cNvSpPr>
            <a:spLocks noChangeArrowheads="1"/>
          </p:cNvSpPr>
          <p:nvPr/>
        </p:nvSpPr>
        <p:spPr bwMode="auto">
          <a:xfrm>
            <a:off x="4643438" y="4978400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9" name="Rectangle 110"/>
          <p:cNvSpPr>
            <a:spLocks noChangeArrowheads="1"/>
          </p:cNvSpPr>
          <p:nvPr/>
        </p:nvSpPr>
        <p:spPr bwMode="auto">
          <a:xfrm>
            <a:off x="4637088" y="49926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0" name="Rectangle 111"/>
          <p:cNvSpPr>
            <a:spLocks noChangeArrowheads="1"/>
          </p:cNvSpPr>
          <p:nvPr/>
        </p:nvSpPr>
        <p:spPr bwMode="auto">
          <a:xfrm>
            <a:off x="4629150" y="4999038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1" name="Rectangle 112"/>
          <p:cNvSpPr>
            <a:spLocks noChangeArrowheads="1"/>
          </p:cNvSpPr>
          <p:nvPr/>
        </p:nvSpPr>
        <p:spPr bwMode="auto">
          <a:xfrm>
            <a:off x="4618038" y="50196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2" name="Rectangle 113"/>
          <p:cNvSpPr>
            <a:spLocks noChangeArrowheads="1"/>
          </p:cNvSpPr>
          <p:nvPr/>
        </p:nvSpPr>
        <p:spPr bwMode="auto">
          <a:xfrm>
            <a:off x="4610100" y="5027613"/>
            <a:ext cx="7938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3" name="Rectangle 114"/>
          <p:cNvSpPr>
            <a:spLocks noChangeArrowheads="1"/>
          </p:cNvSpPr>
          <p:nvPr/>
        </p:nvSpPr>
        <p:spPr bwMode="auto">
          <a:xfrm>
            <a:off x="4603750" y="50419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4" name="Rectangle 115"/>
          <p:cNvSpPr>
            <a:spLocks noChangeArrowheads="1"/>
          </p:cNvSpPr>
          <p:nvPr/>
        </p:nvSpPr>
        <p:spPr bwMode="auto">
          <a:xfrm>
            <a:off x="4595813" y="504825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5" name="Rectangle 116"/>
          <p:cNvSpPr>
            <a:spLocks noChangeArrowheads="1"/>
          </p:cNvSpPr>
          <p:nvPr/>
        </p:nvSpPr>
        <p:spPr bwMode="auto">
          <a:xfrm>
            <a:off x="4583113" y="50673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6" name="Rectangle 117"/>
          <p:cNvSpPr>
            <a:spLocks noChangeArrowheads="1"/>
          </p:cNvSpPr>
          <p:nvPr/>
        </p:nvSpPr>
        <p:spPr bwMode="auto">
          <a:xfrm>
            <a:off x="4575175" y="5073650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7" name="Rectangle 118"/>
          <p:cNvSpPr>
            <a:spLocks noChangeArrowheads="1"/>
          </p:cNvSpPr>
          <p:nvPr/>
        </p:nvSpPr>
        <p:spPr bwMode="auto">
          <a:xfrm>
            <a:off x="4568825" y="5087938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8" name="Rectangle 119"/>
          <p:cNvSpPr>
            <a:spLocks noChangeArrowheads="1"/>
          </p:cNvSpPr>
          <p:nvPr/>
        </p:nvSpPr>
        <p:spPr bwMode="auto">
          <a:xfrm>
            <a:off x="4560888" y="5095875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9" name="Rectangle 120"/>
          <p:cNvSpPr>
            <a:spLocks noChangeArrowheads="1"/>
          </p:cNvSpPr>
          <p:nvPr/>
        </p:nvSpPr>
        <p:spPr bwMode="auto">
          <a:xfrm>
            <a:off x="4546600" y="5116513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0" name="Rectangle 121"/>
          <p:cNvSpPr>
            <a:spLocks noChangeArrowheads="1"/>
          </p:cNvSpPr>
          <p:nvPr/>
        </p:nvSpPr>
        <p:spPr bwMode="auto">
          <a:xfrm>
            <a:off x="4540250" y="5122863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1" name="Rectangle 122"/>
          <p:cNvSpPr>
            <a:spLocks noChangeArrowheads="1"/>
          </p:cNvSpPr>
          <p:nvPr/>
        </p:nvSpPr>
        <p:spPr bwMode="auto">
          <a:xfrm>
            <a:off x="4535488" y="5137150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2" name="Rectangle 123"/>
          <p:cNvSpPr>
            <a:spLocks noChangeArrowheads="1"/>
          </p:cNvSpPr>
          <p:nvPr/>
        </p:nvSpPr>
        <p:spPr bwMode="auto">
          <a:xfrm>
            <a:off x="4527550" y="514350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3" name="Rectangle 124"/>
          <p:cNvSpPr>
            <a:spLocks noChangeArrowheads="1"/>
          </p:cNvSpPr>
          <p:nvPr/>
        </p:nvSpPr>
        <p:spPr bwMode="auto">
          <a:xfrm>
            <a:off x="4514850" y="51625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4" name="Rectangle 125"/>
          <p:cNvSpPr>
            <a:spLocks noChangeArrowheads="1"/>
          </p:cNvSpPr>
          <p:nvPr/>
        </p:nvSpPr>
        <p:spPr bwMode="auto">
          <a:xfrm>
            <a:off x="4506913" y="5170488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5" name="Rectangle 126"/>
          <p:cNvSpPr>
            <a:spLocks noChangeArrowheads="1"/>
          </p:cNvSpPr>
          <p:nvPr/>
        </p:nvSpPr>
        <p:spPr bwMode="auto">
          <a:xfrm>
            <a:off x="4500563" y="5184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6" name="Rectangle 127"/>
          <p:cNvSpPr>
            <a:spLocks noChangeArrowheads="1"/>
          </p:cNvSpPr>
          <p:nvPr/>
        </p:nvSpPr>
        <p:spPr bwMode="auto">
          <a:xfrm>
            <a:off x="4492625" y="5191125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7" name="Rectangle 128"/>
          <p:cNvSpPr>
            <a:spLocks noChangeArrowheads="1"/>
          </p:cNvSpPr>
          <p:nvPr/>
        </p:nvSpPr>
        <p:spPr bwMode="auto">
          <a:xfrm>
            <a:off x="4479925" y="521176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8" name="Rectangle 129"/>
          <p:cNvSpPr>
            <a:spLocks noChangeArrowheads="1"/>
          </p:cNvSpPr>
          <p:nvPr/>
        </p:nvSpPr>
        <p:spPr bwMode="auto">
          <a:xfrm>
            <a:off x="4471988" y="5218113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9" name="Rectangle 130"/>
          <p:cNvSpPr>
            <a:spLocks noChangeArrowheads="1"/>
          </p:cNvSpPr>
          <p:nvPr/>
        </p:nvSpPr>
        <p:spPr bwMode="auto">
          <a:xfrm>
            <a:off x="4465638" y="5232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0" name="Rectangle 131"/>
          <p:cNvSpPr>
            <a:spLocks noChangeArrowheads="1"/>
          </p:cNvSpPr>
          <p:nvPr/>
        </p:nvSpPr>
        <p:spPr bwMode="auto">
          <a:xfrm>
            <a:off x="4457700" y="523875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1" name="Rectangle 132"/>
          <p:cNvSpPr>
            <a:spLocks noChangeArrowheads="1"/>
          </p:cNvSpPr>
          <p:nvPr/>
        </p:nvSpPr>
        <p:spPr bwMode="auto">
          <a:xfrm>
            <a:off x="4443413" y="5259388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2" name="Rectangle 133"/>
          <p:cNvSpPr>
            <a:spLocks noChangeArrowheads="1"/>
          </p:cNvSpPr>
          <p:nvPr/>
        </p:nvSpPr>
        <p:spPr bwMode="auto">
          <a:xfrm>
            <a:off x="4438650" y="5265738"/>
            <a:ext cx="4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3" name="Rectangle 134"/>
          <p:cNvSpPr>
            <a:spLocks noChangeArrowheads="1"/>
          </p:cNvSpPr>
          <p:nvPr/>
        </p:nvSpPr>
        <p:spPr bwMode="auto">
          <a:xfrm>
            <a:off x="4432300" y="52800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4" name="Rectangle 135"/>
          <p:cNvSpPr>
            <a:spLocks noChangeArrowheads="1"/>
          </p:cNvSpPr>
          <p:nvPr/>
        </p:nvSpPr>
        <p:spPr bwMode="auto">
          <a:xfrm>
            <a:off x="4424363" y="528637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5" name="Rectangle 136"/>
          <p:cNvSpPr>
            <a:spLocks noChangeArrowheads="1"/>
          </p:cNvSpPr>
          <p:nvPr/>
        </p:nvSpPr>
        <p:spPr bwMode="auto">
          <a:xfrm>
            <a:off x="4411663" y="530701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6" name="Rectangle 137"/>
          <p:cNvSpPr>
            <a:spLocks noChangeArrowheads="1"/>
          </p:cNvSpPr>
          <p:nvPr/>
        </p:nvSpPr>
        <p:spPr bwMode="auto">
          <a:xfrm>
            <a:off x="4403725" y="5314950"/>
            <a:ext cx="79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7" name="Rectangle 138"/>
          <p:cNvSpPr>
            <a:spLocks noChangeArrowheads="1"/>
          </p:cNvSpPr>
          <p:nvPr/>
        </p:nvSpPr>
        <p:spPr bwMode="auto">
          <a:xfrm>
            <a:off x="4397375" y="53276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8" name="Rectangle 139"/>
          <p:cNvSpPr>
            <a:spLocks noChangeArrowheads="1"/>
          </p:cNvSpPr>
          <p:nvPr/>
        </p:nvSpPr>
        <p:spPr bwMode="auto">
          <a:xfrm>
            <a:off x="4389438" y="533400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9" name="Rectangle 140"/>
          <p:cNvSpPr>
            <a:spLocks noChangeArrowheads="1"/>
          </p:cNvSpPr>
          <p:nvPr/>
        </p:nvSpPr>
        <p:spPr bwMode="auto">
          <a:xfrm>
            <a:off x="4375150" y="535463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0" name="Rectangle 141"/>
          <p:cNvSpPr>
            <a:spLocks noChangeArrowheads="1"/>
          </p:cNvSpPr>
          <p:nvPr/>
        </p:nvSpPr>
        <p:spPr bwMode="auto">
          <a:xfrm>
            <a:off x="4368800" y="53609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1" name="Rectangle 142"/>
          <p:cNvSpPr>
            <a:spLocks noChangeArrowheads="1"/>
          </p:cNvSpPr>
          <p:nvPr/>
        </p:nvSpPr>
        <p:spPr bwMode="auto">
          <a:xfrm>
            <a:off x="4362450" y="53752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2" name="Rectangle 143"/>
          <p:cNvSpPr>
            <a:spLocks noChangeArrowheads="1"/>
          </p:cNvSpPr>
          <p:nvPr/>
        </p:nvSpPr>
        <p:spPr bwMode="auto">
          <a:xfrm>
            <a:off x="4354513" y="5383213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3" name="Rectangle 144"/>
          <p:cNvSpPr>
            <a:spLocks noChangeArrowheads="1"/>
          </p:cNvSpPr>
          <p:nvPr/>
        </p:nvSpPr>
        <p:spPr bwMode="auto">
          <a:xfrm>
            <a:off x="4343400" y="54038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4" name="Rectangle 145"/>
          <p:cNvSpPr>
            <a:spLocks noChangeArrowheads="1"/>
          </p:cNvSpPr>
          <p:nvPr/>
        </p:nvSpPr>
        <p:spPr bwMode="auto">
          <a:xfrm>
            <a:off x="4335463" y="5410200"/>
            <a:ext cx="79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5" name="Rectangle 146"/>
          <p:cNvSpPr>
            <a:spLocks noChangeArrowheads="1"/>
          </p:cNvSpPr>
          <p:nvPr/>
        </p:nvSpPr>
        <p:spPr bwMode="auto">
          <a:xfrm>
            <a:off x="4329113" y="54229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6" name="Rectangle 147"/>
          <p:cNvSpPr>
            <a:spLocks noChangeArrowheads="1"/>
          </p:cNvSpPr>
          <p:nvPr/>
        </p:nvSpPr>
        <p:spPr bwMode="auto">
          <a:xfrm>
            <a:off x="4321175" y="542925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7" name="Rectangle 148"/>
          <p:cNvSpPr>
            <a:spLocks noChangeArrowheads="1"/>
          </p:cNvSpPr>
          <p:nvPr/>
        </p:nvSpPr>
        <p:spPr bwMode="auto">
          <a:xfrm>
            <a:off x="4308475" y="5449888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8" name="Rectangle 149"/>
          <p:cNvSpPr>
            <a:spLocks noChangeArrowheads="1"/>
          </p:cNvSpPr>
          <p:nvPr/>
        </p:nvSpPr>
        <p:spPr bwMode="auto">
          <a:xfrm>
            <a:off x="4300538" y="5457825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9" name="Rectangle 150"/>
          <p:cNvSpPr>
            <a:spLocks noChangeArrowheads="1"/>
          </p:cNvSpPr>
          <p:nvPr/>
        </p:nvSpPr>
        <p:spPr bwMode="auto">
          <a:xfrm>
            <a:off x="4294188" y="54721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0" name="Rectangle 151"/>
          <p:cNvSpPr>
            <a:spLocks noChangeArrowheads="1"/>
          </p:cNvSpPr>
          <p:nvPr/>
        </p:nvSpPr>
        <p:spPr bwMode="auto">
          <a:xfrm>
            <a:off x="4286250" y="5478463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1" name="Rectangle 152"/>
          <p:cNvSpPr>
            <a:spLocks noChangeArrowheads="1"/>
          </p:cNvSpPr>
          <p:nvPr/>
        </p:nvSpPr>
        <p:spPr bwMode="auto">
          <a:xfrm>
            <a:off x="4271963" y="5499100"/>
            <a:ext cx="793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2" name="Rectangle 153"/>
          <p:cNvSpPr>
            <a:spLocks noChangeArrowheads="1"/>
          </p:cNvSpPr>
          <p:nvPr/>
        </p:nvSpPr>
        <p:spPr bwMode="auto">
          <a:xfrm>
            <a:off x="4265613" y="5503863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3" name="Rectangle 154"/>
          <p:cNvSpPr>
            <a:spLocks noChangeArrowheads="1"/>
          </p:cNvSpPr>
          <p:nvPr/>
        </p:nvSpPr>
        <p:spPr bwMode="auto">
          <a:xfrm>
            <a:off x="4260850" y="5518150"/>
            <a:ext cx="4763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4" name="Rectangle 155"/>
          <p:cNvSpPr>
            <a:spLocks noChangeArrowheads="1"/>
          </p:cNvSpPr>
          <p:nvPr/>
        </p:nvSpPr>
        <p:spPr bwMode="auto">
          <a:xfrm>
            <a:off x="4252913" y="5526088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5" name="Rectangle 156"/>
          <p:cNvSpPr>
            <a:spLocks noChangeArrowheads="1"/>
          </p:cNvSpPr>
          <p:nvPr/>
        </p:nvSpPr>
        <p:spPr bwMode="auto">
          <a:xfrm>
            <a:off x="4240213" y="55467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6" name="Rectangle 157"/>
          <p:cNvSpPr>
            <a:spLocks noChangeArrowheads="1"/>
          </p:cNvSpPr>
          <p:nvPr/>
        </p:nvSpPr>
        <p:spPr bwMode="auto">
          <a:xfrm>
            <a:off x="4232275" y="5553075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7" name="Rectangle 158"/>
          <p:cNvSpPr>
            <a:spLocks noChangeArrowheads="1"/>
          </p:cNvSpPr>
          <p:nvPr/>
        </p:nvSpPr>
        <p:spPr bwMode="auto">
          <a:xfrm>
            <a:off x="4225925" y="556736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8" name="Rectangle 159"/>
          <p:cNvSpPr>
            <a:spLocks noChangeArrowheads="1"/>
          </p:cNvSpPr>
          <p:nvPr/>
        </p:nvSpPr>
        <p:spPr bwMode="auto">
          <a:xfrm>
            <a:off x="4217988" y="557371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9" name="Rectangle 160"/>
          <p:cNvSpPr>
            <a:spLocks noChangeArrowheads="1"/>
          </p:cNvSpPr>
          <p:nvPr/>
        </p:nvSpPr>
        <p:spPr bwMode="auto">
          <a:xfrm>
            <a:off x="4205288" y="55927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0" name="Rectangle 161"/>
          <p:cNvSpPr>
            <a:spLocks noChangeArrowheads="1"/>
          </p:cNvSpPr>
          <p:nvPr/>
        </p:nvSpPr>
        <p:spPr bwMode="auto">
          <a:xfrm>
            <a:off x="4197350" y="5600700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1" name="Rectangle 162"/>
          <p:cNvSpPr>
            <a:spLocks noChangeArrowheads="1"/>
          </p:cNvSpPr>
          <p:nvPr/>
        </p:nvSpPr>
        <p:spPr bwMode="auto">
          <a:xfrm>
            <a:off x="4191000" y="56149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2" name="Rectangle 163"/>
          <p:cNvSpPr>
            <a:spLocks noChangeArrowheads="1"/>
          </p:cNvSpPr>
          <p:nvPr/>
        </p:nvSpPr>
        <p:spPr bwMode="auto">
          <a:xfrm>
            <a:off x="4183063" y="5621338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3" name="Rectangle 164"/>
          <p:cNvSpPr>
            <a:spLocks noChangeArrowheads="1"/>
          </p:cNvSpPr>
          <p:nvPr/>
        </p:nvSpPr>
        <p:spPr bwMode="auto">
          <a:xfrm>
            <a:off x="4171950" y="5641975"/>
            <a:ext cx="4763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4" name="Rectangle 165"/>
          <p:cNvSpPr>
            <a:spLocks noChangeArrowheads="1"/>
          </p:cNvSpPr>
          <p:nvPr/>
        </p:nvSpPr>
        <p:spPr bwMode="auto">
          <a:xfrm>
            <a:off x="4164013" y="5649913"/>
            <a:ext cx="79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5" name="Rectangle 166"/>
          <p:cNvSpPr>
            <a:spLocks noChangeArrowheads="1"/>
          </p:cNvSpPr>
          <p:nvPr/>
        </p:nvSpPr>
        <p:spPr bwMode="auto">
          <a:xfrm>
            <a:off x="4157663" y="566261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6" name="Rectangle 167"/>
          <p:cNvSpPr>
            <a:spLocks noChangeArrowheads="1"/>
          </p:cNvSpPr>
          <p:nvPr/>
        </p:nvSpPr>
        <p:spPr bwMode="auto">
          <a:xfrm>
            <a:off x="4149725" y="5670550"/>
            <a:ext cx="793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7" name="Rectangle 168"/>
          <p:cNvSpPr>
            <a:spLocks noChangeArrowheads="1"/>
          </p:cNvSpPr>
          <p:nvPr/>
        </p:nvSpPr>
        <p:spPr bwMode="auto">
          <a:xfrm>
            <a:off x="4137025" y="56896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8" name="Rectangle 169"/>
          <p:cNvSpPr>
            <a:spLocks noChangeArrowheads="1"/>
          </p:cNvSpPr>
          <p:nvPr/>
        </p:nvSpPr>
        <p:spPr bwMode="auto">
          <a:xfrm>
            <a:off x="4129088" y="5695950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9" name="Rectangle 170"/>
          <p:cNvSpPr>
            <a:spLocks noChangeArrowheads="1"/>
          </p:cNvSpPr>
          <p:nvPr/>
        </p:nvSpPr>
        <p:spPr bwMode="auto">
          <a:xfrm>
            <a:off x="4122738" y="571023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70" name="Rectangle 171"/>
          <p:cNvSpPr>
            <a:spLocks noChangeArrowheads="1"/>
          </p:cNvSpPr>
          <p:nvPr/>
        </p:nvSpPr>
        <p:spPr bwMode="auto">
          <a:xfrm>
            <a:off x="4114800" y="5716588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71" name="Rectangle 172"/>
          <p:cNvSpPr>
            <a:spLocks noChangeArrowheads="1"/>
          </p:cNvSpPr>
          <p:nvPr/>
        </p:nvSpPr>
        <p:spPr bwMode="auto">
          <a:xfrm>
            <a:off x="4102100" y="57388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72" name="Rectangle 173"/>
          <p:cNvSpPr>
            <a:spLocks noChangeArrowheads="1"/>
          </p:cNvSpPr>
          <p:nvPr/>
        </p:nvSpPr>
        <p:spPr bwMode="auto">
          <a:xfrm>
            <a:off x="4094163" y="5745163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73" name="Rectangle 174"/>
          <p:cNvSpPr>
            <a:spLocks noChangeArrowheads="1"/>
          </p:cNvSpPr>
          <p:nvPr/>
        </p:nvSpPr>
        <p:spPr bwMode="auto">
          <a:xfrm>
            <a:off x="4087813" y="57594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74" name="Freeform 175"/>
          <p:cNvSpPr>
            <a:spLocks/>
          </p:cNvSpPr>
          <p:nvPr/>
        </p:nvSpPr>
        <p:spPr bwMode="auto">
          <a:xfrm>
            <a:off x="4068763" y="5738813"/>
            <a:ext cx="39687" cy="31750"/>
          </a:xfrm>
          <a:custGeom>
            <a:avLst/>
            <a:gdLst>
              <a:gd name="T0" fmla="*/ 0 w 23"/>
              <a:gd name="T1" fmla="*/ 2147483646 h 19"/>
              <a:gd name="T2" fmla="*/ 2147483646 w 23"/>
              <a:gd name="T3" fmla="*/ 2147483646 h 19"/>
              <a:gd name="T4" fmla="*/ 2147483646 w 23"/>
              <a:gd name="T5" fmla="*/ 0 h 19"/>
              <a:gd name="T6" fmla="*/ 2147483646 w 23"/>
              <a:gd name="T7" fmla="*/ 2147483646 h 19"/>
              <a:gd name="T8" fmla="*/ 2147483646 w 23"/>
              <a:gd name="T9" fmla="*/ 2147483646 h 19"/>
              <a:gd name="T10" fmla="*/ 2147483646 w 23"/>
              <a:gd name="T11" fmla="*/ 2147483646 h 19"/>
              <a:gd name="T12" fmla="*/ 2147483646 w 23"/>
              <a:gd name="T13" fmla="*/ 2147483646 h 19"/>
              <a:gd name="T14" fmla="*/ 2147483646 w 23"/>
              <a:gd name="T15" fmla="*/ 2147483646 h 19"/>
              <a:gd name="T16" fmla="*/ 0 w 23"/>
              <a:gd name="T17" fmla="*/ 2147483646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19">
                <a:moveTo>
                  <a:pt x="0" y="12"/>
                </a:moveTo>
                <a:lnTo>
                  <a:pt x="4" y="4"/>
                </a:lnTo>
                <a:lnTo>
                  <a:pt x="11" y="0"/>
                </a:lnTo>
                <a:lnTo>
                  <a:pt x="19" y="4"/>
                </a:lnTo>
                <a:lnTo>
                  <a:pt x="23" y="12"/>
                </a:lnTo>
                <a:lnTo>
                  <a:pt x="19" y="15"/>
                </a:lnTo>
                <a:lnTo>
                  <a:pt x="11" y="19"/>
                </a:lnTo>
                <a:lnTo>
                  <a:pt x="4" y="15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5" name="Freeform 176"/>
          <p:cNvSpPr>
            <a:spLocks/>
          </p:cNvSpPr>
          <p:nvPr/>
        </p:nvSpPr>
        <p:spPr bwMode="auto">
          <a:xfrm>
            <a:off x="4932363" y="5738813"/>
            <a:ext cx="49212" cy="39687"/>
          </a:xfrm>
          <a:custGeom>
            <a:avLst/>
            <a:gdLst>
              <a:gd name="T0" fmla="*/ 0 w 28"/>
              <a:gd name="T1" fmla="*/ 2147483646 h 23"/>
              <a:gd name="T2" fmla="*/ 2147483646 w 28"/>
              <a:gd name="T3" fmla="*/ 2147483646 h 23"/>
              <a:gd name="T4" fmla="*/ 2147483646 w 28"/>
              <a:gd name="T5" fmla="*/ 0 h 23"/>
              <a:gd name="T6" fmla="*/ 2147483646 w 28"/>
              <a:gd name="T7" fmla="*/ 2147483646 h 23"/>
              <a:gd name="T8" fmla="*/ 2147483646 w 28"/>
              <a:gd name="T9" fmla="*/ 2147483646 h 23"/>
              <a:gd name="T10" fmla="*/ 2147483646 w 28"/>
              <a:gd name="T11" fmla="*/ 2147483646 h 23"/>
              <a:gd name="T12" fmla="*/ 2147483646 w 28"/>
              <a:gd name="T13" fmla="*/ 2147483646 h 23"/>
              <a:gd name="T14" fmla="*/ 2147483646 w 28"/>
              <a:gd name="T15" fmla="*/ 2147483646 h 23"/>
              <a:gd name="T16" fmla="*/ 0 w 28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" h="23">
                <a:moveTo>
                  <a:pt x="0" y="12"/>
                </a:moveTo>
                <a:lnTo>
                  <a:pt x="4" y="4"/>
                </a:lnTo>
                <a:lnTo>
                  <a:pt x="16" y="0"/>
                </a:lnTo>
                <a:lnTo>
                  <a:pt x="24" y="4"/>
                </a:lnTo>
                <a:lnTo>
                  <a:pt x="28" y="12"/>
                </a:lnTo>
                <a:lnTo>
                  <a:pt x="24" y="19"/>
                </a:lnTo>
                <a:lnTo>
                  <a:pt x="16" y="23"/>
                </a:lnTo>
                <a:lnTo>
                  <a:pt x="4" y="19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6" name="Freeform 177"/>
          <p:cNvSpPr>
            <a:spLocks/>
          </p:cNvSpPr>
          <p:nvPr/>
        </p:nvSpPr>
        <p:spPr bwMode="auto">
          <a:xfrm>
            <a:off x="4279900" y="4732338"/>
            <a:ext cx="49213" cy="42862"/>
          </a:xfrm>
          <a:custGeom>
            <a:avLst/>
            <a:gdLst>
              <a:gd name="T0" fmla="*/ 0 w 28"/>
              <a:gd name="T1" fmla="*/ 2147483646 h 24"/>
              <a:gd name="T2" fmla="*/ 2147483646 w 28"/>
              <a:gd name="T3" fmla="*/ 2147483646 h 24"/>
              <a:gd name="T4" fmla="*/ 2147483646 w 28"/>
              <a:gd name="T5" fmla="*/ 0 h 24"/>
              <a:gd name="T6" fmla="*/ 2147483646 w 28"/>
              <a:gd name="T7" fmla="*/ 2147483646 h 24"/>
              <a:gd name="T8" fmla="*/ 2147483646 w 28"/>
              <a:gd name="T9" fmla="*/ 2147483646 h 24"/>
              <a:gd name="T10" fmla="*/ 2147483646 w 28"/>
              <a:gd name="T11" fmla="*/ 2147483646 h 24"/>
              <a:gd name="T12" fmla="*/ 2147483646 w 28"/>
              <a:gd name="T13" fmla="*/ 2147483646 h 24"/>
              <a:gd name="T14" fmla="*/ 2147483646 w 28"/>
              <a:gd name="T15" fmla="*/ 2147483646 h 24"/>
              <a:gd name="T16" fmla="*/ 0 w 28"/>
              <a:gd name="T17" fmla="*/ 2147483646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" h="24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4" y="4"/>
                </a:lnTo>
                <a:lnTo>
                  <a:pt x="28" y="12"/>
                </a:lnTo>
                <a:lnTo>
                  <a:pt x="24" y="20"/>
                </a:lnTo>
                <a:lnTo>
                  <a:pt x="12" y="24"/>
                </a:lnTo>
                <a:lnTo>
                  <a:pt x="4" y="20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7" name="Freeform 178"/>
          <p:cNvSpPr>
            <a:spLocks/>
          </p:cNvSpPr>
          <p:nvPr/>
        </p:nvSpPr>
        <p:spPr bwMode="auto">
          <a:xfrm>
            <a:off x="4938713" y="4514850"/>
            <a:ext cx="42862" cy="47625"/>
          </a:xfrm>
          <a:custGeom>
            <a:avLst/>
            <a:gdLst>
              <a:gd name="T0" fmla="*/ 0 w 24"/>
              <a:gd name="T1" fmla="*/ 2147483646 h 27"/>
              <a:gd name="T2" fmla="*/ 2147483646 w 24"/>
              <a:gd name="T3" fmla="*/ 2147483646 h 27"/>
              <a:gd name="T4" fmla="*/ 2147483646 w 24"/>
              <a:gd name="T5" fmla="*/ 0 h 27"/>
              <a:gd name="T6" fmla="*/ 2147483646 w 24"/>
              <a:gd name="T7" fmla="*/ 2147483646 h 27"/>
              <a:gd name="T8" fmla="*/ 2147483646 w 24"/>
              <a:gd name="T9" fmla="*/ 2147483646 h 27"/>
              <a:gd name="T10" fmla="*/ 2147483646 w 24"/>
              <a:gd name="T11" fmla="*/ 2147483646 h 27"/>
              <a:gd name="T12" fmla="*/ 2147483646 w 24"/>
              <a:gd name="T13" fmla="*/ 2147483646 h 27"/>
              <a:gd name="T14" fmla="*/ 2147483646 w 24"/>
              <a:gd name="T15" fmla="*/ 2147483646 h 27"/>
              <a:gd name="T16" fmla="*/ 0 w 24"/>
              <a:gd name="T17" fmla="*/ 2147483646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27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12"/>
                </a:lnTo>
                <a:lnTo>
                  <a:pt x="20" y="23"/>
                </a:lnTo>
                <a:lnTo>
                  <a:pt x="12" y="27"/>
                </a:lnTo>
                <a:lnTo>
                  <a:pt x="4" y="23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8" name="Freeform 179"/>
          <p:cNvSpPr>
            <a:spLocks/>
          </p:cNvSpPr>
          <p:nvPr/>
        </p:nvSpPr>
        <p:spPr bwMode="auto">
          <a:xfrm>
            <a:off x="4279900" y="5730875"/>
            <a:ext cx="41275" cy="39688"/>
          </a:xfrm>
          <a:custGeom>
            <a:avLst/>
            <a:gdLst>
              <a:gd name="T0" fmla="*/ 0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0 h 23"/>
              <a:gd name="T6" fmla="*/ 2147483646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0 w 24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23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12"/>
                </a:lnTo>
                <a:lnTo>
                  <a:pt x="20" y="19"/>
                </a:lnTo>
                <a:lnTo>
                  <a:pt x="12" y="23"/>
                </a:lnTo>
                <a:lnTo>
                  <a:pt x="4" y="19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9" name="Rectangle 180"/>
          <p:cNvSpPr>
            <a:spLocks noChangeArrowheads="1"/>
          </p:cNvSpPr>
          <p:nvPr/>
        </p:nvSpPr>
        <p:spPr bwMode="auto">
          <a:xfrm>
            <a:off x="4300538" y="4760913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0" name="Rectangle 181"/>
          <p:cNvSpPr>
            <a:spLocks noChangeArrowheads="1"/>
          </p:cNvSpPr>
          <p:nvPr/>
        </p:nvSpPr>
        <p:spPr bwMode="auto">
          <a:xfrm>
            <a:off x="4294188" y="4767263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1" name="Rectangle 182"/>
          <p:cNvSpPr>
            <a:spLocks noChangeArrowheads="1"/>
          </p:cNvSpPr>
          <p:nvPr/>
        </p:nvSpPr>
        <p:spPr bwMode="auto">
          <a:xfrm>
            <a:off x="4286250" y="478155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2" name="Rectangle 183"/>
          <p:cNvSpPr>
            <a:spLocks noChangeArrowheads="1"/>
          </p:cNvSpPr>
          <p:nvPr/>
        </p:nvSpPr>
        <p:spPr bwMode="auto">
          <a:xfrm>
            <a:off x="4279900" y="478790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3" name="Rectangle 184"/>
          <p:cNvSpPr>
            <a:spLocks noChangeArrowheads="1"/>
          </p:cNvSpPr>
          <p:nvPr/>
        </p:nvSpPr>
        <p:spPr bwMode="auto">
          <a:xfrm>
            <a:off x="4265613" y="48069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4" name="Rectangle 185"/>
          <p:cNvSpPr>
            <a:spLocks noChangeArrowheads="1"/>
          </p:cNvSpPr>
          <p:nvPr/>
        </p:nvSpPr>
        <p:spPr bwMode="auto">
          <a:xfrm>
            <a:off x="4260850" y="4814888"/>
            <a:ext cx="4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5" name="Rectangle 186"/>
          <p:cNvSpPr>
            <a:spLocks noChangeArrowheads="1"/>
          </p:cNvSpPr>
          <p:nvPr/>
        </p:nvSpPr>
        <p:spPr bwMode="auto">
          <a:xfrm>
            <a:off x="4252913" y="4829175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6" name="Rectangle 187"/>
          <p:cNvSpPr>
            <a:spLocks noChangeArrowheads="1"/>
          </p:cNvSpPr>
          <p:nvPr/>
        </p:nvSpPr>
        <p:spPr bwMode="auto">
          <a:xfrm>
            <a:off x="4246563" y="48355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7" name="Rectangle 188"/>
          <p:cNvSpPr>
            <a:spLocks noChangeArrowheads="1"/>
          </p:cNvSpPr>
          <p:nvPr/>
        </p:nvSpPr>
        <p:spPr bwMode="auto">
          <a:xfrm>
            <a:off x="4232275" y="4856163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8" name="Rectangle 189"/>
          <p:cNvSpPr>
            <a:spLocks noChangeArrowheads="1"/>
          </p:cNvSpPr>
          <p:nvPr/>
        </p:nvSpPr>
        <p:spPr bwMode="auto">
          <a:xfrm>
            <a:off x="4225925" y="486410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9" name="Rectangle 190"/>
          <p:cNvSpPr>
            <a:spLocks noChangeArrowheads="1"/>
          </p:cNvSpPr>
          <p:nvPr/>
        </p:nvSpPr>
        <p:spPr bwMode="auto">
          <a:xfrm>
            <a:off x="4217988" y="4876800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0" name="Rectangle 191"/>
          <p:cNvSpPr>
            <a:spLocks noChangeArrowheads="1"/>
          </p:cNvSpPr>
          <p:nvPr/>
        </p:nvSpPr>
        <p:spPr bwMode="auto">
          <a:xfrm>
            <a:off x="4211638" y="4884738"/>
            <a:ext cx="63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1" name="Rectangle 192"/>
          <p:cNvSpPr>
            <a:spLocks noChangeArrowheads="1"/>
          </p:cNvSpPr>
          <p:nvPr/>
        </p:nvSpPr>
        <p:spPr bwMode="auto">
          <a:xfrm>
            <a:off x="4197350" y="490378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2" name="Rectangle 193"/>
          <p:cNvSpPr>
            <a:spLocks noChangeArrowheads="1"/>
          </p:cNvSpPr>
          <p:nvPr/>
        </p:nvSpPr>
        <p:spPr bwMode="auto">
          <a:xfrm>
            <a:off x="4191000" y="491013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3" name="Rectangle 194"/>
          <p:cNvSpPr>
            <a:spLocks noChangeArrowheads="1"/>
          </p:cNvSpPr>
          <p:nvPr/>
        </p:nvSpPr>
        <p:spPr bwMode="auto">
          <a:xfrm>
            <a:off x="4183063" y="4924425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4" name="Rectangle 195"/>
          <p:cNvSpPr>
            <a:spLocks noChangeArrowheads="1"/>
          </p:cNvSpPr>
          <p:nvPr/>
        </p:nvSpPr>
        <p:spPr bwMode="auto">
          <a:xfrm>
            <a:off x="4176713" y="49307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5" name="Rectangle 196"/>
          <p:cNvSpPr>
            <a:spLocks noChangeArrowheads="1"/>
          </p:cNvSpPr>
          <p:nvPr/>
        </p:nvSpPr>
        <p:spPr bwMode="auto">
          <a:xfrm>
            <a:off x="4164013" y="495300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6" name="Rectangle 197"/>
          <p:cNvSpPr>
            <a:spLocks noChangeArrowheads="1"/>
          </p:cNvSpPr>
          <p:nvPr/>
        </p:nvSpPr>
        <p:spPr bwMode="auto">
          <a:xfrm>
            <a:off x="4157663" y="4959350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7" name="Rectangle 198"/>
          <p:cNvSpPr>
            <a:spLocks noChangeArrowheads="1"/>
          </p:cNvSpPr>
          <p:nvPr/>
        </p:nvSpPr>
        <p:spPr bwMode="auto">
          <a:xfrm>
            <a:off x="4149725" y="4973638"/>
            <a:ext cx="7938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8" name="Rectangle 199"/>
          <p:cNvSpPr>
            <a:spLocks noChangeArrowheads="1"/>
          </p:cNvSpPr>
          <p:nvPr/>
        </p:nvSpPr>
        <p:spPr bwMode="auto">
          <a:xfrm>
            <a:off x="4143375" y="4978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9" name="Rectangle 200"/>
          <p:cNvSpPr>
            <a:spLocks noChangeArrowheads="1"/>
          </p:cNvSpPr>
          <p:nvPr/>
        </p:nvSpPr>
        <p:spPr bwMode="auto">
          <a:xfrm>
            <a:off x="4129088" y="4999038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0" name="Rectangle 201"/>
          <p:cNvSpPr>
            <a:spLocks noChangeArrowheads="1"/>
          </p:cNvSpPr>
          <p:nvPr/>
        </p:nvSpPr>
        <p:spPr bwMode="auto">
          <a:xfrm>
            <a:off x="4122738" y="5006975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1" name="Rectangle 202"/>
          <p:cNvSpPr>
            <a:spLocks noChangeArrowheads="1"/>
          </p:cNvSpPr>
          <p:nvPr/>
        </p:nvSpPr>
        <p:spPr bwMode="auto">
          <a:xfrm>
            <a:off x="4114800" y="5019675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2" name="Rectangle 203"/>
          <p:cNvSpPr>
            <a:spLocks noChangeArrowheads="1"/>
          </p:cNvSpPr>
          <p:nvPr/>
        </p:nvSpPr>
        <p:spPr bwMode="auto">
          <a:xfrm>
            <a:off x="4108450" y="50276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3" name="Rectangle 205"/>
          <p:cNvSpPr>
            <a:spLocks noChangeArrowheads="1"/>
          </p:cNvSpPr>
          <p:nvPr/>
        </p:nvSpPr>
        <p:spPr bwMode="auto">
          <a:xfrm>
            <a:off x="4008438" y="51117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4" name="Rectangle 206"/>
          <p:cNvSpPr>
            <a:spLocks noChangeArrowheads="1"/>
          </p:cNvSpPr>
          <p:nvPr/>
        </p:nvSpPr>
        <p:spPr bwMode="auto">
          <a:xfrm>
            <a:off x="4000500" y="5119688"/>
            <a:ext cx="7938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5" name="Rectangle 207"/>
          <p:cNvSpPr>
            <a:spLocks noChangeArrowheads="1"/>
          </p:cNvSpPr>
          <p:nvPr/>
        </p:nvSpPr>
        <p:spPr bwMode="auto">
          <a:xfrm>
            <a:off x="3995738" y="5130800"/>
            <a:ext cx="4762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6" name="Rectangle 208"/>
          <p:cNvSpPr>
            <a:spLocks noChangeArrowheads="1"/>
          </p:cNvSpPr>
          <p:nvPr/>
        </p:nvSpPr>
        <p:spPr bwMode="auto">
          <a:xfrm>
            <a:off x="3987800" y="513873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7" name="Rectangle 209"/>
          <p:cNvSpPr>
            <a:spLocks noChangeArrowheads="1"/>
          </p:cNvSpPr>
          <p:nvPr/>
        </p:nvSpPr>
        <p:spPr bwMode="auto">
          <a:xfrm>
            <a:off x="3975100" y="51593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8" name="Rectangle 210"/>
          <p:cNvSpPr>
            <a:spLocks noChangeArrowheads="1"/>
          </p:cNvSpPr>
          <p:nvPr/>
        </p:nvSpPr>
        <p:spPr bwMode="auto">
          <a:xfrm>
            <a:off x="3967163" y="5165725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9" name="Rectangle 211"/>
          <p:cNvSpPr>
            <a:spLocks noChangeArrowheads="1"/>
          </p:cNvSpPr>
          <p:nvPr/>
        </p:nvSpPr>
        <p:spPr bwMode="auto">
          <a:xfrm>
            <a:off x="3960813" y="51800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0" name="Rectangle 212"/>
          <p:cNvSpPr>
            <a:spLocks noChangeArrowheads="1"/>
          </p:cNvSpPr>
          <p:nvPr/>
        </p:nvSpPr>
        <p:spPr bwMode="auto">
          <a:xfrm>
            <a:off x="3952875" y="5186363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1" name="Rectangle 213"/>
          <p:cNvSpPr>
            <a:spLocks noChangeArrowheads="1"/>
          </p:cNvSpPr>
          <p:nvPr/>
        </p:nvSpPr>
        <p:spPr bwMode="auto">
          <a:xfrm>
            <a:off x="3940175" y="5208588"/>
            <a:ext cx="63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2" name="Rectangle 214"/>
          <p:cNvSpPr>
            <a:spLocks noChangeArrowheads="1"/>
          </p:cNvSpPr>
          <p:nvPr/>
        </p:nvSpPr>
        <p:spPr bwMode="auto">
          <a:xfrm>
            <a:off x="3932238" y="5213350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3" name="Rectangle 215"/>
          <p:cNvSpPr>
            <a:spLocks noChangeArrowheads="1"/>
          </p:cNvSpPr>
          <p:nvPr/>
        </p:nvSpPr>
        <p:spPr bwMode="auto">
          <a:xfrm>
            <a:off x="3925888" y="522763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4" name="Rectangle 216"/>
          <p:cNvSpPr>
            <a:spLocks noChangeArrowheads="1"/>
          </p:cNvSpPr>
          <p:nvPr/>
        </p:nvSpPr>
        <p:spPr bwMode="auto">
          <a:xfrm>
            <a:off x="3917950" y="523398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5" name="Rectangle 217"/>
          <p:cNvSpPr>
            <a:spLocks noChangeArrowheads="1"/>
          </p:cNvSpPr>
          <p:nvPr/>
        </p:nvSpPr>
        <p:spPr bwMode="auto">
          <a:xfrm>
            <a:off x="3906838" y="5254625"/>
            <a:ext cx="4762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6" name="Rectangle 218"/>
          <p:cNvSpPr>
            <a:spLocks noChangeArrowheads="1"/>
          </p:cNvSpPr>
          <p:nvPr/>
        </p:nvSpPr>
        <p:spPr bwMode="auto">
          <a:xfrm>
            <a:off x="3898900" y="5262563"/>
            <a:ext cx="79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7" name="Rectangle 219"/>
          <p:cNvSpPr>
            <a:spLocks noChangeArrowheads="1"/>
          </p:cNvSpPr>
          <p:nvPr/>
        </p:nvSpPr>
        <p:spPr bwMode="auto">
          <a:xfrm>
            <a:off x="3892550" y="52752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8" name="Rectangle 220"/>
          <p:cNvSpPr>
            <a:spLocks noChangeArrowheads="1"/>
          </p:cNvSpPr>
          <p:nvPr/>
        </p:nvSpPr>
        <p:spPr bwMode="auto">
          <a:xfrm>
            <a:off x="3884613" y="528320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9" name="Rectangle 221"/>
          <p:cNvSpPr>
            <a:spLocks noChangeArrowheads="1"/>
          </p:cNvSpPr>
          <p:nvPr/>
        </p:nvSpPr>
        <p:spPr bwMode="auto">
          <a:xfrm>
            <a:off x="3871913" y="53022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0" name="Rectangle 222"/>
          <p:cNvSpPr>
            <a:spLocks noChangeArrowheads="1"/>
          </p:cNvSpPr>
          <p:nvPr/>
        </p:nvSpPr>
        <p:spPr bwMode="auto">
          <a:xfrm>
            <a:off x="3863975" y="5308600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1" name="Rectangle 223"/>
          <p:cNvSpPr>
            <a:spLocks noChangeArrowheads="1"/>
          </p:cNvSpPr>
          <p:nvPr/>
        </p:nvSpPr>
        <p:spPr bwMode="auto">
          <a:xfrm>
            <a:off x="3857625" y="53228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2" name="Rectangle 224"/>
          <p:cNvSpPr>
            <a:spLocks noChangeArrowheads="1"/>
          </p:cNvSpPr>
          <p:nvPr/>
        </p:nvSpPr>
        <p:spPr bwMode="auto">
          <a:xfrm>
            <a:off x="3849688" y="5329238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3" name="Rectangle 225"/>
          <p:cNvSpPr>
            <a:spLocks noChangeArrowheads="1"/>
          </p:cNvSpPr>
          <p:nvPr/>
        </p:nvSpPr>
        <p:spPr bwMode="auto">
          <a:xfrm>
            <a:off x="3836988" y="53498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4" name="Rectangle 226"/>
          <p:cNvSpPr>
            <a:spLocks noChangeArrowheads="1"/>
          </p:cNvSpPr>
          <p:nvPr/>
        </p:nvSpPr>
        <p:spPr bwMode="auto">
          <a:xfrm>
            <a:off x="3829050" y="5357813"/>
            <a:ext cx="7938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5" name="Rectangle 227"/>
          <p:cNvSpPr>
            <a:spLocks noChangeArrowheads="1"/>
          </p:cNvSpPr>
          <p:nvPr/>
        </p:nvSpPr>
        <p:spPr bwMode="auto">
          <a:xfrm>
            <a:off x="3822700" y="53721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6" name="Rectangle 228"/>
          <p:cNvSpPr>
            <a:spLocks noChangeArrowheads="1"/>
          </p:cNvSpPr>
          <p:nvPr/>
        </p:nvSpPr>
        <p:spPr bwMode="auto">
          <a:xfrm>
            <a:off x="3816350" y="53784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7" name="Rectangle 229"/>
          <p:cNvSpPr>
            <a:spLocks noChangeArrowheads="1"/>
          </p:cNvSpPr>
          <p:nvPr/>
        </p:nvSpPr>
        <p:spPr bwMode="auto">
          <a:xfrm>
            <a:off x="3803650" y="53975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8" name="Rectangle 230"/>
          <p:cNvSpPr>
            <a:spLocks noChangeArrowheads="1"/>
          </p:cNvSpPr>
          <p:nvPr/>
        </p:nvSpPr>
        <p:spPr bwMode="auto">
          <a:xfrm>
            <a:off x="3795713" y="5403850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9" name="Rectangle 231"/>
          <p:cNvSpPr>
            <a:spLocks noChangeArrowheads="1"/>
          </p:cNvSpPr>
          <p:nvPr/>
        </p:nvSpPr>
        <p:spPr bwMode="auto">
          <a:xfrm>
            <a:off x="3789363" y="5418138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0" name="Rectangle 232"/>
          <p:cNvSpPr>
            <a:spLocks noChangeArrowheads="1"/>
          </p:cNvSpPr>
          <p:nvPr/>
        </p:nvSpPr>
        <p:spPr bwMode="auto">
          <a:xfrm>
            <a:off x="3781425" y="5426075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1" name="Rectangle 233"/>
          <p:cNvSpPr>
            <a:spLocks noChangeArrowheads="1"/>
          </p:cNvSpPr>
          <p:nvPr/>
        </p:nvSpPr>
        <p:spPr bwMode="auto">
          <a:xfrm>
            <a:off x="3768725" y="54467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2" name="Rectangle 234"/>
          <p:cNvSpPr>
            <a:spLocks noChangeArrowheads="1"/>
          </p:cNvSpPr>
          <p:nvPr/>
        </p:nvSpPr>
        <p:spPr bwMode="auto">
          <a:xfrm>
            <a:off x="3760788" y="5453063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3" name="Rectangle 235"/>
          <p:cNvSpPr>
            <a:spLocks noChangeArrowheads="1"/>
          </p:cNvSpPr>
          <p:nvPr/>
        </p:nvSpPr>
        <p:spPr bwMode="auto">
          <a:xfrm>
            <a:off x="3754438" y="54673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4" name="Rectangle 236"/>
          <p:cNvSpPr>
            <a:spLocks noChangeArrowheads="1"/>
          </p:cNvSpPr>
          <p:nvPr/>
        </p:nvSpPr>
        <p:spPr bwMode="auto">
          <a:xfrm>
            <a:off x="3746500" y="547370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5" name="Rectangle 237"/>
          <p:cNvSpPr>
            <a:spLocks noChangeArrowheads="1"/>
          </p:cNvSpPr>
          <p:nvPr/>
        </p:nvSpPr>
        <p:spPr bwMode="auto">
          <a:xfrm>
            <a:off x="3733800" y="54927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6" name="Rectangle 238"/>
          <p:cNvSpPr>
            <a:spLocks noChangeArrowheads="1"/>
          </p:cNvSpPr>
          <p:nvPr/>
        </p:nvSpPr>
        <p:spPr bwMode="auto">
          <a:xfrm>
            <a:off x="3727450" y="55006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7" name="Rectangle 239"/>
          <p:cNvSpPr>
            <a:spLocks noChangeArrowheads="1"/>
          </p:cNvSpPr>
          <p:nvPr/>
        </p:nvSpPr>
        <p:spPr bwMode="auto">
          <a:xfrm>
            <a:off x="3721100" y="55149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8" name="Rectangle 240"/>
          <p:cNvSpPr>
            <a:spLocks noChangeArrowheads="1"/>
          </p:cNvSpPr>
          <p:nvPr/>
        </p:nvSpPr>
        <p:spPr bwMode="auto">
          <a:xfrm>
            <a:off x="3713163" y="5521325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9" name="Rectangle 241"/>
          <p:cNvSpPr>
            <a:spLocks noChangeArrowheads="1"/>
          </p:cNvSpPr>
          <p:nvPr/>
        </p:nvSpPr>
        <p:spPr bwMode="auto">
          <a:xfrm>
            <a:off x="3700463" y="55419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0" name="Rectangle 242"/>
          <p:cNvSpPr>
            <a:spLocks noChangeArrowheads="1"/>
          </p:cNvSpPr>
          <p:nvPr/>
        </p:nvSpPr>
        <p:spPr bwMode="auto">
          <a:xfrm>
            <a:off x="3692525" y="5549900"/>
            <a:ext cx="79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1" name="Rectangle 243"/>
          <p:cNvSpPr>
            <a:spLocks noChangeArrowheads="1"/>
          </p:cNvSpPr>
          <p:nvPr/>
        </p:nvSpPr>
        <p:spPr bwMode="auto">
          <a:xfrm>
            <a:off x="3686175" y="55626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2" name="Rectangle 244"/>
          <p:cNvSpPr>
            <a:spLocks noChangeArrowheads="1"/>
          </p:cNvSpPr>
          <p:nvPr/>
        </p:nvSpPr>
        <p:spPr bwMode="auto">
          <a:xfrm>
            <a:off x="3678238" y="556895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3" name="Rectangle 245"/>
          <p:cNvSpPr>
            <a:spLocks noChangeArrowheads="1"/>
          </p:cNvSpPr>
          <p:nvPr/>
        </p:nvSpPr>
        <p:spPr bwMode="auto">
          <a:xfrm>
            <a:off x="3665538" y="55895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4" name="Rectangle 246"/>
          <p:cNvSpPr>
            <a:spLocks noChangeArrowheads="1"/>
          </p:cNvSpPr>
          <p:nvPr/>
        </p:nvSpPr>
        <p:spPr bwMode="auto">
          <a:xfrm>
            <a:off x="3657600" y="5603875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5" name="Rectangle 247"/>
          <p:cNvSpPr>
            <a:spLocks noChangeArrowheads="1"/>
          </p:cNvSpPr>
          <p:nvPr/>
        </p:nvSpPr>
        <p:spPr bwMode="auto">
          <a:xfrm>
            <a:off x="3651250" y="56102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6" name="Rectangle 248"/>
          <p:cNvSpPr>
            <a:spLocks noChangeArrowheads="1"/>
          </p:cNvSpPr>
          <p:nvPr/>
        </p:nvSpPr>
        <p:spPr bwMode="auto">
          <a:xfrm>
            <a:off x="3643313" y="561657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7" name="Rectangle 249"/>
          <p:cNvSpPr>
            <a:spLocks noChangeArrowheads="1"/>
          </p:cNvSpPr>
          <p:nvPr/>
        </p:nvSpPr>
        <p:spPr bwMode="auto">
          <a:xfrm>
            <a:off x="3632200" y="5637213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8" name="Rectangle 250"/>
          <p:cNvSpPr>
            <a:spLocks noChangeArrowheads="1"/>
          </p:cNvSpPr>
          <p:nvPr/>
        </p:nvSpPr>
        <p:spPr bwMode="auto">
          <a:xfrm>
            <a:off x="3624263" y="564991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9" name="Rectangle 251"/>
          <p:cNvSpPr>
            <a:spLocks noChangeArrowheads="1"/>
          </p:cNvSpPr>
          <p:nvPr/>
        </p:nvSpPr>
        <p:spPr bwMode="auto">
          <a:xfrm>
            <a:off x="3617913" y="56578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0" name="Rectangle 252"/>
          <p:cNvSpPr>
            <a:spLocks noChangeArrowheads="1"/>
          </p:cNvSpPr>
          <p:nvPr/>
        </p:nvSpPr>
        <p:spPr bwMode="auto">
          <a:xfrm>
            <a:off x="3609975" y="566420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1" name="Rectangle 253"/>
          <p:cNvSpPr>
            <a:spLocks noChangeArrowheads="1"/>
          </p:cNvSpPr>
          <p:nvPr/>
        </p:nvSpPr>
        <p:spPr bwMode="auto">
          <a:xfrm>
            <a:off x="3597275" y="568483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2" name="Rectangle 254"/>
          <p:cNvSpPr>
            <a:spLocks noChangeArrowheads="1"/>
          </p:cNvSpPr>
          <p:nvPr/>
        </p:nvSpPr>
        <p:spPr bwMode="auto">
          <a:xfrm>
            <a:off x="3589338" y="5699125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3" name="Rectangle 255"/>
          <p:cNvSpPr>
            <a:spLocks noChangeArrowheads="1"/>
          </p:cNvSpPr>
          <p:nvPr/>
        </p:nvSpPr>
        <p:spPr bwMode="auto">
          <a:xfrm>
            <a:off x="3582988" y="57054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4" name="Rectangle 256"/>
          <p:cNvSpPr>
            <a:spLocks noChangeArrowheads="1"/>
          </p:cNvSpPr>
          <p:nvPr/>
        </p:nvSpPr>
        <p:spPr bwMode="auto">
          <a:xfrm>
            <a:off x="3575050" y="5713413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5" name="Rectangle 257"/>
          <p:cNvSpPr>
            <a:spLocks noChangeArrowheads="1"/>
          </p:cNvSpPr>
          <p:nvPr/>
        </p:nvSpPr>
        <p:spPr bwMode="auto">
          <a:xfrm>
            <a:off x="3562350" y="5734050"/>
            <a:ext cx="635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6" name="Rectangle 258"/>
          <p:cNvSpPr>
            <a:spLocks noChangeArrowheads="1"/>
          </p:cNvSpPr>
          <p:nvPr/>
        </p:nvSpPr>
        <p:spPr bwMode="auto">
          <a:xfrm>
            <a:off x="3554413" y="574516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7" name="Rectangle 259"/>
          <p:cNvSpPr>
            <a:spLocks noChangeArrowheads="1"/>
          </p:cNvSpPr>
          <p:nvPr/>
        </p:nvSpPr>
        <p:spPr bwMode="auto">
          <a:xfrm>
            <a:off x="3548063" y="57531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8" name="Rectangle 260"/>
          <p:cNvSpPr>
            <a:spLocks noChangeArrowheads="1"/>
          </p:cNvSpPr>
          <p:nvPr/>
        </p:nvSpPr>
        <p:spPr bwMode="auto">
          <a:xfrm>
            <a:off x="3541713" y="57594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9" name="Rectangle 261"/>
          <p:cNvSpPr>
            <a:spLocks noChangeArrowheads="1"/>
          </p:cNvSpPr>
          <p:nvPr/>
        </p:nvSpPr>
        <p:spPr bwMode="auto">
          <a:xfrm>
            <a:off x="3529013" y="57800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0" name="Rectangle 262"/>
          <p:cNvSpPr>
            <a:spLocks noChangeArrowheads="1"/>
          </p:cNvSpPr>
          <p:nvPr/>
        </p:nvSpPr>
        <p:spPr bwMode="auto">
          <a:xfrm>
            <a:off x="3521075" y="5794375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1" name="Rectangle 263"/>
          <p:cNvSpPr>
            <a:spLocks noChangeArrowheads="1"/>
          </p:cNvSpPr>
          <p:nvPr/>
        </p:nvSpPr>
        <p:spPr bwMode="auto">
          <a:xfrm>
            <a:off x="3514725" y="58023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2" name="Rectangle 264"/>
          <p:cNvSpPr>
            <a:spLocks noChangeArrowheads="1"/>
          </p:cNvSpPr>
          <p:nvPr/>
        </p:nvSpPr>
        <p:spPr bwMode="auto">
          <a:xfrm>
            <a:off x="3506788" y="5808663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3" name="Rectangle 265"/>
          <p:cNvSpPr>
            <a:spLocks noChangeArrowheads="1"/>
          </p:cNvSpPr>
          <p:nvPr/>
        </p:nvSpPr>
        <p:spPr bwMode="auto">
          <a:xfrm>
            <a:off x="4214813" y="4832350"/>
            <a:ext cx="6350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4" name="Rectangle 266"/>
          <p:cNvSpPr>
            <a:spLocks noChangeArrowheads="1"/>
          </p:cNvSpPr>
          <p:nvPr/>
        </p:nvSpPr>
        <p:spPr bwMode="auto">
          <a:xfrm>
            <a:off x="4214813" y="488632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5" name="Rectangle 267"/>
          <p:cNvSpPr>
            <a:spLocks noChangeArrowheads="1"/>
          </p:cNvSpPr>
          <p:nvPr/>
        </p:nvSpPr>
        <p:spPr bwMode="auto">
          <a:xfrm>
            <a:off x="4214813" y="4941888"/>
            <a:ext cx="6350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6" name="Rectangle 268"/>
          <p:cNvSpPr>
            <a:spLocks noChangeArrowheads="1"/>
          </p:cNvSpPr>
          <p:nvPr/>
        </p:nvSpPr>
        <p:spPr bwMode="auto">
          <a:xfrm>
            <a:off x="4214813" y="4995863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7" name="Rectangle 269"/>
          <p:cNvSpPr>
            <a:spLocks noChangeArrowheads="1"/>
          </p:cNvSpPr>
          <p:nvPr/>
        </p:nvSpPr>
        <p:spPr bwMode="auto">
          <a:xfrm>
            <a:off x="4214813" y="5049838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8" name="Rectangle 270"/>
          <p:cNvSpPr>
            <a:spLocks noChangeArrowheads="1"/>
          </p:cNvSpPr>
          <p:nvPr/>
        </p:nvSpPr>
        <p:spPr bwMode="auto">
          <a:xfrm>
            <a:off x="4214813" y="5105400"/>
            <a:ext cx="6350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9" name="Rectangle 271"/>
          <p:cNvSpPr>
            <a:spLocks noChangeArrowheads="1"/>
          </p:cNvSpPr>
          <p:nvPr/>
        </p:nvSpPr>
        <p:spPr bwMode="auto">
          <a:xfrm>
            <a:off x="4214813" y="515937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0" name="Rectangle 272"/>
          <p:cNvSpPr>
            <a:spLocks noChangeArrowheads="1"/>
          </p:cNvSpPr>
          <p:nvPr/>
        </p:nvSpPr>
        <p:spPr bwMode="auto">
          <a:xfrm>
            <a:off x="4214813" y="5213350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1" name="Rectangle 273"/>
          <p:cNvSpPr>
            <a:spLocks noChangeArrowheads="1"/>
          </p:cNvSpPr>
          <p:nvPr/>
        </p:nvSpPr>
        <p:spPr bwMode="auto">
          <a:xfrm>
            <a:off x="4214813" y="5268913"/>
            <a:ext cx="6350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2" name="Rectangle 274"/>
          <p:cNvSpPr>
            <a:spLocks noChangeArrowheads="1"/>
          </p:cNvSpPr>
          <p:nvPr/>
        </p:nvSpPr>
        <p:spPr bwMode="auto">
          <a:xfrm>
            <a:off x="4214813" y="5322888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3" name="Rectangle 275"/>
          <p:cNvSpPr>
            <a:spLocks noChangeArrowheads="1"/>
          </p:cNvSpPr>
          <p:nvPr/>
        </p:nvSpPr>
        <p:spPr bwMode="auto">
          <a:xfrm>
            <a:off x="4214813" y="5378450"/>
            <a:ext cx="6350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4" name="Rectangle 276"/>
          <p:cNvSpPr>
            <a:spLocks noChangeArrowheads="1"/>
          </p:cNvSpPr>
          <p:nvPr/>
        </p:nvSpPr>
        <p:spPr bwMode="auto">
          <a:xfrm>
            <a:off x="4214813" y="543242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5" name="Rectangle 277"/>
          <p:cNvSpPr>
            <a:spLocks noChangeArrowheads="1"/>
          </p:cNvSpPr>
          <p:nvPr/>
        </p:nvSpPr>
        <p:spPr bwMode="auto">
          <a:xfrm>
            <a:off x="4214813" y="5486400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6" name="Rectangle 278"/>
          <p:cNvSpPr>
            <a:spLocks noChangeArrowheads="1"/>
          </p:cNvSpPr>
          <p:nvPr/>
        </p:nvSpPr>
        <p:spPr bwMode="auto">
          <a:xfrm>
            <a:off x="4214813" y="5541963"/>
            <a:ext cx="6350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7" name="Rectangle 279"/>
          <p:cNvSpPr>
            <a:spLocks noChangeArrowheads="1"/>
          </p:cNvSpPr>
          <p:nvPr/>
        </p:nvSpPr>
        <p:spPr bwMode="auto">
          <a:xfrm>
            <a:off x="4214813" y="5595938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8" name="Rectangle 280"/>
          <p:cNvSpPr>
            <a:spLocks noChangeArrowheads="1"/>
          </p:cNvSpPr>
          <p:nvPr/>
        </p:nvSpPr>
        <p:spPr bwMode="auto">
          <a:xfrm>
            <a:off x="4214813" y="5649913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9" name="Rectangle 281"/>
          <p:cNvSpPr>
            <a:spLocks noChangeArrowheads="1"/>
          </p:cNvSpPr>
          <p:nvPr/>
        </p:nvSpPr>
        <p:spPr bwMode="auto">
          <a:xfrm>
            <a:off x="4214813" y="5705475"/>
            <a:ext cx="6350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0" name="Rectangle 282"/>
          <p:cNvSpPr>
            <a:spLocks noChangeArrowheads="1"/>
          </p:cNvSpPr>
          <p:nvPr/>
        </p:nvSpPr>
        <p:spPr bwMode="auto">
          <a:xfrm>
            <a:off x="4214813" y="5759450"/>
            <a:ext cx="6350" cy="42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1" name="Rectangle 283"/>
          <p:cNvSpPr>
            <a:spLocks noChangeArrowheads="1"/>
          </p:cNvSpPr>
          <p:nvPr/>
        </p:nvSpPr>
        <p:spPr bwMode="auto">
          <a:xfrm>
            <a:off x="4214813" y="5815013"/>
            <a:ext cx="635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2" name="Rectangle 284"/>
          <p:cNvSpPr>
            <a:spLocks noChangeArrowheads="1"/>
          </p:cNvSpPr>
          <p:nvPr/>
        </p:nvSpPr>
        <p:spPr bwMode="auto">
          <a:xfrm>
            <a:off x="2903538" y="5581650"/>
            <a:ext cx="109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WP Greek Century" pitchFamily="2" charset="2"/>
              </a:rPr>
              <a:t>2</a:t>
            </a:r>
            <a:endParaRPr lang="en-US" altLang="en-US" sz="1800"/>
          </a:p>
        </p:txBody>
      </p:sp>
      <p:sp>
        <p:nvSpPr>
          <p:cNvPr id="25883" name="Freeform 285"/>
          <p:cNvSpPr>
            <a:spLocks/>
          </p:cNvSpPr>
          <p:nvPr/>
        </p:nvSpPr>
        <p:spPr bwMode="auto">
          <a:xfrm>
            <a:off x="3240088" y="5119688"/>
            <a:ext cx="39687" cy="46037"/>
          </a:xfrm>
          <a:custGeom>
            <a:avLst/>
            <a:gdLst>
              <a:gd name="T0" fmla="*/ 0 w 23"/>
              <a:gd name="T1" fmla="*/ 2147483646 h 27"/>
              <a:gd name="T2" fmla="*/ 2147483646 w 23"/>
              <a:gd name="T3" fmla="*/ 2147483646 h 27"/>
              <a:gd name="T4" fmla="*/ 2147483646 w 23"/>
              <a:gd name="T5" fmla="*/ 0 h 27"/>
              <a:gd name="T6" fmla="*/ 2147483646 w 23"/>
              <a:gd name="T7" fmla="*/ 2147483646 h 27"/>
              <a:gd name="T8" fmla="*/ 2147483646 w 23"/>
              <a:gd name="T9" fmla="*/ 2147483646 h 27"/>
              <a:gd name="T10" fmla="*/ 2147483646 w 23"/>
              <a:gd name="T11" fmla="*/ 2147483646 h 27"/>
              <a:gd name="T12" fmla="*/ 2147483646 w 23"/>
              <a:gd name="T13" fmla="*/ 2147483646 h 27"/>
              <a:gd name="T14" fmla="*/ 2147483646 w 23"/>
              <a:gd name="T15" fmla="*/ 2147483646 h 27"/>
              <a:gd name="T16" fmla="*/ 0 w 23"/>
              <a:gd name="T17" fmla="*/ 2147483646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27">
                <a:moveTo>
                  <a:pt x="0" y="15"/>
                </a:moveTo>
                <a:lnTo>
                  <a:pt x="4" y="3"/>
                </a:lnTo>
                <a:lnTo>
                  <a:pt x="12" y="0"/>
                </a:lnTo>
                <a:lnTo>
                  <a:pt x="20" y="3"/>
                </a:lnTo>
                <a:lnTo>
                  <a:pt x="23" y="15"/>
                </a:lnTo>
                <a:lnTo>
                  <a:pt x="20" y="23"/>
                </a:lnTo>
                <a:lnTo>
                  <a:pt x="12" y="27"/>
                </a:lnTo>
                <a:lnTo>
                  <a:pt x="4" y="23"/>
                </a:lnTo>
                <a:lnTo>
                  <a:pt x="0" y="15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84" name="Rectangle 286"/>
          <p:cNvSpPr>
            <a:spLocks noChangeArrowheads="1"/>
          </p:cNvSpPr>
          <p:nvPr/>
        </p:nvSpPr>
        <p:spPr bwMode="auto">
          <a:xfrm>
            <a:off x="3254375" y="5145088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5" name="Rectangle 287"/>
          <p:cNvSpPr>
            <a:spLocks noChangeArrowheads="1"/>
          </p:cNvSpPr>
          <p:nvPr/>
        </p:nvSpPr>
        <p:spPr bwMode="auto">
          <a:xfrm>
            <a:off x="3254375" y="5200650"/>
            <a:ext cx="6350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6" name="Rectangle 288"/>
          <p:cNvSpPr>
            <a:spLocks noChangeArrowheads="1"/>
          </p:cNvSpPr>
          <p:nvPr/>
        </p:nvSpPr>
        <p:spPr bwMode="auto">
          <a:xfrm>
            <a:off x="3254375" y="525462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7" name="Rectangle 289"/>
          <p:cNvSpPr>
            <a:spLocks noChangeArrowheads="1"/>
          </p:cNvSpPr>
          <p:nvPr/>
        </p:nvSpPr>
        <p:spPr bwMode="auto">
          <a:xfrm>
            <a:off x="3254375" y="5308600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8" name="Rectangle 290"/>
          <p:cNvSpPr>
            <a:spLocks noChangeArrowheads="1"/>
          </p:cNvSpPr>
          <p:nvPr/>
        </p:nvSpPr>
        <p:spPr bwMode="auto">
          <a:xfrm>
            <a:off x="3254375" y="5364163"/>
            <a:ext cx="6350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9" name="Rectangle 291"/>
          <p:cNvSpPr>
            <a:spLocks noChangeArrowheads="1"/>
          </p:cNvSpPr>
          <p:nvPr/>
        </p:nvSpPr>
        <p:spPr bwMode="auto">
          <a:xfrm>
            <a:off x="3254375" y="5418138"/>
            <a:ext cx="6350" cy="42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0" name="Rectangle 292"/>
          <p:cNvSpPr>
            <a:spLocks noChangeArrowheads="1"/>
          </p:cNvSpPr>
          <p:nvPr/>
        </p:nvSpPr>
        <p:spPr bwMode="auto">
          <a:xfrm>
            <a:off x="3254375" y="5473700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1" name="Rectangle 293"/>
          <p:cNvSpPr>
            <a:spLocks noChangeArrowheads="1"/>
          </p:cNvSpPr>
          <p:nvPr/>
        </p:nvSpPr>
        <p:spPr bwMode="auto">
          <a:xfrm>
            <a:off x="3254375" y="552767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2" name="Rectangle 294"/>
          <p:cNvSpPr>
            <a:spLocks noChangeArrowheads="1"/>
          </p:cNvSpPr>
          <p:nvPr/>
        </p:nvSpPr>
        <p:spPr bwMode="auto">
          <a:xfrm>
            <a:off x="3254375" y="5581650"/>
            <a:ext cx="6350" cy="42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3" name="Rectangle 295"/>
          <p:cNvSpPr>
            <a:spLocks noChangeArrowheads="1"/>
          </p:cNvSpPr>
          <p:nvPr/>
        </p:nvSpPr>
        <p:spPr bwMode="auto">
          <a:xfrm>
            <a:off x="3254375" y="5637213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4" name="Rectangle 296"/>
          <p:cNvSpPr>
            <a:spLocks noChangeArrowheads="1"/>
          </p:cNvSpPr>
          <p:nvPr/>
        </p:nvSpPr>
        <p:spPr bwMode="auto">
          <a:xfrm>
            <a:off x="3254375" y="5691188"/>
            <a:ext cx="6350" cy="42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5" name="Rectangle 297"/>
          <p:cNvSpPr>
            <a:spLocks noChangeArrowheads="1"/>
          </p:cNvSpPr>
          <p:nvPr/>
        </p:nvSpPr>
        <p:spPr bwMode="auto">
          <a:xfrm>
            <a:off x="3254375" y="5745163"/>
            <a:ext cx="6350" cy="42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6" name="Rectangle 298"/>
          <p:cNvSpPr>
            <a:spLocks noChangeArrowheads="1"/>
          </p:cNvSpPr>
          <p:nvPr/>
        </p:nvSpPr>
        <p:spPr bwMode="auto">
          <a:xfrm>
            <a:off x="3254375" y="5802313"/>
            <a:ext cx="6350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7" name="Rectangle 299"/>
          <p:cNvSpPr>
            <a:spLocks noChangeArrowheads="1"/>
          </p:cNvSpPr>
          <p:nvPr/>
        </p:nvSpPr>
        <p:spPr bwMode="auto">
          <a:xfrm>
            <a:off x="3254375" y="51450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8" name="Rectangle 300"/>
          <p:cNvSpPr>
            <a:spLocks noChangeArrowheads="1"/>
          </p:cNvSpPr>
          <p:nvPr/>
        </p:nvSpPr>
        <p:spPr bwMode="auto">
          <a:xfrm>
            <a:off x="3246438" y="5151438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9" name="Rectangle 301"/>
          <p:cNvSpPr>
            <a:spLocks noChangeArrowheads="1"/>
          </p:cNvSpPr>
          <p:nvPr/>
        </p:nvSpPr>
        <p:spPr bwMode="auto">
          <a:xfrm>
            <a:off x="3240088" y="516572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0" name="Rectangle 302"/>
          <p:cNvSpPr>
            <a:spLocks noChangeArrowheads="1"/>
          </p:cNvSpPr>
          <p:nvPr/>
        </p:nvSpPr>
        <p:spPr bwMode="auto">
          <a:xfrm>
            <a:off x="3232150" y="5173663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1" name="Rectangle 303"/>
          <p:cNvSpPr>
            <a:spLocks noChangeArrowheads="1"/>
          </p:cNvSpPr>
          <p:nvPr/>
        </p:nvSpPr>
        <p:spPr bwMode="auto">
          <a:xfrm>
            <a:off x="3219450" y="51943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2" name="Rectangle 304"/>
          <p:cNvSpPr>
            <a:spLocks noChangeArrowheads="1"/>
          </p:cNvSpPr>
          <p:nvPr/>
        </p:nvSpPr>
        <p:spPr bwMode="auto">
          <a:xfrm>
            <a:off x="3211513" y="5200650"/>
            <a:ext cx="79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3" name="Rectangle 305"/>
          <p:cNvSpPr>
            <a:spLocks noChangeArrowheads="1"/>
          </p:cNvSpPr>
          <p:nvPr/>
        </p:nvSpPr>
        <p:spPr bwMode="auto">
          <a:xfrm>
            <a:off x="3205163" y="52133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4" name="Rectangle 306"/>
          <p:cNvSpPr>
            <a:spLocks noChangeArrowheads="1"/>
          </p:cNvSpPr>
          <p:nvPr/>
        </p:nvSpPr>
        <p:spPr bwMode="auto">
          <a:xfrm>
            <a:off x="3197225" y="521970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5" name="Rectangle 307"/>
          <p:cNvSpPr>
            <a:spLocks noChangeArrowheads="1"/>
          </p:cNvSpPr>
          <p:nvPr/>
        </p:nvSpPr>
        <p:spPr bwMode="auto">
          <a:xfrm>
            <a:off x="3186113" y="5240338"/>
            <a:ext cx="4762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6" name="Rectangle 308"/>
          <p:cNvSpPr>
            <a:spLocks noChangeArrowheads="1"/>
          </p:cNvSpPr>
          <p:nvPr/>
        </p:nvSpPr>
        <p:spPr bwMode="auto">
          <a:xfrm>
            <a:off x="3178175" y="5248275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7" name="Rectangle 309"/>
          <p:cNvSpPr>
            <a:spLocks noChangeArrowheads="1"/>
          </p:cNvSpPr>
          <p:nvPr/>
        </p:nvSpPr>
        <p:spPr bwMode="auto">
          <a:xfrm>
            <a:off x="3171825" y="526256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8" name="Rectangle 310"/>
          <p:cNvSpPr>
            <a:spLocks noChangeArrowheads="1"/>
          </p:cNvSpPr>
          <p:nvPr/>
        </p:nvSpPr>
        <p:spPr bwMode="auto">
          <a:xfrm>
            <a:off x="3163888" y="5268913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9" name="Rectangle 311"/>
          <p:cNvSpPr>
            <a:spLocks noChangeArrowheads="1"/>
          </p:cNvSpPr>
          <p:nvPr/>
        </p:nvSpPr>
        <p:spPr bwMode="auto">
          <a:xfrm>
            <a:off x="3151188" y="52895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0" name="Rectangle 312"/>
          <p:cNvSpPr>
            <a:spLocks noChangeArrowheads="1"/>
          </p:cNvSpPr>
          <p:nvPr/>
        </p:nvSpPr>
        <p:spPr bwMode="auto">
          <a:xfrm>
            <a:off x="3143250" y="5295900"/>
            <a:ext cx="79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1" name="Rectangle 313"/>
          <p:cNvSpPr>
            <a:spLocks noChangeArrowheads="1"/>
          </p:cNvSpPr>
          <p:nvPr/>
        </p:nvSpPr>
        <p:spPr bwMode="auto">
          <a:xfrm>
            <a:off x="3136900" y="530860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2" name="Rectangle 314"/>
          <p:cNvSpPr>
            <a:spLocks noChangeArrowheads="1"/>
          </p:cNvSpPr>
          <p:nvPr/>
        </p:nvSpPr>
        <p:spPr bwMode="auto">
          <a:xfrm>
            <a:off x="3128963" y="5316538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3" name="Rectangle 315"/>
          <p:cNvSpPr>
            <a:spLocks noChangeArrowheads="1"/>
          </p:cNvSpPr>
          <p:nvPr/>
        </p:nvSpPr>
        <p:spPr bwMode="auto">
          <a:xfrm>
            <a:off x="3116263" y="53371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4" name="Rectangle 316"/>
          <p:cNvSpPr>
            <a:spLocks noChangeArrowheads="1"/>
          </p:cNvSpPr>
          <p:nvPr/>
        </p:nvSpPr>
        <p:spPr bwMode="auto">
          <a:xfrm>
            <a:off x="3108325" y="5343525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5" name="Rectangle 317"/>
          <p:cNvSpPr>
            <a:spLocks noChangeArrowheads="1"/>
          </p:cNvSpPr>
          <p:nvPr/>
        </p:nvSpPr>
        <p:spPr bwMode="auto">
          <a:xfrm>
            <a:off x="3101975" y="53578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6" name="Rectangle 318"/>
          <p:cNvSpPr>
            <a:spLocks noChangeArrowheads="1"/>
          </p:cNvSpPr>
          <p:nvPr/>
        </p:nvSpPr>
        <p:spPr bwMode="auto">
          <a:xfrm>
            <a:off x="3095625" y="53641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7" name="Rectangle 319"/>
          <p:cNvSpPr>
            <a:spLocks noChangeArrowheads="1"/>
          </p:cNvSpPr>
          <p:nvPr/>
        </p:nvSpPr>
        <p:spPr bwMode="auto">
          <a:xfrm>
            <a:off x="3082925" y="538480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8" name="Rectangle 320"/>
          <p:cNvSpPr>
            <a:spLocks noChangeArrowheads="1"/>
          </p:cNvSpPr>
          <p:nvPr/>
        </p:nvSpPr>
        <p:spPr bwMode="auto">
          <a:xfrm>
            <a:off x="3074988" y="539750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9" name="Rectangle 321"/>
          <p:cNvSpPr>
            <a:spLocks noChangeArrowheads="1"/>
          </p:cNvSpPr>
          <p:nvPr/>
        </p:nvSpPr>
        <p:spPr bwMode="auto">
          <a:xfrm>
            <a:off x="3068638" y="54038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0" name="Rectangle 322"/>
          <p:cNvSpPr>
            <a:spLocks noChangeArrowheads="1"/>
          </p:cNvSpPr>
          <p:nvPr/>
        </p:nvSpPr>
        <p:spPr bwMode="auto">
          <a:xfrm>
            <a:off x="3060700" y="541178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1" name="Rectangle 323"/>
          <p:cNvSpPr>
            <a:spLocks noChangeArrowheads="1"/>
          </p:cNvSpPr>
          <p:nvPr/>
        </p:nvSpPr>
        <p:spPr bwMode="auto">
          <a:xfrm>
            <a:off x="3048000" y="5432425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2" name="Rectangle 324"/>
          <p:cNvSpPr>
            <a:spLocks noChangeArrowheads="1"/>
          </p:cNvSpPr>
          <p:nvPr/>
        </p:nvSpPr>
        <p:spPr bwMode="auto">
          <a:xfrm>
            <a:off x="3040063" y="5446713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3" name="Rectangle 325"/>
          <p:cNvSpPr>
            <a:spLocks noChangeArrowheads="1"/>
          </p:cNvSpPr>
          <p:nvPr/>
        </p:nvSpPr>
        <p:spPr bwMode="auto">
          <a:xfrm>
            <a:off x="3033713" y="54530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4" name="Rectangle 326"/>
          <p:cNvSpPr>
            <a:spLocks noChangeArrowheads="1"/>
          </p:cNvSpPr>
          <p:nvPr/>
        </p:nvSpPr>
        <p:spPr bwMode="auto">
          <a:xfrm>
            <a:off x="3025775" y="546100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5" name="Rectangle 327"/>
          <p:cNvSpPr>
            <a:spLocks noChangeArrowheads="1"/>
          </p:cNvSpPr>
          <p:nvPr/>
        </p:nvSpPr>
        <p:spPr bwMode="auto">
          <a:xfrm>
            <a:off x="3013075" y="548005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6" name="Rectangle 328"/>
          <p:cNvSpPr>
            <a:spLocks noChangeArrowheads="1"/>
          </p:cNvSpPr>
          <p:nvPr/>
        </p:nvSpPr>
        <p:spPr bwMode="auto">
          <a:xfrm>
            <a:off x="3006725" y="54927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7" name="Rectangle 329"/>
          <p:cNvSpPr>
            <a:spLocks noChangeArrowheads="1"/>
          </p:cNvSpPr>
          <p:nvPr/>
        </p:nvSpPr>
        <p:spPr bwMode="auto">
          <a:xfrm>
            <a:off x="3000375" y="55006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8" name="Rectangle 330"/>
          <p:cNvSpPr>
            <a:spLocks noChangeArrowheads="1"/>
          </p:cNvSpPr>
          <p:nvPr/>
        </p:nvSpPr>
        <p:spPr bwMode="auto">
          <a:xfrm>
            <a:off x="2979738" y="5527675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9" name="Rectangle 331"/>
          <p:cNvSpPr>
            <a:spLocks noChangeArrowheads="1"/>
          </p:cNvSpPr>
          <p:nvPr/>
        </p:nvSpPr>
        <p:spPr bwMode="auto">
          <a:xfrm>
            <a:off x="2971800" y="5541963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0" name="Rectangle 332"/>
          <p:cNvSpPr>
            <a:spLocks noChangeArrowheads="1"/>
          </p:cNvSpPr>
          <p:nvPr/>
        </p:nvSpPr>
        <p:spPr bwMode="auto">
          <a:xfrm>
            <a:off x="2965450" y="554990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1" name="Rectangle 333"/>
          <p:cNvSpPr>
            <a:spLocks noChangeArrowheads="1"/>
          </p:cNvSpPr>
          <p:nvPr/>
        </p:nvSpPr>
        <p:spPr bwMode="auto">
          <a:xfrm>
            <a:off x="2944813" y="5575300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2" name="Rectangle 334"/>
          <p:cNvSpPr>
            <a:spLocks noChangeArrowheads="1"/>
          </p:cNvSpPr>
          <p:nvPr/>
        </p:nvSpPr>
        <p:spPr bwMode="auto">
          <a:xfrm>
            <a:off x="2936875" y="558958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3" name="Rectangle 335"/>
          <p:cNvSpPr>
            <a:spLocks noChangeArrowheads="1"/>
          </p:cNvSpPr>
          <p:nvPr/>
        </p:nvSpPr>
        <p:spPr bwMode="auto">
          <a:xfrm>
            <a:off x="2930525" y="559593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4" name="Rectangle 336"/>
          <p:cNvSpPr>
            <a:spLocks noChangeArrowheads="1"/>
          </p:cNvSpPr>
          <p:nvPr/>
        </p:nvSpPr>
        <p:spPr bwMode="auto">
          <a:xfrm>
            <a:off x="2917825" y="5624513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5" name="Rectangle 337"/>
          <p:cNvSpPr>
            <a:spLocks noChangeArrowheads="1"/>
          </p:cNvSpPr>
          <p:nvPr/>
        </p:nvSpPr>
        <p:spPr bwMode="auto">
          <a:xfrm>
            <a:off x="2911475" y="563086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6" name="Rectangle 338"/>
          <p:cNvSpPr>
            <a:spLocks noChangeArrowheads="1"/>
          </p:cNvSpPr>
          <p:nvPr/>
        </p:nvSpPr>
        <p:spPr bwMode="auto">
          <a:xfrm>
            <a:off x="2903538" y="563721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7" name="Rectangle 339"/>
          <p:cNvSpPr>
            <a:spLocks noChangeArrowheads="1"/>
          </p:cNvSpPr>
          <p:nvPr/>
        </p:nvSpPr>
        <p:spPr bwMode="auto">
          <a:xfrm>
            <a:off x="2897188" y="564515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8" name="Rectangle 340"/>
          <p:cNvSpPr>
            <a:spLocks noChangeArrowheads="1"/>
          </p:cNvSpPr>
          <p:nvPr/>
        </p:nvSpPr>
        <p:spPr bwMode="auto">
          <a:xfrm>
            <a:off x="2882900" y="56705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9" name="Rectangle 341"/>
          <p:cNvSpPr>
            <a:spLocks noChangeArrowheads="1"/>
          </p:cNvSpPr>
          <p:nvPr/>
        </p:nvSpPr>
        <p:spPr bwMode="auto">
          <a:xfrm>
            <a:off x="2876550" y="56784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0" name="Rectangle 342"/>
          <p:cNvSpPr>
            <a:spLocks noChangeArrowheads="1"/>
          </p:cNvSpPr>
          <p:nvPr/>
        </p:nvSpPr>
        <p:spPr bwMode="auto">
          <a:xfrm>
            <a:off x="2868613" y="5684838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1" name="Rectangle 343"/>
          <p:cNvSpPr>
            <a:spLocks noChangeArrowheads="1"/>
          </p:cNvSpPr>
          <p:nvPr/>
        </p:nvSpPr>
        <p:spPr bwMode="auto">
          <a:xfrm>
            <a:off x="2862263" y="56911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2" name="Rectangle 344"/>
          <p:cNvSpPr>
            <a:spLocks noChangeArrowheads="1"/>
          </p:cNvSpPr>
          <p:nvPr/>
        </p:nvSpPr>
        <p:spPr bwMode="auto">
          <a:xfrm>
            <a:off x="2847975" y="571976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3" name="Rectangle 345"/>
          <p:cNvSpPr>
            <a:spLocks noChangeArrowheads="1"/>
          </p:cNvSpPr>
          <p:nvPr/>
        </p:nvSpPr>
        <p:spPr bwMode="auto">
          <a:xfrm>
            <a:off x="2841625" y="572611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4" name="Rectangle 346"/>
          <p:cNvSpPr>
            <a:spLocks noChangeArrowheads="1"/>
          </p:cNvSpPr>
          <p:nvPr/>
        </p:nvSpPr>
        <p:spPr bwMode="auto">
          <a:xfrm>
            <a:off x="2833688" y="5734050"/>
            <a:ext cx="793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5" name="Rectangle 347"/>
          <p:cNvSpPr>
            <a:spLocks noChangeArrowheads="1"/>
          </p:cNvSpPr>
          <p:nvPr/>
        </p:nvSpPr>
        <p:spPr bwMode="auto">
          <a:xfrm>
            <a:off x="2828925" y="5738813"/>
            <a:ext cx="4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6" name="Rectangle 348"/>
          <p:cNvSpPr>
            <a:spLocks noChangeArrowheads="1"/>
          </p:cNvSpPr>
          <p:nvPr/>
        </p:nvSpPr>
        <p:spPr bwMode="auto">
          <a:xfrm>
            <a:off x="2814638" y="57673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7" name="Rectangle 349"/>
          <p:cNvSpPr>
            <a:spLocks noChangeArrowheads="1"/>
          </p:cNvSpPr>
          <p:nvPr/>
        </p:nvSpPr>
        <p:spPr bwMode="auto">
          <a:xfrm>
            <a:off x="2808288" y="577373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8" name="Rectangle 350"/>
          <p:cNvSpPr>
            <a:spLocks noChangeArrowheads="1"/>
          </p:cNvSpPr>
          <p:nvPr/>
        </p:nvSpPr>
        <p:spPr bwMode="auto">
          <a:xfrm>
            <a:off x="2800350" y="5780088"/>
            <a:ext cx="7938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9" name="Rectangle 351"/>
          <p:cNvSpPr>
            <a:spLocks noChangeArrowheads="1"/>
          </p:cNvSpPr>
          <p:nvPr/>
        </p:nvSpPr>
        <p:spPr bwMode="auto">
          <a:xfrm>
            <a:off x="2794000" y="57943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50" name="Rectangle 352"/>
          <p:cNvSpPr>
            <a:spLocks noChangeArrowheads="1"/>
          </p:cNvSpPr>
          <p:nvPr/>
        </p:nvSpPr>
        <p:spPr bwMode="auto">
          <a:xfrm>
            <a:off x="2779713" y="581501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51" name="Rectangle 353"/>
          <p:cNvSpPr>
            <a:spLocks noChangeArrowheads="1"/>
          </p:cNvSpPr>
          <p:nvPr/>
        </p:nvSpPr>
        <p:spPr bwMode="auto">
          <a:xfrm>
            <a:off x="2773363" y="58229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52" name="Rectangle 354"/>
          <p:cNvSpPr>
            <a:spLocks noChangeArrowheads="1"/>
          </p:cNvSpPr>
          <p:nvPr/>
        </p:nvSpPr>
        <p:spPr bwMode="auto">
          <a:xfrm>
            <a:off x="2711450" y="5788025"/>
            <a:ext cx="952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953" name="Rectangle 355"/>
          <p:cNvSpPr>
            <a:spLocks noChangeArrowheads="1"/>
          </p:cNvSpPr>
          <p:nvPr/>
        </p:nvSpPr>
        <p:spPr bwMode="auto">
          <a:xfrm>
            <a:off x="2814638" y="59023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2</a:t>
            </a:r>
            <a:endParaRPr lang="en-US" altLang="en-US" sz="1800"/>
          </a:p>
        </p:txBody>
      </p:sp>
      <p:sp>
        <p:nvSpPr>
          <p:cNvPr id="25954" name="Rectangle 486"/>
          <p:cNvSpPr>
            <a:spLocks noChangeArrowheads="1"/>
          </p:cNvSpPr>
          <p:nvPr/>
        </p:nvSpPr>
        <p:spPr bwMode="auto">
          <a:xfrm>
            <a:off x="627063" y="611188"/>
            <a:ext cx="295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00"/>
                </a:solidFill>
              </a:rPr>
              <a:t>Triaxial Compression Test</a:t>
            </a:r>
            <a:endParaRPr lang="en-US" altLang="en-US" sz="1800"/>
          </a:p>
        </p:txBody>
      </p:sp>
      <p:sp>
        <p:nvSpPr>
          <p:cNvPr id="25955" name="Freeform 488"/>
          <p:cNvSpPr>
            <a:spLocks/>
          </p:cNvSpPr>
          <p:nvPr/>
        </p:nvSpPr>
        <p:spPr bwMode="auto">
          <a:xfrm>
            <a:off x="2733675" y="1555750"/>
            <a:ext cx="1333500" cy="3808413"/>
          </a:xfrm>
          <a:custGeom>
            <a:avLst/>
            <a:gdLst>
              <a:gd name="T0" fmla="*/ 2147483646 w 965"/>
              <a:gd name="T1" fmla="*/ 2147483646 h 2114"/>
              <a:gd name="T2" fmla="*/ 2147483646 w 965"/>
              <a:gd name="T3" fmla="*/ 2147483646 h 2114"/>
              <a:gd name="T4" fmla="*/ 2147483646 w 965"/>
              <a:gd name="T5" fmla="*/ 2147483646 h 2114"/>
              <a:gd name="T6" fmla="*/ 2147483646 w 965"/>
              <a:gd name="T7" fmla="*/ 2147483646 h 2114"/>
              <a:gd name="T8" fmla="*/ 2147483646 w 965"/>
              <a:gd name="T9" fmla="*/ 2147483646 h 2114"/>
              <a:gd name="T10" fmla="*/ 2147483646 w 965"/>
              <a:gd name="T11" fmla="*/ 2147483646 h 2114"/>
              <a:gd name="T12" fmla="*/ 2147483646 w 965"/>
              <a:gd name="T13" fmla="*/ 2147483646 h 2114"/>
              <a:gd name="T14" fmla="*/ 2147483646 w 965"/>
              <a:gd name="T15" fmla="*/ 2147483646 h 2114"/>
              <a:gd name="T16" fmla="*/ 2147483646 w 965"/>
              <a:gd name="T17" fmla="*/ 0 h 2114"/>
              <a:gd name="T18" fmla="*/ 2147483646 w 965"/>
              <a:gd name="T19" fmla="*/ 2147483646 h 2114"/>
              <a:gd name="T20" fmla="*/ 2147483646 w 965"/>
              <a:gd name="T21" fmla="*/ 2147483646 h 2114"/>
              <a:gd name="T22" fmla="*/ 2147483646 w 965"/>
              <a:gd name="T23" fmla="*/ 2147483646 h 2114"/>
              <a:gd name="T24" fmla="*/ 2147483646 w 965"/>
              <a:gd name="T25" fmla="*/ 2147483646 h 2114"/>
              <a:gd name="T26" fmla="*/ 2147483646 w 965"/>
              <a:gd name="T27" fmla="*/ 2147483646 h 2114"/>
              <a:gd name="T28" fmla="*/ 2147483646 w 965"/>
              <a:gd name="T29" fmla="*/ 2147483646 h 2114"/>
              <a:gd name="T30" fmla="*/ 2147483646 w 965"/>
              <a:gd name="T31" fmla="*/ 2147483646 h 2114"/>
              <a:gd name="T32" fmla="*/ 2147483646 w 965"/>
              <a:gd name="T33" fmla="*/ 2147483646 h 2114"/>
              <a:gd name="T34" fmla="*/ 2147483646 w 965"/>
              <a:gd name="T35" fmla="*/ 2147483646 h 2114"/>
              <a:gd name="T36" fmla="*/ 2147483646 w 965"/>
              <a:gd name="T37" fmla="*/ 2147483646 h 2114"/>
              <a:gd name="T38" fmla="*/ 2147483646 w 965"/>
              <a:gd name="T39" fmla="*/ 2147483646 h 2114"/>
              <a:gd name="T40" fmla="*/ 2147483646 w 965"/>
              <a:gd name="T41" fmla="*/ 2147483646 h 2114"/>
              <a:gd name="T42" fmla="*/ 2147483646 w 965"/>
              <a:gd name="T43" fmla="*/ 2147483646 h 2114"/>
              <a:gd name="T44" fmla="*/ 2147483646 w 965"/>
              <a:gd name="T45" fmla="*/ 2147483646 h 2114"/>
              <a:gd name="T46" fmla="*/ 0 w 965"/>
              <a:gd name="T47" fmla="*/ 2147483646 h 2114"/>
              <a:gd name="T48" fmla="*/ 0 w 965"/>
              <a:gd name="T49" fmla="*/ 2147483646 h 2114"/>
              <a:gd name="T50" fmla="*/ 2147483646 w 965"/>
              <a:gd name="T51" fmla="*/ 2147483646 h 2114"/>
              <a:gd name="T52" fmla="*/ 2147483646 w 965"/>
              <a:gd name="T53" fmla="*/ 2147483646 h 2114"/>
              <a:gd name="T54" fmla="*/ 2147483646 w 965"/>
              <a:gd name="T55" fmla="*/ 2147483646 h 2114"/>
              <a:gd name="T56" fmla="*/ 2147483646 w 965"/>
              <a:gd name="T57" fmla="*/ 2147483646 h 2114"/>
              <a:gd name="T58" fmla="*/ 2147483646 w 965"/>
              <a:gd name="T59" fmla="*/ 2147483646 h 2114"/>
              <a:gd name="T60" fmla="*/ 2147483646 w 965"/>
              <a:gd name="T61" fmla="*/ 2147483646 h 2114"/>
              <a:gd name="T62" fmla="*/ 2147483646 w 965"/>
              <a:gd name="T63" fmla="*/ 2147483646 h 2114"/>
              <a:gd name="T64" fmla="*/ 2147483646 w 965"/>
              <a:gd name="T65" fmla="*/ 2147483646 h 21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5" h="2114">
                <a:moveTo>
                  <a:pt x="965" y="236"/>
                </a:moveTo>
                <a:lnTo>
                  <a:pt x="914" y="181"/>
                </a:lnTo>
                <a:lnTo>
                  <a:pt x="859" y="134"/>
                </a:lnTo>
                <a:lnTo>
                  <a:pt x="796" y="94"/>
                </a:lnTo>
                <a:lnTo>
                  <a:pt x="737" y="59"/>
                </a:lnTo>
                <a:lnTo>
                  <a:pt x="671" y="36"/>
                </a:lnTo>
                <a:lnTo>
                  <a:pt x="608" y="16"/>
                </a:lnTo>
                <a:lnTo>
                  <a:pt x="545" y="4"/>
                </a:lnTo>
                <a:lnTo>
                  <a:pt x="478" y="0"/>
                </a:lnTo>
                <a:lnTo>
                  <a:pt x="416" y="4"/>
                </a:lnTo>
                <a:lnTo>
                  <a:pt x="357" y="16"/>
                </a:lnTo>
                <a:lnTo>
                  <a:pt x="302" y="36"/>
                </a:lnTo>
                <a:lnTo>
                  <a:pt x="247" y="59"/>
                </a:lnTo>
                <a:lnTo>
                  <a:pt x="200" y="94"/>
                </a:lnTo>
                <a:lnTo>
                  <a:pt x="157" y="134"/>
                </a:lnTo>
                <a:lnTo>
                  <a:pt x="121" y="181"/>
                </a:lnTo>
                <a:lnTo>
                  <a:pt x="94" y="236"/>
                </a:lnTo>
                <a:lnTo>
                  <a:pt x="70" y="298"/>
                </a:lnTo>
                <a:lnTo>
                  <a:pt x="51" y="369"/>
                </a:lnTo>
                <a:lnTo>
                  <a:pt x="35" y="447"/>
                </a:lnTo>
                <a:lnTo>
                  <a:pt x="19" y="534"/>
                </a:lnTo>
                <a:lnTo>
                  <a:pt x="8" y="624"/>
                </a:lnTo>
                <a:lnTo>
                  <a:pt x="4" y="726"/>
                </a:lnTo>
                <a:lnTo>
                  <a:pt x="0" y="832"/>
                </a:lnTo>
                <a:lnTo>
                  <a:pt x="0" y="949"/>
                </a:lnTo>
                <a:lnTo>
                  <a:pt x="8" y="1071"/>
                </a:lnTo>
                <a:lnTo>
                  <a:pt x="15" y="1200"/>
                </a:lnTo>
                <a:lnTo>
                  <a:pt x="31" y="1334"/>
                </a:lnTo>
                <a:lnTo>
                  <a:pt x="51" y="1479"/>
                </a:lnTo>
                <a:lnTo>
                  <a:pt x="78" y="1628"/>
                </a:lnTo>
                <a:lnTo>
                  <a:pt x="110" y="1785"/>
                </a:lnTo>
                <a:lnTo>
                  <a:pt x="149" y="1945"/>
                </a:lnTo>
                <a:lnTo>
                  <a:pt x="192" y="211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56" name="Rectangle 489"/>
          <p:cNvSpPr>
            <a:spLocks noChangeArrowheads="1"/>
          </p:cNvSpPr>
          <p:nvPr/>
        </p:nvSpPr>
        <p:spPr bwMode="auto">
          <a:xfrm>
            <a:off x="2036763" y="1889125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Each Circle </a:t>
            </a:r>
            <a:endParaRPr lang="en-US" altLang="en-US" sz="1800"/>
          </a:p>
        </p:txBody>
      </p:sp>
      <p:sp>
        <p:nvSpPr>
          <p:cNvPr id="25957" name="Rectangle 490"/>
          <p:cNvSpPr>
            <a:spLocks noChangeArrowheads="1"/>
          </p:cNvSpPr>
          <p:nvPr/>
        </p:nvSpPr>
        <p:spPr bwMode="auto">
          <a:xfrm>
            <a:off x="2392363" y="2044700"/>
            <a:ext cx="119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= </a:t>
            </a:r>
            <a:endParaRPr lang="en-US" altLang="en-US" sz="1800"/>
          </a:p>
        </p:txBody>
      </p:sp>
      <p:sp>
        <p:nvSpPr>
          <p:cNvPr id="25958" name="Rectangle 491"/>
          <p:cNvSpPr>
            <a:spLocks noChangeArrowheads="1"/>
          </p:cNvSpPr>
          <p:nvPr/>
        </p:nvSpPr>
        <p:spPr bwMode="auto">
          <a:xfrm>
            <a:off x="2136775" y="2200275"/>
            <a:ext cx="5730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One Test</a:t>
            </a:r>
            <a:endParaRPr lang="en-US" altLang="en-US" sz="1800"/>
          </a:p>
        </p:txBody>
      </p:sp>
      <p:sp>
        <p:nvSpPr>
          <p:cNvPr id="25959" name="Rectangle 505"/>
          <p:cNvSpPr>
            <a:spLocks noChangeArrowheads="1"/>
          </p:cNvSpPr>
          <p:nvPr/>
        </p:nvSpPr>
        <p:spPr bwMode="auto">
          <a:xfrm>
            <a:off x="1144588" y="4683125"/>
            <a:ext cx="857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Failure Surface</a:t>
            </a:r>
            <a:endParaRPr lang="en-US" altLang="en-US" sz="1800"/>
          </a:p>
        </p:txBody>
      </p:sp>
      <p:sp>
        <p:nvSpPr>
          <p:cNvPr id="25960" name="Rectangle 517"/>
          <p:cNvSpPr>
            <a:spLocks noChangeArrowheads="1"/>
          </p:cNvSpPr>
          <p:nvPr/>
        </p:nvSpPr>
        <p:spPr bwMode="auto">
          <a:xfrm>
            <a:off x="7670800" y="6502400"/>
            <a:ext cx="1157288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i="1">
                <a:solidFill>
                  <a:srgbClr val="000000"/>
                </a:solidFill>
              </a:rPr>
              <a:t>By Kamal Tawfiq, Ph.D., P.E.</a:t>
            </a:r>
            <a:endParaRPr lang="en-US" altLang="en-US" sz="1800"/>
          </a:p>
        </p:txBody>
      </p:sp>
      <p:sp>
        <p:nvSpPr>
          <p:cNvPr id="25961" name="Line 518"/>
          <p:cNvSpPr>
            <a:spLocks noChangeShapeType="1"/>
          </p:cNvSpPr>
          <p:nvPr/>
        </p:nvSpPr>
        <p:spPr bwMode="auto">
          <a:xfrm flipH="1">
            <a:off x="1422400" y="3835400"/>
            <a:ext cx="279400" cy="4318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62" name="Line 519"/>
          <p:cNvSpPr>
            <a:spLocks noChangeShapeType="1"/>
          </p:cNvSpPr>
          <p:nvPr/>
        </p:nvSpPr>
        <p:spPr bwMode="auto">
          <a:xfrm flipH="1" flipV="1">
            <a:off x="1511300" y="4152900"/>
            <a:ext cx="14605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963" name="Group 670"/>
          <p:cNvGrpSpPr>
            <a:grpSpLocks/>
          </p:cNvGrpSpPr>
          <p:nvPr/>
        </p:nvGrpSpPr>
        <p:grpSpPr bwMode="auto">
          <a:xfrm>
            <a:off x="4075113" y="546100"/>
            <a:ext cx="3924300" cy="2589213"/>
            <a:chOff x="2535" y="344"/>
            <a:chExt cx="2472" cy="1631"/>
          </a:xfrm>
        </p:grpSpPr>
        <p:sp>
          <p:nvSpPr>
            <p:cNvPr id="25964" name="Rectangle 520"/>
            <p:cNvSpPr>
              <a:spLocks noChangeArrowheads="1"/>
            </p:cNvSpPr>
            <p:nvPr/>
          </p:nvSpPr>
          <p:spPr bwMode="auto">
            <a:xfrm>
              <a:off x="3485" y="123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65" name="Rectangle 521"/>
            <p:cNvSpPr>
              <a:spLocks noChangeArrowheads="1"/>
            </p:cNvSpPr>
            <p:nvPr/>
          </p:nvSpPr>
          <p:spPr bwMode="auto">
            <a:xfrm>
              <a:off x="3532" y="1281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66" name="Rectangle 522"/>
            <p:cNvSpPr>
              <a:spLocks noChangeArrowheads="1"/>
            </p:cNvSpPr>
            <p:nvPr/>
          </p:nvSpPr>
          <p:spPr bwMode="auto">
            <a:xfrm>
              <a:off x="3638" y="1058"/>
              <a:ext cx="211" cy="431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967" name="Freeform 523"/>
            <p:cNvSpPr>
              <a:spLocks/>
            </p:cNvSpPr>
            <p:nvPr/>
          </p:nvSpPr>
          <p:spPr bwMode="auto">
            <a:xfrm>
              <a:off x="3708" y="987"/>
              <a:ext cx="63" cy="71"/>
            </a:xfrm>
            <a:custGeom>
              <a:avLst/>
              <a:gdLst>
                <a:gd name="T0" fmla="*/ 32 w 63"/>
                <a:gd name="T1" fmla="*/ 71 h 71"/>
                <a:gd name="T2" fmla="*/ 0 w 63"/>
                <a:gd name="T3" fmla="*/ 0 h 71"/>
                <a:gd name="T4" fmla="*/ 32 w 63"/>
                <a:gd name="T5" fmla="*/ 16 h 71"/>
                <a:gd name="T6" fmla="*/ 63 w 63"/>
                <a:gd name="T7" fmla="*/ 0 h 71"/>
                <a:gd name="T8" fmla="*/ 32 w 63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2" y="71"/>
                  </a:moveTo>
                  <a:lnTo>
                    <a:pt x="0" y="0"/>
                  </a:lnTo>
                  <a:lnTo>
                    <a:pt x="32" y="16"/>
                  </a:lnTo>
                  <a:lnTo>
                    <a:pt x="63" y="0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8" name="Line 524"/>
            <p:cNvSpPr>
              <a:spLocks noChangeShapeType="1"/>
            </p:cNvSpPr>
            <p:nvPr/>
          </p:nvSpPr>
          <p:spPr bwMode="auto">
            <a:xfrm>
              <a:off x="3740" y="940"/>
              <a:ext cx="1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9" name="Rectangle 525"/>
            <p:cNvSpPr>
              <a:spLocks noChangeArrowheads="1"/>
            </p:cNvSpPr>
            <p:nvPr/>
          </p:nvSpPr>
          <p:spPr bwMode="auto">
            <a:xfrm>
              <a:off x="3736" y="877"/>
              <a:ext cx="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+</a:t>
              </a:r>
              <a:endParaRPr lang="en-US" altLang="en-US" sz="1800"/>
            </a:p>
          </p:txBody>
        </p:sp>
        <p:sp>
          <p:nvSpPr>
            <p:cNvPr id="25970" name="Freeform 526"/>
            <p:cNvSpPr>
              <a:spLocks/>
            </p:cNvSpPr>
            <p:nvPr/>
          </p:nvSpPr>
          <p:spPr bwMode="auto">
            <a:xfrm>
              <a:off x="3708" y="822"/>
              <a:ext cx="63" cy="71"/>
            </a:xfrm>
            <a:custGeom>
              <a:avLst/>
              <a:gdLst>
                <a:gd name="T0" fmla="*/ 32 w 63"/>
                <a:gd name="T1" fmla="*/ 71 h 71"/>
                <a:gd name="T2" fmla="*/ 0 w 63"/>
                <a:gd name="T3" fmla="*/ 0 h 71"/>
                <a:gd name="T4" fmla="*/ 32 w 63"/>
                <a:gd name="T5" fmla="*/ 16 h 71"/>
                <a:gd name="T6" fmla="*/ 63 w 63"/>
                <a:gd name="T7" fmla="*/ 0 h 71"/>
                <a:gd name="T8" fmla="*/ 32 w 63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2" y="71"/>
                  </a:moveTo>
                  <a:lnTo>
                    <a:pt x="0" y="0"/>
                  </a:lnTo>
                  <a:lnTo>
                    <a:pt x="32" y="16"/>
                  </a:lnTo>
                  <a:lnTo>
                    <a:pt x="63" y="0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1" name="Line 527"/>
            <p:cNvSpPr>
              <a:spLocks noChangeShapeType="1"/>
            </p:cNvSpPr>
            <p:nvPr/>
          </p:nvSpPr>
          <p:spPr bwMode="auto">
            <a:xfrm>
              <a:off x="3740" y="744"/>
              <a:ext cx="1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2" name="Rectangle 528"/>
            <p:cNvSpPr>
              <a:spLocks noChangeArrowheads="1"/>
            </p:cNvSpPr>
            <p:nvPr/>
          </p:nvSpPr>
          <p:spPr bwMode="auto">
            <a:xfrm>
              <a:off x="3649" y="917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73" name="Rectangle 529"/>
            <p:cNvSpPr>
              <a:spLocks noChangeArrowheads="1"/>
            </p:cNvSpPr>
            <p:nvPr/>
          </p:nvSpPr>
          <p:spPr bwMode="auto">
            <a:xfrm>
              <a:off x="3696" y="964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74" name="Rectangle 530"/>
            <p:cNvSpPr>
              <a:spLocks noChangeArrowheads="1"/>
            </p:cNvSpPr>
            <p:nvPr/>
          </p:nvSpPr>
          <p:spPr bwMode="auto">
            <a:xfrm>
              <a:off x="3638" y="759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WP Greek Century" pitchFamily="2" charset="2"/>
                </a:rPr>
                <a:t>)</a:t>
              </a:r>
              <a:endParaRPr lang="en-US" altLang="en-US" sz="1800"/>
            </a:p>
          </p:txBody>
        </p:sp>
        <p:sp>
          <p:nvSpPr>
            <p:cNvPr id="25975" name="Rectangle 531"/>
            <p:cNvSpPr>
              <a:spLocks noChangeArrowheads="1"/>
            </p:cNvSpPr>
            <p:nvPr/>
          </p:nvSpPr>
          <p:spPr bwMode="auto">
            <a:xfrm>
              <a:off x="3685" y="748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76" name="Freeform 532"/>
            <p:cNvSpPr>
              <a:spLocks/>
            </p:cNvSpPr>
            <p:nvPr/>
          </p:nvSpPr>
          <p:spPr bwMode="auto">
            <a:xfrm>
              <a:off x="3849" y="1242"/>
              <a:ext cx="71" cy="63"/>
            </a:xfrm>
            <a:custGeom>
              <a:avLst/>
              <a:gdLst>
                <a:gd name="T0" fmla="*/ 0 w 71"/>
                <a:gd name="T1" fmla="*/ 31 h 63"/>
                <a:gd name="T2" fmla="*/ 71 w 71"/>
                <a:gd name="T3" fmla="*/ 0 h 63"/>
                <a:gd name="T4" fmla="*/ 55 w 71"/>
                <a:gd name="T5" fmla="*/ 31 h 63"/>
                <a:gd name="T6" fmla="*/ 71 w 71"/>
                <a:gd name="T7" fmla="*/ 63 h 63"/>
                <a:gd name="T8" fmla="*/ 0 w 7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63">
                  <a:moveTo>
                    <a:pt x="0" y="31"/>
                  </a:moveTo>
                  <a:lnTo>
                    <a:pt x="71" y="0"/>
                  </a:lnTo>
                  <a:lnTo>
                    <a:pt x="55" y="31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7" name="Line 533"/>
            <p:cNvSpPr>
              <a:spLocks noChangeShapeType="1"/>
            </p:cNvSpPr>
            <p:nvPr/>
          </p:nvSpPr>
          <p:spPr bwMode="auto">
            <a:xfrm>
              <a:off x="3849" y="1273"/>
              <a:ext cx="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8" name="Freeform 534"/>
            <p:cNvSpPr>
              <a:spLocks/>
            </p:cNvSpPr>
            <p:nvPr/>
          </p:nvSpPr>
          <p:spPr bwMode="auto">
            <a:xfrm>
              <a:off x="3567" y="1242"/>
              <a:ext cx="71" cy="63"/>
            </a:xfrm>
            <a:custGeom>
              <a:avLst/>
              <a:gdLst>
                <a:gd name="T0" fmla="*/ 71 w 71"/>
                <a:gd name="T1" fmla="*/ 31 h 63"/>
                <a:gd name="T2" fmla="*/ 0 w 71"/>
                <a:gd name="T3" fmla="*/ 63 h 63"/>
                <a:gd name="T4" fmla="*/ 16 w 71"/>
                <a:gd name="T5" fmla="*/ 31 h 63"/>
                <a:gd name="T6" fmla="*/ 0 w 71"/>
                <a:gd name="T7" fmla="*/ 0 h 63"/>
                <a:gd name="T8" fmla="*/ 71 w 7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63">
                  <a:moveTo>
                    <a:pt x="71" y="31"/>
                  </a:moveTo>
                  <a:lnTo>
                    <a:pt x="0" y="63"/>
                  </a:lnTo>
                  <a:lnTo>
                    <a:pt x="16" y="31"/>
                  </a:lnTo>
                  <a:lnTo>
                    <a:pt x="0" y="0"/>
                  </a:lnTo>
                  <a:lnTo>
                    <a:pt x="7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9" name="Line 535"/>
            <p:cNvSpPr>
              <a:spLocks noChangeShapeType="1"/>
            </p:cNvSpPr>
            <p:nvPr/>
          </p:nvSpPr>
          <p:spPr bwMode="auto">
            <a:xfrm flipH="1">
              <a:off x="3543" y="1273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0" name="Rectangle 536"/>
            <p:cNvSpPr>
              <a:spLocks noChangeArrowheads="1"/>
            </p:cNvSpPr>
            <p:nvPr/>
          </p:nvSpPr>
          <p:spPr bwMode="auto">
            <a:xfrm>
              <a:off x="3959" y="123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81" name="Rectangle 537"/>
            <p:cNvSpPr>
              <a:spLocks noChangeArrowheads="1"/>
            </p:cNvSpPr>
            <p:nvPr/>
          </p:nvSpPr>
          <p:spPr bwMode="auto">
            <a:xfrm>
              <a:off x="4006" y="1281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82" name="Freeform 538"/>
            <p:cNvSpPr>
              <a:spLocks/>
            </p:cNvSpPr>
            <p:nvPr/>
          </p:nvSpPr>
          <p:spPr bwMode="auto">
            <a:xfrm>
              <a:off x="3712" y="1693"/>
              <a:ext cx="63" cy="71"/>
            </a:xfrm>
            <a:custGeom>
              <a:avLst/>
              <a:gdLst>
                <a:gd name="T0" fmla="*/ 32 w 63"/>
                <a:gd name="T1" fmla="*/ 0 h 71"/>
                <a:gd name="T2" fmla="*/ 63 w 63"/>
                <a:gd name="T3" fmla="*/ 71 h 71"/>
                <a:gd name="T4" fmla="*/ 32 w 63"/>
                <a:gd name="T5" fmla="*/ 55 h 71"/>
                <a:gd name="T6" fmla="*/ 0 w 63"/>
                <a:gd name="T7" fmla="*/ 71 h 71"/>
                <a:gd name="T8" fmla="*/ 32 w 6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2" y="0"/>
                  </a:moveTo>
                  <a:lnTo>
                    <a:pt x="63" y="71"/>
                  </a:lnTo>
                  <a:lnTo>
                    <a:pt x="32" y="55"/>
                  </a:lnTo>
                  <a:lnTo>
                    <a:pt x="0" y="7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3" name="Line 539"/>
            <p:cNvSpPr>
              <a:spLocks noChangeShapeType="1"/>
            </p:cNvSpPr>
            <p:nvPr/>
          </p:nvSpPr>
          <p:spPr bwMode="auto">
            <a:xfrm flipV="1">
              <a:off x="3744" y="1693"/>
              <a:ext cx="1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4" name="Rectangle 540"/>
            <p:cNvSpPr>
              <a:spLocks noChangeArrowheads="1"/>
            </p:cNvSpPr>
            <p:nvPr/>
          </p:nvSpPr>
          <p:spPr bwMode="auto">
            <a:xfrm>
              <a:off x="3744" y="1630"/>
              <a:ext cx="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+</a:t>
              </a:r>
              <a:endParaRPr lang="en-US" altLang="en-US" sz="1800"/>
            </a:p>
          </p:txBody>
        </p:sp>
        <p:sp>
          <p:nvSpPr>
            <p:cNvPr id="25985" name="Freeform 541"/>
            <p:cNvSpPr>
              <a:spLocks/>
            </p:cNvSpPr>
            <p:nvPr/>
          </p:nvSpPr>
          <p:spPr bwMode="auto">
            <a:xfrm>
              <a:off x="3712" y="1497"/>
              <a:ext cx="63" cy="71"/>
            </a:xfrm>
            <a:custGeom>
              <a:avLst/>
              <a:gdLst>
                <a:gd name="T0" fmla="*/ 32 w 63"/>
                <a:gd name="T1" fmla="*/ 0 h 71"/>
                <a:gd name="T2" fmla="*/ 63 w 63"/>
                <a:gd name="T3" fmla="*/ 71 h 71"/>
                <a:gd name="T4" fmla="*/ 32 w 63"/>
                <a:gd name="T5" fmla="*/ 55 h 71"/>
                <a:gd name="T6" fmla="*/ 0 w 63"/>
                <a:gd name="T7" fmla="*/ 71 h 71"/>
                <a:gd name="T8" fmla="*/ 32 w 6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2" y="0"/>
                  </a:moveTo>
                  <a:lnTo>
                    <a:pt x="63" y="71"/>
                  </a:lnTo>
                  <a:lnTo>
                    <a:pt x="32" y="55"/>
                  </a:lnTo>
                  <a:lnTo>
                    <a:pt x="0" y="7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6" name="Line 542"/>
            <p:cNvSpPr>
              <a:spLocks noChangeShapeType="1"/>
            </p:cNvSpPr>
            <p:nvPr/>
          </p:nvSpPr>
          <p:spPr bwMode="auto">
            <a:xfrm flipV="1">
              <a:off x="3744" y="1497"/>
              <a:ext cx="1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7" name="Rectangle 543"/>
            <p:cNvSpPr>
              <a:spLocks noChangeArrowheads="1"/>
            </p:cNvSpPr>
            <p:nvPr/>
          </p:nvSpPr>
          <p:spPr bwMode="auto">
            <a:xfrm>
              <a:off x="3645" y="1509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88" name="Rectangle 544"/>
            <p:cNvSpPr>
              <a:spLocks noChangeArrowheads="1"/>
            </p:cNvSpPr>
            <p:nvPr/>
          </p:nvSpPr>
          <p:spPr bwMode="auto">
            <a:xfrm>
              <a:off x="3693" y="155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89" name="Rectangle 545"/>
            <p:cNvSpPr>
              <a:spLocks noChangeArrowheads="1"/>
            </p:cNvSpPr>
            <p:nvPr/>
          </p:nvSpPr>
          <p:spPr bwMode="auto">
            <a:xfrm>
              <a:off x="3626" y="1736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WP Greek Century" pitchFamily="2" charset="2"/>
                </a:rPr>
                <a:t>)</a:t>
              </a:r>
              <a:endParaRPr lang="en-US" altLang="en-US" sz="1800"/>
            </a:p>
          </p:txBody>
        </p:sp>
        <p:sp>
          <p:nvSpPr>
            <p:cNvPr id="25990" name="Rectangle 546"/>
            <p:cNvSpPr>
              <a:spLocks noChangeArrowheads="1"/>
            </p:cNvSpPr>
            <p:nvPr/>
          </p:nvSpPr>
          <p:spPr bwMode="auto">
            <a:xfrm>
              <a:off x="3673" y="172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91" name="Rectangle 547"/>
            <p:cNvSpPr>
              <a:spLocks noChangeArrowheads="1"/>
            </p:cNvSpPr>
            <p:nvPr/>
          </p:nvSpPr>
          <p:spPr bwMode="auto">
            <a:xfrm>
              <a:off x="2696" y="1231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92" name="Rectangle 548"/>
            <p:cNvSpPr>
              <a:spLocks noChangeArrowheads="1"/>
            </p:cNvSpPr>
            <p:nvPr/>
          </p:nvSpPr>
          <p:spPr bwMode="auto">
            <a:xfrm>
              <a:off x="2743" y="127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93" name="Rectangle 549"/>
            <p:cNvSpPr>
              <a:spLocks noChangeArrowheads="1"/>
            </p:cNvSpPr>
            <p:nvPr/>
          </p:nvSpPr>
          <p:spPr bwMode="auto">
            <a:xfrm>
              <a:off x="2845" y="1054"/>
              <a:ext cx="212" cy="431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994" name="Freeform 550"/>
            <p:cNvSpPr>
              <a:spLocks/>
            </p:cNvSpPr>
            <p:nvPr/>
          </p:nvSpPr>
          <p:spPr bwMode="auto">
            <a:xfrm>
              <a:off x="2916" y="987"/>
              <a:ext cx="62" cy="71"/>
            </a:xfrm>
            <a:custGeom>
              <a:avLst/>
              <a:gdLst>
                <a:gd name="T0" fmla="*/ 31 w 62"/>
                <a:gd name="T1" fmla="*/ 71 h 71"/>
                <a:gd name="T2" fmla="*/ 0 w 62"/>
                <a:gd name="T3" fmla="*/ 0 h 71"/>
                <a:gd name="T4" fmla="*/ 31 w 62"/>
                <a:gd name="T5" fmla="*/ 16 h 71"/>
                <a:gd name="T6" fmla="*/ 62 w 62"/>
                <a:gd name="T7" fmla="*/ 0 h 71"/>
                <a:gd name="T8" fmla="*/ 31 w 62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71">
                  <a:moveTo>
                    <a:pt x="31" y="71"/>
                  </a:moveTo>
                  <a:lnTo>
                    <a:pt x="0" y="0"/>
                  </a:lnTo>
                  <a:lnTo>
                    <a:pt x="31" y="16"/>
                  </a:lnTo>
                  <a:lnTo>
                    <a:pt x="62" y="0"/>
                  </a:lnTo>
                  <a:lnTo>
                    <a:pt x="31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5" name="Line 551"/>
            <p:cNvSpPr>
              <a:spLocks noChangeShapeType="1"/>
            </p:cNvSpPr>
            <p:nvPr/>
          </p:nvSpPr>
          <p:spPr bwMode="auto">
            <a:xfrm>
              <a:off x="2947" y="940"/>
              <a:ext cx="1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6" name="Rectangle 552"/>
            <p:cNvSpPr>
              <a:spLocks noChangeArrowheads="1"/>
            </p:cNvSpPr>
            <p:nvPr/>
          </p:nvSpPr>
          <p:spPr bwMode="auto">
            <a:xfrm>
              <a:off x="2841" y="917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97" name="Rectangle 553"/>
            <p:cNvSpPr>
              <a:spLocks noChangeArrowheads="1"/>
            </p:cNvSpPr>
            <p:nvPr/>
          </p:nvSpPr>
          <p:spPr bwMode="auto">
            <a:xfrm>
              <a:off x="2888" y="964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98" name="Freeform 554"/>
            <p:cNvSpPr>
              <a:spLocks/>
            </p:cNvSpPr>
            <p:nvPr/>
          </p:nvSpPr>
          <p:spPr bwMode="auto">
            <a:xfrm>
              <a:off x="3057" y="1242"/>
              <a:ext cx="71" cy="63"/>
            </a:xfrm>
            <a:custGeom>
              <a:avLst/>
              <a:gdLst>
                <a:gd name="T0" fmla="*/ 0 w 71"/>
                <a:gd name="T1" fmla="*/ 31 h 63"/>
                <a:gd name="T2" fmla="*/ 71 w 71"/>
                <a:gd name="T3" fmla="*/ 0 h 63"/>
                <a:gd name="T4" fmla="*/ 55 w 71"/>
                <a:gd name="T5" fmla="*/ 31 h 63"/>
                <a:gd name="T6" fmla="*/ 71 w 71"/>
                <a:gd name="T7" fmla="*/ 63 h 63"/>
                <a:gd name="T8" fmla="*/ 0 w 7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63">
                  <a:moveTo>
                    <a:pt x="0" y="31"/>
                  </a:moveTo>
                  <a:lnTo>
                    <a:pt x="71" y="0"/>
                  </a:lnTo>
                  <a:lnTo>
                    <a:pt x="55" y="31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9" name="Line 555"/>
            <p:cNvSpPr>
              <a:spLocks noChangeShapeType="1"/>
            </p:cNvSpPr>
            <p:nvPr/>
          </p:nvSpPr>
          <p:spPr bwMode="auto">
            <a:xfrm>
              <a:off x="3057" y="1273"/>
              <a:ext cx="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0" name="Freeform 556"/>
            <p:cNvSpPr>
              <a:spLocks/>
            </p:cNvSpPr>
            <p:nvPr/>
          </p:nvSpPr>
          <p:spPr bwMode="auto">
            <a:xfrm>
              <a:off x="2778" y="1242"/>
              <a:ext cx="71" cy="63"/>
            </a:xfrm>
            <a:custGeom>
              <a:avLst/>
              <a:gdLst>
                <a:gd name="T0" fmla="*/ 71 w 71"/>
                <a:gd name="T1" fmla="*/ 31 h 63"/>
                <a:gd name="T2" fmla="*/ 0 w 71"/>
                <a:gd name="T3" fmla="*/ 63 h 63"/>
                <a:gd name="T4" fmla="*/ 16 w 71"/>
                <a:gd name="T5" fmla="*/ 31 h 63"/>
                <a:gd name="T6" fmla="*/ 0 w 71"/>
                <a:gd name="T7" fmla="*/ 0 h 63"/>
                <a:gd name="T8" fmla="*/ 71 w 7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63">
                  <a:moveTo>
                    <a:pt x="71" y="31"/>
                  </a:moveTo>
                  <a:lnTo>
                    <a:pt x="0" y="63"/>
                  </a:lnTo>
                  <a:lnTo>
                    <a:pt x="16" y="31"/>
                  </a:lnTo>
                  <a:lnTo>
                    <a:pt x="0" y="0"/>
                  </a:lnTo>
                  <a:lnTo>
                    <a:pt x="7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1" name="Line 557"/>
            <p:cNvSpPr>
              <a:spLocks noChangeShapeType="1"/>
            </p:cNvSpPr>
            <p:nvPr/>
          </p:nvSpPr>
          <p:spPr bwMode="auto">
            <a:xfrm flipH="1">
              <a:off x="2751" y="1273"/>
              <a:ext cx="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2" name="Rectangle 558"/>
            <p:cNvSpPr>
              <a:spLocks noChangeArrowheads="1"/>
            </p:cNvSpPr>
            <p:nvPr/>
          </p:nvSpPr>
          <p:spPr bwMode="auto">
            <a:xfrm>
              <a:off x="3167" y="123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03" name="Rectangle 559"/>
            <p:cNvSpPr>
              <a:spLocks noChangeArrowheads="1"/>
            </p:cNvSpPr>
            <p:nvPr/>
          </p:nvSpPr>
          <p:spPr bwMode="auto">
            <a:xfrm>
              <a:off x="3214" y="1281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04" name="Freeform 560"/>
            <p:cNvSpPr>
              <a:spLocks/>
            </p:cNvSpPr>
            <p:nvPr/>
          </p:nvSpPr>
          <p:spPr bwMode="auto">
            <a:xfrm>
              <a:off x="2923" y="1497"/>
              <a:ext cx="63" cy="71"/>
            </a:xfrm>
            <a:custGeom>
              <a:avLst/>
              <a:gdLst>
                <a:gd name="T0" fmla="*/ 32 w 63"/>
                <a:gd name="T1" fmla="*/ 0 h 71"/>
                <a:gd name="T2" fmla="*/ 63 w 63"/>
                <a:gd name="T3" fmla="*/ 71 h 71"/>
                <a:gd name="T4" fmla="*/ 32 w 63"/>
                <a:gd name="T5" fmla="*/ 55 h 71"/>
                <a:gd name="T6" fmla="*/ 0 w 63"/>
                <a:gd name="T7" fmla="*/ 71 h 71"/>
                <a:gd name="T8" fmla="*/ 32 w 6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2" y="0"/>
                  </a:moveTo>
                  <a:lnTo>
                    <a:pt x="63" y="71"/>
                  </a:lnTo>
                  <a:lnTo>
                    <a:pt x="32" y="55"/>
                  </a:lnTo>
                  <a:lnTo>
                    <a:pt x="0" y="7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5" name="Line 561"/>
            <p:cNvSpPr>
              <a:spLocks noChangeShapeType="1"/>
            </p:cNvSpPr>
            <p:nvPr/>
          </p:nvSpPr>
          <p:spPr bwMode="auto">
            <a:xfrm flipV="1">
              <a:off x="2955" y="1497"/>
              <a:ext cx="1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6" name="Rectangle 562"/>
            <p:cNvSpPr>
              <a:spLocks noChangeArrowheads="1"/>
            </p:cNvSpPr>
            <p:nvPr/>
          </p:nvSpPr>
          <p:spPr bwMode="auto">
            <a:xfrm>
              <a:off x="2853" y="150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07" name="Rectangle 563"/>
            <p:cNvSpPr>
              <a:spLocks noChangeArrowheads="1"/>
            </p:cNvSpPr>
            <p:nvPr/>
          </p:nvSpPr>
          <p:spPr bwMode="auto">
            <a:xfrm>
              <a:off x="2900" y="1552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08" name="Rectangle 564"/>
            <p:cNvSpPr>
              <a:spLocks noChangeArrowheads="1"/>
            </p:cNvSpPr>
            <p:nvPr/>
          </p:nvSpPr>
          <p:spPr bwMode="auto">
            <a:xfrm>
              <a:off x="4320" y="1231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09" name="Rectangle 565"/>
            <p:cNvSpPr>
              <a:spLocks noChangeArrowheads="1"/>
            </p:cNvSpPr>
            <p:nvPr/>
          </p:nvSpPr>
          <p:spPr bwMode="auto">
            <a:xfrm>
              <a:off x="4367" y="127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10" name="Rectangle 566"/>
            <p:cNvSpPr>
              <a:spLocks noChangeArrowheads="1"/>
            </p:cNvSpPr>
            <p:nvPr/>
          </p:nvSpPr>
          <p:spPr bwMode="auto">
            <a:xfrm>
              <a:off x="4473" y="1054"/>
              <a:ext cx="212" cy="431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1" name="Rectangle 567"/>
            <p:cNvSpPr>
              <a:spLocks noChangeArrowheads="1"/>
            </p:cNvSpPr>
            <p:nvPr/>
          </p:nvSpPr>
          <p:spPr bwMode="auto">
            <a:xfrm>
              <a:off x="4677" y="113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2" name="Rectangle 568"/>
            <p:cNvSpPr>
              <a:spLocks noChangeArrowheads="1"/>
            </p:cNvSpPr>
            <p:nvPr/>
          </p:nvSpPr>
          <p:spPr bwMode="auto">
            <a:xfrm>
              <a:off x="4673" y="1140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3" name="Rectangle 569"/>
            <p:cNvSpPr>
              <a:spLocks noChangeArrowheads="1"/>
            </p:cNvSpPr>
            <p:nvPr/>
          </p:nvSpPr>
          <p:spPr bwMode="auto">
            <a:xfrm>
              <a:off x="4670" y="114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4" name="Rectangle 570"/>
            <p:cNvSpPr>
              <a:spLocks noChangeArrowheads="1"/>
            </p:cNvSpPr>
            <p:nvPr/>
          </p:nvSpPr>
          <p:spPr bwMode="auto">
            <a:xfrm>
              <a:off x="4666" y="1152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5" name="Rectangle 571"/>
            <p:cNvSpPr>
              <a:spLocks noChangeArrowheads="1"/>
            </p:cNvSpPr>
            <p:nvPr/>
          </p:nvSpPr>
          <p:spPr bwMode="auto">
            <a:xfrm>
              <a:off x="4658" y="1164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6" name="Rectangle 572"/>
            <p:cNvSpPr>
              <a:spLocks noChangeArrowheads="1"/>
            </p:cNvSpPr>
            <p:nvPr/>
          </p:nvSpPr>
          <p:spPr bwMode="auto">
            <a:xfrm>
              <a:off x="4654" y="1168"/>
              <a:ext cx="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7" name="Rectangle 573"/>
            <p:cNvSpPr>
              <a:spLocks noChangeArrowheads="1"/>
            </p:cNvSpPr>
            <p:nvPr/>
          </p:nvSpPr>
          <p:spPr bwMode="auto">
            <a:xfrm>
              <a:off x="4650" y="117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8" name="Rectangle 574"/>
            <p:cNvSpPr>
              <a:spLocks noChangeArrowheads="1"/>
            </p:cNvSpPr>
            <p:nvPr/>
          </p:nvSpPr>
          <p:spPr bwMode="auto">
            <a:xfrm>
              <a:off x="4646" y="1179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9" name="Rectangle 575"/>
            <p:cNvSpPr>
              <a:spLocks noChangeArrowheads="1"/>
            </p:cNvSpPr>
            <p:nvPr/>
          </p:nvSpPr>
          <p:spPr bwMode="auto">
            <a:xfrm>
              <a:off x="4638" y="119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0" name="Rectangle 576"/>
            <p:cNvSpPr>
              <a:spLocks noChangeArrowheads="1"/>
            </p:cNvSpPr>
            <p:nvPr/>
          </p:nvSpPr>
          <p:spPr bwMode="auto">
            <a:xfrm>
              <a:off x="4634" y="1195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1" name="Rectangle 577"/>
            <p:cNvSpPr>
              <a:spLocks noChangeArrowheads="1"/>
            </p:cNvSpPr>
            <p:nvPr/>
          </p:nvSpPr>
          <p:spPr bwMode="auto">
            <a:xfrm>
              <a:off x="4630" y="120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2" name="Rectangle 578"/>
            <p:cNvSpPr>
              <a:spLocks noChangeArrowheads="1"/>
            </p:cNvSpPr>
            <p:nvPr/>
          </p:nvSpPr>
          <p:spPr bwMode="auto">
            <a:xfrm>
              <a:off x="4626" y="1207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3" name="Rectangle 579"/>
            <p:cNvSpPr>
              <a:spLocks noChangeArrowheads="1"/>
            </p:cNvSpPr>
            <p:nvPr/>
          </p:nvSpPr>
          <p:spPr bwMode="auto">
            <a:xfrm>
              <a:off x="4619" y="1219"/>
              <a:ext cx="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4" name="Rectangle 580"/>
            <p:cNvSpPr>
              <a:spLocks noChangeArrowheads="1"/>
            </p:cNvSpPr>
            <p:nvPr/>
          </p:nvSpPr>
          <p:spPr bwMode="auto">
            <a:xfrm>
              <a:off x="4615" y="122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5" name="Rectangle 581"/>
            <p:cNvSpPr>
              <a:spLocks noChangeArrowheads="1"/>
            </p:cNvSpPr>
            <p:nvPr/>
          </p:nvSpPr>
          <p:spPr bwMode="auto">
            <a:xfrm>
              <a:off x="4611" y="1230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6" name="Rectangle 582"/>
            <p:cNvSpPr>
              <a:spLocks noChangeArrowheads="1"/>
            </p:cNvSpPr>
            <p:nvPr/>
          </p:nvSpPr>
          <p:spPr bwMode="auto">
            <a:xfrm>
              <a:off x="4607" y="1234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7" name="Rectangle 583"/>
            <p:cNvSpPr>
              <a:spLocks noChangeArrowheads="1"/>
            </p:cNvSpPr>
            <p:nvPr/>
          </p:nvSpPr>
          <p:spPr bwMode="auto">
            <a:xfrm>
              <a:off x="4599" y="1246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8" name="Rectangle 584"/>
            <p:cNvSpPr>
              <a:spLocks noChangeArrowheads="1"/>
            </p:cNvSpPr>
            <p:nvPr/>
          </p:nvSpPr>
          <p:spPr bwMode="auto">
            <a:xfrm>
              <a:off x="4595" y="1254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9" name="Rectangle 585"/>
            <p:cNvSpPr>
              <a:spLocks noChangeArrowheads="1"/>
            </p:cNvSpPr>
            <p:nvPr/>
          </p:nvSpPr>
          <p:spPr bwMode="auto">
            <a:xfrm>
              <a:off x="4591" y="1258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0" name="Rectangle 586"/>
            <p:cNvSpPr>
              <a:spLocks noChangeArrowheads="1"/>
            </p:cNvSpPr>
            <p:nvPr/>
          </p:nvSpPr>
          <p:spPr bwMode="auto">
            <a:xfrm>
              <a:off x="4579" y="1273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1" name="Rectangle 587"/>
            <p:cNvSpPr>
              <a:spLocks noChangeArrowheads="1"/>
            </p:cNvSpPr>
            <p:nvPr/>
          </p:nvSpPr>
          <p:spPr bwMode="auto">
            <a:xfrm>
              <a:off x="4575" y="128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2" name="Rectangle 588"/>
            <p:cNvSpPr>
              <a:spLocks noChangeArrowheads="1"/>
            </p:cNvSpPr>
            <p:nvPr/>
          </p:nvSpPr>
          <p:spPr bwMode="auto">
            <a:xfrm>
              <a:off x="4571" y="1285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3" name="Rectangle 589"/>
            <p:cNvSpPr>
              <a:spLocks noChangeArrowheads="1"/>
            </p:cNvSpPr>
            <p:nvPr/>
          </p:nvSpPr>
          <p:spPr bwMode="auto">
            <a:xfrm>
              <a:off x="4560" y="1301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4" name="Rectangle 590"/>
            <p:cNvSpPr>
              <a:spLocks noChangeArrowheads="1"/>
            </p:cNvSpPr>
            <p:nvPr/>
          </p:nvSpPr>
          <p:spPr bwMode="auto">
            <a:xfrm>
              <a:off x="4556" y="1309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5" name="Rectangle 591"/>
            <p:cNvSpPr>
              <a:spLocks noChangeArrowheads="1"/>
            </p:cNvSpPr>
            <p:nvPr/>
          </p:nvSpPr>
          <p:spPr bwMode="auto">
            <a:xfrm>
              <a:off x="4552" y="1313"/>
              <a:ext cx="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6" name="Rectangle 592"/>
            <p:cNvSpPr>
              <a:spLocks noChangeArrowheads="1"/>
            </p:cNvSpPr>
            <p:nvPr/>
          </p:nvSpPr>
          <p:spPr bwMode="auto">
            <a:xfrm>
              <a:off x="4544" y="13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7" name="Rectangle 593"/>
            <p:cNvSpPr>
              <a:spLocks noChangeArrowheads="1"/>
            </p:cNvSpPr>
            <p:nvPr/>
          </p:nvSpPr>
          <p:spPr bwMode="auto">
            <a:xfrm>
              <a:off x="4540" y="1332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8" name="Rectangle 594"/>
            <p:cNvSpPr>
              <a:spLocks noChangeArrowheads="1"/>
            </p:cNvSpPr>
            <p:nvPr/>
          </p:nvSpPr>
          <p:spPr bwMode="auto">
            <a:xfrm>
              <a:off x="4536" y="133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9" name="Rectangle 595"/>
            <p:cNvSpPr>
              <a:spLocks noChangeArrowheads="1"/>
            </p:cNvSpPr>
            <p:nvPr/>
          </p:nvSpPr>
          <p:spPr bwMode="auto">
            <a:xfrm>
              <a:off x="4532" y="1340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0" name="Rectangle 596"/>
            <p:cNvSpPr>
              <a:spLocks noChangeArrowheads="1"/>
            </p:cNvSpPr>
            <p:nvPr/>
          </p:nvSpPr>
          <p:spPr bwMode="auto">
            <a:xfrm>
              <a:off x="4524" y="135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1" name="Rectangle 597"/>
            <p:cNvSpPr>
              <a:spLocks noChangeArrowheads="1"/>
            </p:cNvSpPr>
            <p:nvPr/>
          </p:nvSpPr>
          <p:spPr bwMode="auto">
            <a:xfrm>
              <a:off x="4520" y="1360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2" name="Rectangle 598"/>
            <p:cNvSpPr>
              <a:spLocks noChangeArrowheads="1"/>
            </p:cNvSpPr>
            <p:nvPr/>
          </p:nvSpPr>
          <p:spPr bwMode="auto">
            <a:xfrm>
              <a:off x="4517" y="1364"/>
              <a:ext cx="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3" name="Rectangle 599"/>
            <p:cNvSpPr>
              <a:spLocks noChangeArrowheads="1"/>
            </p:cNvSpPr>
            <p:nvPr/>
          </p:nvSpPr>
          <p:spPr bwMode="auto">
            <a:xfrm>
              <a:off x="4513" y="137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4" name="Rectangle 600"/>
            <p:cNvSpPr>
              <a:spLocks noChangeArrowheads="1"/>
            </p:cNvSpPr>
            <p:nvPr/>
          </p:nvSpPr>
          <p:spPr bwMode="auto">
            <a:xfrm>
              <a:off x="4505" y="138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5" name="Rectangle 601"/>
            <p:cNvSpPr>
              <a:spLocks noChangeArrowheads="1"/>
            </p:cNvSpPr>
            <p:nvPr/>
          </p:nvSpPr>
          <p:spPr bwMode="auto">
            <a:xfrm>
              <a:off x="4501" y="1387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6" name="Rectangle 602"/>
            <p:cNvSpPr>
              <a:spLocks noChangeArrowheads="1"/>
            </p:cNvSpPr>
            <p:nvPr/>
          </p:nvSpPr>
          <p:spPr bwMode="auto">
            <a:xfrm>
              <a:off x="4497" y="1391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7" name="Rectangle 603"/>
            <p:cNvSpPr>
              <a:spLocks noChangeArrowheads="1"/>
            </p:cNvSpPr>
            <p:nvPr/>
          </p:nvSpPr>
          <p:spPr bwMode="auto">
            <a:xfrm>
              <a:off x="4493" y="1399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8" name="Rectangle 604"/>
            <p:cNvSpPr>
              <a:spLocks noChangeArrowheads="1"/>
            </p:cNvSpPr>
            <p:nvPr/>
          </p:nvSpPr>
          <p:spPr bwMode="auto">
            <a:xfrm>
              <a:off x="4485" y="141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9" name="Rectangle 605"/>
            <p:cNvSpPr>
              <a:spLocks noChangeArrowheads="1"/>
            </p:cNvSpPr>
            <p:nvPr/>
          </p:nvSpPr>
          <p:spPr bwMode="auto">
            <a:xfrm>
              <a:off x="4481" y="141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50" name="Rectangle 606"/>
            <p:cNvSpPr>
              <a:spLocks noChangeArrowheads="1"/>
            </p:cNvSpPr>
            <p:nvPr/>
          </p:nvSpPr>
          <p:spPr bwMode="auto">
            <a:xfrm>
              <a:off x="4477" y="1419"/>
              <a:ext cx="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51" name="Rectangle 607"/>
            <p:cNvSpPr>
              <a:spLocks noChangeArrowheads="1"/>
            </p:cNvSpPr>
            <p:nvPr/>
          </p:nvSpPr>
          <p:spPr bwMode="auto">
            <a:xfrm>
              <a:off x="4473" y="142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52" name="Line 608"/>
            <p:cNvSpPr>
              <a:spLocks noChangeShapeType="1"/>
            </p:cNvSpPr>
            <p:nvPr/>
          </p:nvSpPr>
          <p:spPr bwMode="auto">
            <a:xfrm>
              <a:off x="4473" y="1426"/>
              <a:ext cx="1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3" name="Rectangle 609"/>
            <p:cNvSpPr>
              <a:spLocks noChangeArrowheads="1"/>
            </p:cNvSpPr>
            <p:nvPr/>
          </p:nvSpPr>
          <p:spPr bwMode="auto">
            <a:xfrm>
              <a:off x="4548" y="1317"/>
              <a:ext cx="4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WP Greek Century" pitchFamily="2" charset="2"/>
                </a:rPr>
                <a:t>2</a:t>
              </a:r>
              <a:endParaRPr lang="en-US" altLang="en-US" sz="1800"/>
            </a:p>
          </p:txBody>
        </p:sp>
        <p:sp>
          <p:nvSpPr>
            <p:cNvPr id="26054" name="Freeform 610"/>
            <p:cNvSpPr>
              <a:spLocks/>
            </p:cNvSpPr>
            <p:nvPr/>
          </p:nvSpPr>
          <p:spPr bwMode="auto">
            <a:xfrm>
              <a:off x="4544" y="987"/>
              <a:ext cx="63" cy="71"/>
            </a:xfrm>
            <a:custGeom>
              <a:avLst/>
              <a:gdLst>
                <a:gd name="T0" fmla="*/ 31 w 63"/>
                <a:gd name="T1" fmla="*/ 71 h 71"/>
                <a:gd name="T2" fmla="*/ 0 w 63"/>
                <a:gd name="T3" fmla="*/ 0 h 71"/>
                <a:gd name="T4" fmla="*/ 31 w 63"/>
                <a:gd name="T5" fmla="*/ 16 h 71"/>
                <a:gd name="T6" fmla="*/ 63 w 63"/>
                <a:gd name="T7" fmla="*/ 0 h 71"/>
                <a:gd name="T8" fmla="*/ 31 w 63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1" y="71"/>
                  </a:moveTo>
                  <a:lnTo>
                    <a:pt x="0" y="0"/>
                  </a:lnTo>
                  <a:lnTo>
                    <a:pt x="31" y="16"/>
                  </a:lnTo>
                  <a:lnTo>
                    <a:pt x="63" y="0"/>
                  </a:lnTo>
                  <a:lnTo>
                    <a:pt x="31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5" name="Line 611"/>
            <p:cNvSpPr>
              <a:spLocks noChangeShapeType="1"/>
            </p:cNvSpPr>
            <p:nvPr/>
          </p:nvSpPr>
          <p:spPr bwMode="auto">
            <a:xfrm>
              <a:off x="4575" y="940"/>
              <a:ext cx="1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6" name="Rectangle 612"/>
            <p:cNvSpPr>
              <a:spLocks noChangeArrowheads="1"/>
            </p:cNvSpPr>
            <p:nvPr/>
          </p:nvSpPr>
          <p:spPr bwMode="auto">
            <a:xfrm>
              <a:off x="4571" y="873"/>
              <a:ext cx="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+</a:t>
              </a:r>
              <a:endParaRPr lang="en-US" altLang="en-US" sz="1800"/>
            </a:p>
          </p:txBody>
        </p:sp>
        <p:sp>
          <p:nvSpPr>
            <p:cNvPr id="26057" name="Freeform 613"/>
            <p:cNvSpPr>
              <a:spLocks/>
            </p:cNvSpPr>
            <p:nvPr/>
          </p:nvSpPr>
          <p:spPr bwMode="auto">
            <a:xfrm>
              <a:off x="4544" y="822"/>
              <a:ext cx="63" cy="71"/>
            </a:xfrm>
            <a:custGeom>
              <a:avLst/>
              <a:gdLst>
                <a:gd name="T0" fmla="*/ 31 w 63"/>
                <a:gd name="T1" fmla="*/ 71 h 71"/>
                <a:gd name="T2" fmla="*/ 0 w 63"/>
                <a:gd name="T3" fmla="*/ 0 h 71"/>
                <a:gd name="T4" fmla="*/ 31 w 63"/>
                <a:gd name="T5" fmla="*/ 16 h 71"/>
                <a:gd name="T6" fmla="*/ 63 w 63"/>
                <a:gd name="T7" fmla="*/ 0 h 71"/>
                <a:gd name="T8" fmla="*/ 31 w 63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1" y="71"/>
                  </a:moveTo>
                  <a:lnTo>
                    <a:pt x="0" y="0"/>
                  </a:lnTo>
                  <a:lnTo>
                    <a:pt x="31" y="16"/>
                  </a:lnTo>
                  <a:lnTo>
                    <a:pt x="63" y="0"/>
                  </a:lnTo>
                  <a:lnTo>
                    <a:pt x="31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8" name="Line 614"/>
            <p:cNvSpPr>
              <a:spLocks noChangeShapeType="1"/>
            </p:cNvSpPr>
            <p:nvPr/>
          </p:nvSpPr>
          <p:spPr bwMode="auto">
            <a:xfrm>
              <a:off x="4575" y="744"/>
              <a:ext cx="1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9" name="Rectangle 615"/>
            <p:cNvSpPr>
              <a:spLocks noChangeArrowheads="1"/>
            </p:cNvSpPr>
            <p:nvPr/>
          </p:nvSpPr>
          <p:spPr bwMode="auto">
            <a:xfrm>
              <a:off x="4465" y="917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60" name="Rectangle 616"/>
            <p:cNvSpPr>
              <a:spLocks noChangeArrowheads="1"/>
            </p:cNvSpPr>
            <p:nvPr/>
          </p:nvSpPr>
          <p:spPr bwMode="auto">
            <a:xfrm>
              <a:off x="4513" y="964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61" name="Rectangle 617"/>
            <p:cNvSpPr>
              <a:spLocks noChangeArrowheads="1"/>
            </p:cNvSpPr>
            <p:nvPr/>
          </p:nvSpPr>
          <p:spPr bwMode="auto">
            <a:xfrm>
              <a:off x="4434" y="759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WP Greek Century" pitchFamily="2" charset="2"/>
                </a:rPr>
                <a:t>)</a:t>
              </a:r>
              <a:endParaRPr lang="en-US" altLang="en-US" sz="1800"/>
            </a:p>
          </p:txBody>
        </p:sp>
        <p:sp>
          <p:nvSpPr>
            <p:cNvPr id="26062" name="Rectangle 618"/>
            <p:cNvSpPr>
              <a:spLocks noChangeArrowheads="1"/>
            </p:cNvSpPr>
            <p:nvPr/>
          </p:nvSpPr>
          <p:spPr bwMode="auto">
            <a:xfrm>
              <a:off x="4481" y="748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63" name="Rectangle 619"/>
            <p:cNvSpPr>
              <a:spLocks noChangeArrowheads="1"/>
            </p:cNvSpPr>
            <p:nvPr/>
          </p:nvSpPr>
          <p:spPr bwMode="auto">
            <a:xfrm>
              <a:off x="4528" y="795"/>
              <a:ext cx="1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f</a:t>
              </a:r>
              <a:endParaRPr lang="en-US" altLang="en-US" sz="1800"/>
            </a:p>
          </p:txBody>
        </p:sp>
        <p:sp>
          <p:nvSpPr>
            <p:cNvPr id="26064" name="Freeform 620"/>
            <p:cNvSpPr>
              <a:spLocks/>
            </p:cNvSpPr>
            <p:nvPr/>
          </p:nvSpPr>
          <p:spPr bwMode="auto">
            <a:xfrm>
              <a:off x="4681" y="1242"/>
              <a:ext cx="71" cy="63"/>
            </a:xfrm>
            <a:custGeom>
              <a:avLst/>
              <a:gdLst>
                <a:gd name="T0" fmla="*/ 0 w 71"/>
                <a:gd name="T1" fmla="*/ 31 h 63"/>
                <a:gd name="T2" fmla="*/ 71 w 71"/>
                <a:gd name="T3" fmla="*/ 0 h 63"/>
                <a:gd name="T4" fmla="*/ 55 w 71"/>
                <a:gd name="T5" fmla="*/ 31 h 63"/>
                <a:gd name="T6" fmla="*/ 71 w 71"/>
                <a:gd name="T7" fmla="*/ 63 h 63"/>
                <a:gd name="T8" fmla="*/ 0 w 7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63">
                  <a:moveTo>
                    <a:pt x="0" y="31"/>
                  </a:moveTo>
                  <a:lnTo>
                    <a:pt x="71" y="0"/>
                  </a:lnTo>
                  <a:lnTo>
                    <a:pt x="55" y="31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5" name="Line 621"/>
            <p:cNvSpPr>
              <a:spLocks noChangeShapeType="1"/>
            </p:cNvSpPr>
            <p:nvPr/>
          </p:nvSpPr>
          <p:spPr bwMode="auto">
            <a:xfrm>
              <a:off x="4681" y="1273"/>
              <a:ext cx="1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6" name="Freeform 622"/>
            <p:cNvSpPr>
              <a:spLocks/>
            </p:cNvSpPr>
            <p:nvPr/>
          </p:nvSpPr>
          <p:spPr bwMode="auto">
            <a:xfrm>
              <a:off x="4403" y="1242"/>
              <a:ext cx="70" cy="63"/>
            </a:xfrm>
            <a:custGeom>
              <a:avLst/>
              <a:gdLst>
                <a:gd name="T0" fmla="*/ 70 w 70"/>
                <a:gd name="T1" fmla="*/ 31 h 63"/>
                <a:gd name="T2" fmla="*/ 0 w 70"/>
                <a:gd name="T3" fmla="*/ 63 h 63"/>
                <a:gd name="T4" fmla="*/ 15 w 70"/>
                <a:gd name="T5" fmla="*/ 31 h 63"/>
                <a:gd name="T6" fmla="*/ 0 w 70"/>
                <a:gd name="T7" fmla="*/ 0 h 63"/>
                <a:gd name="T8" fmla="*/ 70 w 70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63">
                  <a:moveTo>
                    <a:pt x="70" y="31"/>
                  </a:moveTo>
                  <a:lnTo>
                    <a:pt x="0" y="63"/>
                  </a:lnTo>
                  <a:lnTo>
                    <a:pt x="15" y="31"/>
                  </a:lnTo>
                  <a:lnTo>
                    <a:pt x="0" y="0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7" name="Line 623"/>
            <p:cNvSpPr>
              <a:spLocks noChangeShapeType="1"/>
            </p:cNvSpPr>
            <p:nvPr/>
          </p:nvSpPr>
          <p:spPr bwMode="auto">
            <a:xfrm flipH="1">
              <a:off x="4379" y="1273"/>
              <a:ext cx="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8" name="Rectangle 624"/>
            <p:cNvSpPr>
              <a:spLocks noChangeArrowheads="1"/>
            </p:cNvSpPr>
            <p:nvPr/>
          </p:nvSpPr>
          <p:spPr bwMode="auto">
            <a:xfrm>
              <a:off x="4795" y="123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69" name="Rectangle 625"/>
            <p:cNvSpPr>
              <a:spLocks noChangeArrowheads="1"/>
            </p:cNvSpPr>
            <p:nvPr/>
          </p:nvSpPr>
          <p:spPr bwMode="auto">
            <a:xfrm>
              <a:off x="4842" y="127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70" name="Freeform 626"/>
            <p:cNvSpPr>
              <a:spLocks/>
            </p:cNvSpPr>
            <p:nvPr/>
          </p:nvSpPr>
          <p:spPr bwMode="auto">
            <a:xfrm>
              <a:off x="4548" y="1693"/>
              <a:ext cx="63" cy="71"/>
            </a:xfrm>
            <a:custGeom>
              <a:avLst/>
              <a:gdLst>
                <a:gd name="T0" fmla="*/ 31 w 63"/>
                <a:gd name="T1" fmla="*/ 0 h 71"/>
                <a:gd name="T2" fmla="*/ 63 w 63"/>
                <a:gd name="T3" fmla="*/ 71 h 71"/>
                <a:gd name="T4" fmla="*/ 31 w 63"/>
                <a:gd name="T5" fmla="*/ 55 h 71"/>
                <a:gd name="T6" fmla="*/ 0 w 63"/>
                <a:gd name="T7" fmla="*/ 71 h 71"/>
                <a:gd name="T8" fmla="*/ 31 w 6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1" y="0"/>
                  </a:moveTo>
                  <a:lnTo>
                    <a:pt x="63" y="71"/>
                  </a:lnTo>
                  <a:lnTo>
                    <a:pt x="31" y="55"/>
                  </a:lnTo>
                  <a:lnTo>
                    <a:pt x="0" y="7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1" name="Line 627"/>
            <p:cNvSpPr>
              <a:spLocks noChangeShapeType="1"/>
            </p:cNvSpPr>
            <p:nvPr/>
          </p:nvSpPr>
          <p:spPr bwMode="auto">
            <a:xfrm flipV="1">
              <a:off x="4579" y="1693"/>
              <a:ext cx="1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2" name="Rectangle 628"/>
            <p:cNvSpPr>
              <a:spLocks noChangeArrowheads="1"/>
            </p:cNvSpPr>
            <p:nvPr/>
          </p:nvSpPr>
          <p:spPr bwMode="auto">
            <a:xfrm>
              <a:off x="4575" y="1630"/>
              <a:ext cx="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+</a:t>
              </a:r>
              <a:endParaRPr lang="en-US" altLang="en-US" sz="1800"/>
            </a:p>
          </p:txBody>
        </p:sp>
        <p:sp>
          <p:nvSpPr>
            <p:cNvPr id="26073" name="Freeform 629"/>
            <p:cNvSpPr>
              <a:spLocks/>
            </p:cNvSpPr>
            <p:nvPr/>
          </p:nvSpPr>
          <p:spPr bwMode="auto">
            <a:xfrm>
              <a:off x="4548" y="1497"/>
              <a:ext cx="63" cy="71"/>
            </a:xfrm>
            <a:custGeom>
              <a:avLst/>
              <a:gdLst>
                <a:gd name="T0" fmla="*/ 31 w 63"/>
                <a:gd name="T1" fmla="*/ 0 h 71"/>
                <a:gd name="T2" fmla="*/ 63 w 63"/>
                <a:gd name="T3" fmla="*/ 71 h 71"/>
                <a:gd name="T4" fmla="*/ 31 w 63"/>
                <a:gd name="T5" fmla="*/ 55 h 71"/>
                <a:gd name="T6" fmla="*/ 0 w 63"/>
                <a:gd name="T7" fmla="*/ 71 h 71"/>
                <a:gd name="T8" fmla="*/ 31 w 6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1" y="0"/>
                  </a:moveTo>
                  <a:lnTo>
                    <a:pt x="63" y="71"/>
                  </a:lnTo>
                  <a:lnTo>
                    <a:pt x="31" y="55"/>
                  </a:lnTo>
                  <a:lnTo>
                    <a:pt x="0" y="7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4" name="Line 630"/>
            <p:cNvSpPr>
              <a:spLocks noChangeShapeType="1"/>
            </p:cNvSpPr>
            <p:nvPr/>
          </p:nvSpPr>
          <p:spPr bwMode="auto">
            <a:xfrm flipV="1">
              <a:off x="4579" y="1497"/>
              <a:ext cx="1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5" name="Rectangle 631"/>
            <p:cNvSpPr>
              <a:spLocks noChangeArrowheads="1"/>
            </p:cNvSpPr>
            <p:nvPr/>
          </p:nvSpPr>
          <p:spPr bwMode="auto">
            <a:xfrm>
              <a:off x="4481" y="150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76" name="Rectangle 632"/>
            <p:cNvSpPr>
              <a:spLocks noChangeArrowheads="1"/>
            </p:cNvSpPr>
            <p:nvPr/>
          </p:nvSpPr>
          <p:spPr bwMode="auto">
            <a:xfrm>
              <a:off x="4528" y="1552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77" name="Rectangle 633"/>
            <p:cNvSpPr>
              <a:spLocks noChangeArrowheads="1"/>
            </p:cNvSpPr>
            <p:nvPr/>
          </p:nvSpPr>
          <p:spPr bwMode="auto">
            <a:xfrm>
              <a:off x="4446" y="1740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WP Greek Century" pitchFamily="2" charset="2"/>
                </a:rPr>
                <a:t>)</a:t>
              </a:r>
              <a:endParaRPr lang="en-US" altLang="en-US" sz="1800"/>
            </a:p>
          </p:txBody>
        </p:sp>
        <p:sp>
          <p:nvSpPr>
            <p:cNvPr id="26078" name="Rectangle 634"/>
            <p:cNvSpPr>
              <a:spLocks noChangeArrowheads="1"/>
            </p:cNvSpPr>
            <p:nvPr/>
          </p:nvSpPr>
          <p:spPr bwMode="auto">
            <a:xfrm>
              <a:off x="4493" y="1729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79" name="Rectangle 635"/>
            <p:cNvSpPr>
              <a:spLocks noChangeArrowheads="1"/>
            </p:cNvSpPr>
            <p:nvPr/>
          </p:nvSpPr>
          <p:spPr bwMode="auto">
            <a:xfrm>
              <a:off x="4540" y="1775"/>
              <a:ext cx="1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f</a:t>
              </a:r>
              <a:endParaRPr lang="en-US" altLang="en-US" sz="1800"/>
            </a:p>
          </p:txBody>
        </p:sp>
        <p:sp>
          <p:nvSpPr>
            <p:cNvPr id="26080" name="Rectangle 636"/>
            <p:cNvSpPr>
              <a:spLocks noChangeArrowheads="1"/>
            </p:cNvSpPr>
            <p:nvPr/>
          </p:nvSpPr>
          <p:spPr bwMode="auto">
            <a:xfrm>
              <a:off x="4544" y="653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= </a:t>
              </a:r>
              <a:endParaRPr lang="en-US" altLang="en-US" sz="1800"/>
            </a:p>
          </p:txBody>
        </p:sp>
        <p:sp>
          <p:nvSpPr>
            <p:cNvPr id="26081" name="Rectangle 637"/>
            <p:cNvSpPr>
              <a:spLocks noChangeArrowheads="1"/>
            </p:cNvSpPr>
            <p:nvPr/>
          </p:nvSpPr>
          <p:spPr bwMode="auto">
            <a:xfrm>
              <a:off x="4603" y="642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82" name="Rectangle 638"/>
            <p:cNvSpPr>
              <a:spLocks noChangeArrowheads="1"/>
            </p:cNvSpPr>
            <p:nvPr/>
          </p:nvSpPr>
          <p:spPr bwMode="auto">
            <a:xfrm>
              <a:off x="4650" y="68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26083" name="Rectangle 639"/>
            <p:cNvSpPr>
              <a:spLocks noChangeArrowheads="1"/>
            </p:cNvSpPr>
            <p:nvPr/>
          </p:nvSpPr>
          <p:spPr bwMode="auto">
            <a:xfrm>
              <a:off x="4560" y="1822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= </a:t>
              </a:r>
              <a:endParaRPr lang="en-US" altLang="en-US" sz="1800"/>
            </a:p>
          </p:txBody>
        </p:sp>
        <p:sp>
          <p:nvSpPr>
            <p:cNvPr id="26084" name="Rectangle 640"/>
            <p:cNvSpPr>
              <a:spLocks noChangeArrowheads="1"/>
            </p:cNvSpPr>
            <p:nvPr/>
          </p:nvSpPr>
          <p:spPr bwMode="auto">
            <a:xfrm>
              <a:off x="4622" y="1811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85" name="Rectangle 641"/>
            <p:cNvSpPr>
              <a:spLocks noChangeArrowheads="1"/>
            </p:cNvSpPr>
            <p:nvPr/>
          </p:nvSpPr>
          <p:spPr bwMode="auto">
            <a:xfrm>
              <a:off x="4670" y="185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26086" name="Rectangle 642"/>
            <p:cNvSpPr>
              <a:spLocks noChangeArrowheads="1"/>
            </p:cNvSpPr>
            <p:nvPr/>
          </p:nvSpPr>
          <p:spPr bwMode="auto">
            <a:xfrm>
              <a:off x="4367" y="411"/>
              <a:ext cx="47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3- At Failure</a:t>
              </a:r>
              <a:endParaRPr lang="en-US" altLang="en-US" sz="1800"/>
            </a:p>
          </p:txBody>
        </p:sp>
        <p:sp>
          <p:nvSpPr>
            <p:cNvPr id="26087" name="Rectangle 643"/>
            <p:cNvSpPr>
              <a:spLocks noChangeArrowheads="1"/>
            </p:cNvSpPr>
            <p:nvPr/>
          </p:nvSpPr>
          <p:spPr bwMode="auto">
            <a:xfrm>
              <a:off x="3559" y="411"/>
              <a:ext cx="4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2-  Loading</a:t>
              </a:r>
              <a:endParaRPr lang="en-US" altLang="en-US" sz="1800"/>
            </a:p>
          </p:txBody>
        </p:sp>
        <p:sp>
          <p:nvSpPr>
            <p:cNvPr id="26088" name="Rectangle 644"/>
            <p:cNvSpPr>
              <a:spLocks noChangeArrowheads="1"/>
            </p:cNvSpPr>
            <p:nvPr/>
          </p:nvSpPr>
          <p:spPr bwMode="auto">
            <a:xfrm>
              <a:off x="2668" y="411"/>
              <a:ext cx="5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1- Applying    </a:t>
              </a:r>
              <a:endParaRPr lang="en-US" altLang="en-US" sz="1800"/>
            </a:p>
          </p:txBody>
        </p:sp>
        <p:sp>
          <p:nvSpPr>
            <p:cNvPr id="26089" name="Rectangle 645"/>
            <p:cNvSpPr>
              <a:spLocks noChangeArrowheads="1"/>
            </p:cNvSpPr>
            <p:nvPr/>
          </p:nvSpPr>
          <p:spPr bwMode="auto">
            <a:xfrm>
              <a:off x="2755" y="509"/>
              <a:ext cx="3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Confining</a:t>
              </a:r>
              <a:endParaRPr lang="en-US" altLang="en-US" sz="1800"/>
            </a:p>
          </p:txBody>
        </p:sp>
        <p:sp>
          <p:nvSpPr>
            <p:cNvPr id="26090" name="Rectangle 646"/>
            <p:cNvSpPr>
              <a:spLocks noChangeArrowheads="1"/>
            </p:cNvSpPr>
            <p:nvPr/>
          </p:nvSpPr>
          <p:spPr bwMode="auto">
            <a:xfrm>
              <a:off x="2770" y="607"/>
              <a:ext cx="34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Stresses</a:t>
              </a:r>
              <a:endParaRPr lang="en-US" altLang="en-US" sz="1800"/>
            </a:p>
          </p:txBody>
        </p:sp>
        <p:sp>
          <p:nvSpPr>
            <p:cNvPr id="26091" name="AutoShape 647"/>
            <p:cNvSpPr>
              <a:spLocks noChangeArrowheads="1"/>
            </p:cNvSpPr>
            <p:nvPr/>
          </p:nvSpPr>
          <p:spPr bwMode="auto">
            <a:xfrm>
              <a:off x="2535" y="344"/>
              <a:ext cx="2472" cy="1631"/>
            </a:xfrm>
            <a:prstGeom prst="roundRect">
              <a:avLst>
                <a:gd name="adj" fmla="val 4569"/>
              </a:avLst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92" name="Freeform 648"/>
            <p:cNvSpPr>
              <a:spLocks/>
            </p:cNvSpPr>
            <p:nvPr/>
          </p:nvSpPr>
          <p:spPr bwMode="auto">
            <a:xfrm>
              <a:off x="3253" y="383"/>
              <a:ext cx="161" cy="122"/>
            </a:xfrm>
            <a:custGeom>
              <a:avLst/>
              <a:gdLst>
                <a:gd name="T0" fmla="*/ 161 w 161"/>
                <a:gd name="T1" fmla="*/ 59 h 122"/>
                <a:gd name="T2" fmla="*/ 122 w 161"/>
                <a:gd name="T3" fmla="*/ 122 h 122"/>
                <a:gd name="T4" fmla="*/ 122 w 161"/>
                <a:gd name="T5" fmla="*/ 90 h 122"/>
                <a:gd name="T6" fmla="*/ 0 w 161"/>
                <a:gd name="T7" fmla="*/ 90 h 122"/>
                <a:gd name="T8" fmla="*/ 0 w 161"/>
                <a:gd name="T9" fmla="*/ 32 h 122"/>
                <a:gd name="T10" fmla="*/ 122 w 161"/>
                <a:gd name="T11" fmla="*/ 32 h 122"/>
                <a:gd name="T12" fmla="*/ 122 w 161"/>
                <a:gd name="T13" fmla="*/ 0 h 122"/>
                <a:gd name="T14" fmla="*/ 161 w 161"/>
                <a:gd name="T15" fmla="*/ 59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" h="122">
                  <a:moveTo>
                    <a:pt x="161" y="59"/>
                  </a:moveTo>
                  <a:lnTo>
                    <a:pt x="122" y="122"/>
                  </a:lnTo>
                  <a:lnTo>
                    <a:pt x="122" y="90"/>
                  </a:lnTo>
                  <a:lnTo>
                    <a:pt x="0" y="90"/>
                  </a:lnTo>
                  <a:lnTo>
                    <a:pt x="0" y="32"/>
                  </a:lnTo>
                  <a:lnTo>
                    <a:pt x="122" y="32"/>
                  </a:lnTo>
                  <a:lnTo>
                    <a:pt x="122" y="0"/>
                  </a:lnTo>
                  <a:lnTo>
                    <a:pt x="161" y="59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93" name="Freeform 649"/>
            <p:cNvSpPr>
              <a:spLocks/>
            </p:cNvSpPr>
            <p:nvPr/>
          </p:nvSpPr>
          <p:spPr bwMode="auto">
            <a:xfrm>
              <a:off x="4124" y="383"/>
              <a:ext cx="165" cy="122"/>
            </a:xfrm>
            <a:custGeom>
              <a:avLst/>
              <a:gdLst>
                <a:gd name="T0" fmla="*/ 165 w 165"/>
                <a:gd name="T1" fmla="*/ 59 h 122"/>
                <a:gd name="T2" fmla="*/ 122 w 165"/>
                <a:gd name="T3" fmla="*/ 122 h 122"/>
                <a:gd name="T4" fmla="*/ 122 w 165"/>
                <a:gd name="T5" fmla="*/ 90 h 122"/>
                <a:gd name="T6" fmla="*/ 0 w 165"/>
                <a:gd name="T7" fmla="*/ 90 h 122"/>
                <a:gd name="T8" fmla="*/ 0 w 165"/>
                <a:gd name="T9" fmla="*/ 32 h 122"/>
                <a:gd name="T10" fmla="*/ 122 w 165"/>
                <a:gd name="T11" fmla="*/ 32 h 122"/>
                <a:gd name="T12" fmla="*/ 122 w 165"/>
                <a:gd name="T13" fmla="*/ 0 h 122"/>
                <a:gd name="T14" fmla="*/ 165 w 165"/>
                <a:gd name="T15" fmla="*/ 59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5" h="122">
                  <a:moveTo>
                    <a:pt x="165" y="59"/>
                  </a:moveTo>
                  <a:lnTo>
                    <a:pt x="122" y="122"/>
                  </a:lnTo>
                  <a:lnTo>
                    <a:pt x="122" y="90"/>
                  </a:lnTo>
                  <a:lnTo>
                    <a:pt x="0" y="90"/>
                  </a:lnTo>
                  <a:lnTo>
                    <a:pt x="0" y="32"/>
                  </a:lnTo>
                  <a:lnTo>
                    <a:pt x="122" y="32"/>
                  </a:lnTo>
                  <a:lnTo>
                    <a:pt x="122" y="0"/>
                  </a:lnTo>
                  <a:lnTo>
                    <a:pt x="165" y="59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94" name="Rectangle 650"/>
            <p:cNvSpPr>
              <a:spLocks noChangeArrowheads="1"/>
            </p:cNvSpPr>
            <p:nvPr/>
          </p:nvSpPr>
          <p:spPr bwMode="auto">
            <a:xfrm>
              <a:off x="2696" y="1811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95" name="Rectangle 651"/>
            <p:cNvSpPr>
              <a:spLocks noChangeArrowheads="1"/>
            </p:cNvSpPr>
            <p:nvPr/>
          </p:nvSpPr>
          <p:spPr bwMode="auto">
            <a:xfrm>
              <a:off x="2731" y="1850"/>
              <a:ext cx="18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26096" name="Rectangle 652"/>
            <p:cNvSpPr>
              <a:spLocks noChangeArrowheads="1"/>
            </p:cNvSpPr>
            <p:nvPr/>
          </p:nvSpPr>
          <p:spPr bwMode="auto">
            <a:xfrm>
              <a:off x="2751" y="1811"/>
              <a:ext cx="2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 = Major </a:t>
              </a:r>
              <a:endParaRPr lang="en-US" altLang="en-US" sz="1800"/>
            </a:p>
          </p:txBody>
        </p:sp>
        <p:sp>
          <p:nvSpPr>
            <p:cNvPr id="26097" name="Rectangle 653"/>
            <p:cNvSpPr>
              <a:spLocks noChangeArrowheads="1"/>
            </p:cNvSpPr>
            <p:nvPr/>
          </p:nvSpPr>
          <p:spPr bwMode="auto">
            <a:xfrm>
              <a:off x="2990" y="1811"/>
              <a:ext cx="4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Principle Stress</a:t>
              </a:r>
              <a:endParaRPr lang="en-US" altLang="en-US" sz="1800"/>
            </a:p>
          </p:txBody>
        </p:sp>
        <p:sp>
          <p:nvSpPr>
            <p:cNvPr id="26098" name="Rectangle 654"/>
            <p:cNvSpPr>
              <a:spLocks noChangeArrowheads="1"/>
            </p:cNvSpPr>
            <p:nvPr/>
          </p:nvSpPr>
          <p:spPr bwMode="auto">
            <a:xfrm>
              <a:off x="2696" y="1873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99" name="Rectangle 655"/>
            <p:cNvSpPr>
              <a:spLocks noChangeArrowheads="1"/>
            </p:cNvSpPr>
            <p:nvPr/>
          </p:nvSpPr>
          <p:spPr bwMode="auto">
            <a:xfrm>
              <a:off x="2731" y="1905"/>
              <a:ext cx="16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/>
            </a:p>
          </p:txBody>
        </p:sp>
        <p:sp>
          <p:nvSpPr>
            <p:cNvPr id="26100" name="Rectangle 656"/>
            <p:cNvSpPr>
              <a:spLocks noChangeArrowheads="1"/>
            </p:cNvSpPr>
            <p:nvPr/>
          </p:nvSpPr>
          <p:spPr bwMode="auto">
            <a:xfrm>
              <a:off x="2751" y="1873"/>
              <a:ext cx="6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Minor Prencipal Stress</a:t>
              </a:r>
              <a:endParaRPr lang="en-US" altLang="en-US" sz="1800"/>
            </a:p>
          </p:txBody>
        </p:sp>
        <p:sp>
          <p:nvSpPr>
            <p:cNvPr id="26101" name="Rectangle 657"/>
            <p:cNvSpPr>
              <a:spLocks noChangeArrowheads="1"/>
            </p:cNvSpPr>
            <p:nvPr/>
          </p:nvSpPr>
          <p:spPr bwMode="auto">
            <a:xfrm>
              <a:off x="3877" y="1885"/>
              <a:ext cx="7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WP Greek Century" pitchFamily="2" charset="2"/>
                </a:rPr>
                <a:t>)F</a:t>
              </a:r>
              <a:endParaRPr lang="en-US" altLang="en-US" sz="1800"/>
            </a:p>
          </p:txBody>
        </p:sp>
        <p:sp>
          <p:nvSpPr>
            <p:cNvPr id="26102" name="Rectangle 658"/>
            <p:cNvSpPr>
              <a:spLocks noChangeArrowheads="1"/>
            </p:cNvSpPr>
            <p:nvPr/>
          </p:nvSpPr>
          <p:spPr bwMode="auto">
            <a:xfrm>
              <a:off x="3951" y="1885"/>
              <a:ext cx="49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 = deviator stress</a:t>
              </a:r>
              <a:endParaRPr lang="en-US" altLang="en-US" sz="1800"/>
            </a:p>
          </p:txBody>
        </p:sp>
        <p:sp>
          <p:nvSpPr>
            <p:cNvPr id="26103" name="Rectangle 659"/>
            <p:cNvSpPr>
              <a:spLocks noChangeArrowheads="1"/>
            </p:cNvSpPr>
            <p:nvPr/>
          </p:nvSpPr>
          <p:spPr bwMode="auto">
            <a:xfrm>
              <a:off x="3881" y="932"/>
              <a:ext cx="51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Confining stress</a:t>
              </a:r>
              <a:endParaRPr lang="en-US" altLang="en-US" sz="1800"/>
            </a:p>
          </p:txBody>
        </p:sp>
        <p:sp>
          <p:nvSpPr>
            <p:cNvPr id="26104" name="Rectangle 660"/>
            <p:cNvSpPr>
              <a:spLocks noChangeArrowheads="1"/>
            </p:cNvSpPr>
            <p:nvPr/>
          </p:nvSpPr>
          <p:spPr bwMode="auto">
            <a:xfrm>
              <a:off x="4399" y="932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 =</a:t>
              </a:r>
              <a:endParaRPr lang="en-US" altLang="en-US" sz="1800"/>
            </a:p>
          </p:txBody>
        </p:sp>
        <p:sp>
          <p:nvSpPr>
            <p:cNvPr id="26105" name="Freeform 661"/>
            <p:cNvSpPr>
              <a:spLocks/>
            </p:cNvSpPr>
            <p:nvPr/>
          </p:nvSpPr>
          <p:spPr bwMode="auto">
            <a:xfrm>
              <a:off x="4595" y="1258"/>
              <a:ext cx="251" cy="274"/>
            </a:xfrm>
            <a:custGeom>
              <a:avLst/>
              <a:gdLst>
                <a:gd name="T0" fmla="*/ 0 w 251"/>
                <a:gd name="T1" fmla="*/ 0 h 274"/>
                <a:gd name="T2" fmla="*/ 39 w 251"/>
                <a:gd name="T3" fmla="*/ 62 h 274"/>
                <a:gd name="T4" fmla="*/ 75 w 251"/>
                <a:gd name="T5" fmla="*/ 121 h 274"/>
                <a:gd name="T6" fmla="*/ 106 w 251"/>
                <a:gd name="T7" fmla="*/ 168 h 274"/>
                <a:gd name="T8" fmla="*/ 137 w 251"/>
                <a:gd name="T9" fmla="*/ 208 h 274"/>
                <a:gd name="T10" fmla="*/ 169 w 251"/>
                <a:gd name="T11" fmla="*/ 235 h 274"/>
                <a:gd name="T12" fmla="*/ 196 w 251"/>
                <a:gd name="T13" fmla="*/ 259 h 274"/>
                <a:gd name="T14" fmla="*/ 224 w 251"/>
                <a:gd name="T15" fmla="*/ 270 h 274"/>
                <a:gd name="T16" fmla="*/ 251 w 251"/>
                <a:gd name="T17" fmla="*/ 274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" h="274">
                  <a:moveTo>
                    <a:pt x="0" y="0"/>
                  </a:moveTo>
                  <a:lnTo>
                    <a:pt x="39" y="62"/>
                  </a:lnTo>
                  <a:lnTo>
                    <a:pt x="75" y="121"/>
                  </a:lnTo>
                  <a:lnTo>
                    <a:pt x="106" y="168"/>
                  </a:lnTo>
                  <a:lnTo>
                    <a:pt x="137" y="208"/>
                  </a:lnTo>
                  <a:lnTo>
                    <a:pt x="169" y="235"/>
                  </a:lnTo>
                  <a:lnTo>
                    <a:pt x="196" y="259"/>
                  </a:lnTo>
                  <a:lnTo>
                    <a:pt x="224" y="270"/>
                  </a:lnTo>
                  <a:lnTo>
                    <a:pt x="251" y="2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6" name="Freeform 662"/>
            <p:cNvSpPr>
              <a:spLocks/>
            </p:cNvSpPr>
            <p:nvPr/>
          </p:nvSpPr>
          <p:spPr bwMode="auto">
            <a:xfrm>
              <a:off x="4599" y="1273"/>
              <a:ext cx="20" cy="44"/>
            </a:xfrm>
            <a:custGeom>
              <a:avLst/>
              <a:gdLst>
                <a:gd name="T0" fmla="*/ 0 w 20"/>
                <a:gd name="T1" fmla="*/ 0 h 44"/>
                <a:gd name="T2" fmla="*/ 12 w 20"/>
                <a:gd name="T3" fmla="*/ 44 h 44"/>
                <a:gd name="T4" fmla="*/ 20 w 20"/>
                <a:gd name="T5" fmla="*/ 32 h 44"/>
                <a:gd name="T6" fmla="*/ 0 w 20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lnTo>
                    <a:pt x="12" y="44"/>
                  </a:lnTo>
                  <a:lnTo>
                    <a:pt x="2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07" name="Freeform 663"/>
            <p:cNvSpPr>
              <a:spLocks/>
            </p:cNvSpPr>
            <p:nvPr/>
          </p:nvSpPr>
          <p:spPr bwMode="auto">
            <a:xfrm>
              <a:off x="4595" y="1258"/>
              <a:ext cx="39" cy="43"/>
            </a:xfrm>
            <a:custGeom>
              <a:avLst/>
              <a:gdLst>
                <a:gd name="T0" fmla="*/ 0 w 39"/>
                <a:gd name="T1" fmla="*/ 0 h 43"/>
                <a:gd name="T2" fmla="*/ 39 w 39"/>
                <a:gd name="T3" fmla="*/ 39 h 43"/>
                <a:gd name="T4" fmla="*/ 24 w 39"/>
                <a:gd name="T5" fmla="*/ 43 h 43"/>
                <a:gd name="T6" fmla="*/ 0 w 39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43">
                  <a:moveTo>
                    <a:pt x="0" y="0"/>
                  </a:moveTo>
                  <a:lnTo>
                    <a:pt x="39" y="39"/>
                  </a:lnTo>
                  <a:lnTo>
                    <a:pt x="2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08" name="Rectangle 664"/>
            <p:cNvSpPr>
              <a:spLocks noChangeArrowheads="1"/>
            </p:cNvSpPr>
            <p:nvPr/>
          </p:nvSpPr>
          <p:spPr bwMode="auto">
            <a:xfrm>
              <a:off x="4740" y="1536"/>
              <a:ext cx="2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Failure</a:t>
              </a:r>
              <a:endParaRPr lang="en-US" altLang="en-US" sz="1800"/>
            </a:p>
          </p:txBody>
        </p:sp>
        <p:sp>
          <p:nvSpPr>
            <p:cNvPr id="26109" name="Rectangle 665"/>
            <p:cNvSpPr>
              <a:spLocks noChangeArrowheads="1"/>
            </p:cNvSpPr>
            <p:nvPr/>
          </p:nvSpPr>
          <p:spPr bwMode="auto">
            <a:xfrm>
              <a:off x="4740" y="1610"/>
              <a:ext cx="2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Surface</a:t>
              </a:r>
              <a:endParaRPr lang="en-US" altLang="en-US" sz="1800"/>
            </a:p>
          </p:txBody>
        </p:sp>
        <p:sp>
          <p:nvSpPr>
            <p:cNvPr id="26110" name="Rectangle 666"/>
            <p:cNvSpPr>
              <a:spLocks noChangeArrowheads="1"/>
            </p:cNvSpPr>
            <p:nvPr/>
          </p:nvSpPr>
          <p:spPr bwMode="auto">
            <a:xfrm>
              <a:off x="3881" y="759"/>
              <a:ext cx="4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Deviator stress</a:t>
              </a:r>
              <a:endParaRPr lang="en-US" altLang="en-US" sz="1800"/>
            </a:p>
          </p:txBody>
        </p:sp>
        <p:sp>
          <p:nvSpPr>
            <p:cNvPr id="26111" name="Rectangle 667"/>
            <p:cNvSpPr>
              <a:spLocks noChangeArrowheads="1"/>
            </p:cNvSpPr>
            <p:nvPr/>
          </p:nvSpPr>
          <p:spPr bwMode="auto">
            <a:xfrm>
              <a:off x="4363" y="759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 =</a:t>
              </a:r>
              <a:endParaRPr lang="en-US" altLang="en-US" sz="1800"/>
            </a:p>
          </p:txBody>
        </p:sp>
        <p:sp>
          <p:nvSpPr>
            <p:cNvPr id="26112" name="Rectangle 668"/>
            <p:cNvSpPr>
              <a:spLocks noChangeArrowheads="1"/>
            </p:cNvSpPr>
            <p:nvPr/>
          </p:nvSpPr>
          <p:spPr bwMode="auto">
            <a:xfrm>
              <a:off x="4705" y="610"/>
              <a:ext cx="1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Axial</a:t>
              </a:r>
              <a:endParaRPr lang="en-US" altLang="en-US" sz="1800"/>
            </a:p>
          </p:txBody>
        </p:sp>
        <p:sp>
          <p:nvSpPr>
            <p:cNvPr id="26113" name="Rectangle 669"/>
            <p:cNvSpPr>
              <a:spLocks noChangeArrowheads="1"/>
            </p:cNvSpPr>
            <p:nvPr/>
          </p:nvSpPr>
          <p:spPr bwMode="auto">
            <a:xfrm>
              <a:off x="4705" y="689"/>
              <a:ext cx="19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stress</a:t>
              </a: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1330325" y="941388"/>
          <a:ext cx="6484938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Drawing" r:id="rId3" imgW="6484567" imgH="4975486" progId="Presentations.Drawing.12">
                  <p:embed/>
                </p:oleObj>
              </mc:Choice>
              <mc:Fallback>
                <p:oleObj name="Drawing" r:id="rId3" imgW="6484567" imgH="4975486" progId="Presentations.Drawing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941388"/>
                        <a:ext cx="6484938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5"/>
          <p:cNvSpPr>
            <a:spLocks noChangeArrowheads="1"/>
          </p:cNvSpPr>
          <p:nvPr/>
        </p:nvSpPr>
        <p:spPr bwMode="auto">
          <a:xfrm>
            <a:off x="1317625" y="2795588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95375" y="4722813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95375" y="2589213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314450" y="2770188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219325" y="2770188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638300" y="4513263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638300" y="3522663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1781175" y="2398713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1638300" y="3722688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1638300" y="3722688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1638300" y="4427538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1409700" y="1770063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1611313" y="2060575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1641475" y="2090738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 flipV="1">
            <a:off x="1771650" y="1951038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 flipV="1">
            <a:off x="1771650" y="1560513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20"/>
          <p:cNvSpPr>
            <a:spLocks noChangeShapeType="1"/>
          </p:cNvSpPr>
          <p:nvPr/>
        </p:nvSpPr>
        <p:spPr bwMode="auto">
          <a:xfrm>
            <a:off x="942975" y="1512888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Rectangle 21"/>
          <p:cNvSpPr>
            <a:spLocks noChangeArrowheads="1"/>
          </p:cNvSpPr>
          <p:nvPr/>
        </p:nvSpPr>
        <p:spPr bwMode="auto">
          <a:xfrm>
            <a:off x="828675" y="1350963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2" name="Line 22"/>
          <p:cNvSpPr>
            <a:spLocks noChangeShapeType="1"/>
          </p:cNvSpPr>
          <p:nvPr/>
        </p:nvSpPr>
        <p:spPr bwMode="auto">
          <a:xfrm>
            <a:off x="2590800" y="1550988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Rectangle 23"/>
          <p:cNvSpPr>
            <a:spLocks noChangeArrowheads="1"/>
          </p:cNvSpPr>
          <p:nvPr/>
        </p:nvSpPr>
        <p:spPr bwMode="auto">
          <a:xfrm>
            <a:off x="819150" y="4932363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1762125" y="4503738"/>
            <a:ext cx="42863" cy="690562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533400" y="5194300"/>
            <a:ext cx="1271588" cy="42863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8696" name="Line 27"/>
          <p:cNvSpPr>
            <a:spLocks noChangeShapeType="1"/>
          </p:cNvSpPr>
          <p:nvPr/>
        </p:nvSpPr>
        <p:spPr bwMode="auto">
          <a:xfrm>
            <a:off x="1784350" y="5164138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56"/>
          <p:cNvSpPr>
            <a:spLocks noChangeShapeType="1"/>
          </p:cNvSpPr>
          <p:nvPr/>
        </p:nvSpPr>
        <p:spPr bwMode="auto">
          <a:xfrm flipH="1">
            <a:off x="365125" y="5214938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98" name="Group 66"/>
          <p:cNvGrpSpPr>
            <a:grpSpLocks/>
          </p:cNvGrpSpPr>
          <p:nvPr/>
        </p:nvGrpSpPr>
        <p:grpSpPr bwMode="auto">
          <a:xfrm>
            <a:off x="1552575" y="3836988"/>
            <a:ext cx="88900" cy="546100"/>
            <a:chOff x="1540" y="2376"/>
            <a:chExt cx="56" cy="344"/>
          </a:xfrm>
        </p:grpSpPr>
        <p:sp>
          <p:nvSpPr>
            <p:cNvPr id="28900" name="Line 57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1" name="Line 58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2" name="Line 59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3" name="Line 60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4" name="Line 61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5" name="Line 62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6" name="Line 63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99" name="Group 67"/>
          <p:cNvGrpSpPr>
            <a:grpSpLocks/>
          </p:cNvGrpSpPr>
          <p:nvPr/>
        </p:nvGrpSpPr>
        <p:grpSpPr bwMode="auto">
          <a:xfrm flipH="1">
            <a:off x="1914525" y="3830638"/>
            <a:ext cx="88900" cy="546100"/>
            <a:chOff x="1540" y="2376"/>
            <a:chExt cx="56" cy="344"/>
          </a:xfrm>
        </p:grpSpPr>
        <p:sp>
          <p:nvSpPr>
            <p:cNvPr id="28893" name="Line 68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4" name="Line 69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5" name="Line 70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6" name="Line 71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7" name="Line 72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8" name="Line 73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9" name="Line 74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0" name="Rectangle 76"/>
          <p:cNvSpPr>
            <a:spLocks noChangeArrowheads="1"/>
          </p:cNvSpPr>
          <p:nvPr/>
        </p:nvSpPr>
        <p:spPr bwMode="auto">
          <a:xfrm>
            <a:off x="3533775" y="2786063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1" name="Rectangle 77"/>
          <p:cNvSpPr>
            <a:spLocks noChangeArrowheads="1"/>
          </p:cNvSpPr>
          <p:nvPr/>
        </p:nvSpPr>
        <p:spPr bwMode="auto">
          <a:xfrm>
            <a:off x="3311525" y="4713288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2" name="Rectangle 78"/>
          <p:cNvSpPr>
            <a:spLocks noChangeArrowheads="1"/>
          </p:cNvSpPr>
          <p:nvPr/>
        </p:nvSpPr>
        <p:spPr bwMode="auto">
          <a:xfrm>
            <a:off x="3311525" y="2579688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3" name="Line 79"/>
          <p:cNvSpPr>
            <a:spLocks noChangeShapeType="1"/>
          </p:cNvSpPr>
          <p:nvPr/>
        </p:nvSpPr>
        <p:spPr bwMode="auto">
          <a:xfrm>
            <a:off x="3530600" y="2760663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80"/>
          <p:cNvSpPr>
            <a:spLocks noChangeShapeType="1"/>
          </p:cNvSpPr>
          <p:nvPr/>
        </p:nvSpPr>
        <p:spPr bwMode="auto">
          <a:xfrm>
            <a:off x="4435475" y="2760663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Rectangle 81"/>
          <p:cNvSpPr>
            <a:spLocks noChangeArrowheads="1"/>
          </p:cNvSpPr>
          <p:nvPr/>
        </p:nvSpPr>
        <p:spPr bwMode="auto">
          <a:xfrm>
            <a:off x="3854450" y="4503738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6" name="Rectangle 82"/>
          <p:cNvSpPr>
            <a:spLocks noChangeArrowheads="1"/>
          </p:cNvSpPr>
          <p:nvPr/>
        </p:nvSpPr>
        <p:spPr bwMode="auto">
          <a:xfrm>
            <a:off x="3854450" y="3513138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7" name="Line 83"/>
          <p:cNvSpPr>
            <a:spLocks noChangeShapeType="1"/>
          </p:cNvSpPr>
          <p:nvPr/>
        </p:nvSpPr>
        <p:spPr bwMode="auto">
          <a:xfrm>
            <a:off x="3997325" y="2389188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8" name="Rectangle 84"/>
          <p:cNvSpPr>
            <a:spLocks noChangeArrowheads="1"/>
          </p:cNvSpPr>
          <p:nvPr/>
        </p:nvSpPr>
        <p:spPr bwMode="auto">
          <a:xfrm>
            <a:off x="3854450" y="3713163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9" name="Rectangle 85"/>
          <p:cNvSpPr>
            <a:spLocks noChangeArrowheads="1"/>
          </p:cNvSpPr>
          <p:nvPr/>
        </p:nvSpPr>
        <p:spPr bwMode="auto">
          <a:xfrm>
            <a:off x="3854450" y="3713163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0" name="Rectangle 86"/>
          <p:cNvSpPr>
            <a:spLocks noChangeArrowheads="1"/>
          </p:cNvSpPr>
          <p:nvPr/>
        </p:nvSpPr>
        <p:spPr bwMode="auto">
          <a:xfrm>
            <a:off x="3854450" y="4418013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1" name="Oval 87"/>
          <p:cNvSpPr>
            <a:spLocks noChangeArrowheads="1"/>
          </p:cNvSpPr>
          <p:nvPr/>
        </p:nvSpPr>
        <p:spPr bwMode="auto">
          <a:xfrm>
            <a:off x="3625850" y="1760538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2" name="Oval 88"/>
          <p:cNvSpPr>
            <a:spLocks noChangeArrowheads="1"/>
          </p:cNvSpPr>
          <p:nvPr/>
        </p:nvSpPr>
        <p:spPr bwMode="auto">
          <a:xfrm>
            <a:off x="3827463" y="2051050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3" name="Oval 89"/>
          <p:cNvSpPr>
            <a:spLocks noChangeArrowheads="1"/>
          </p:cNvSpPr>
          <p:nvPr/>
        </p:nvSpPr>
        <p:spPr bwMode="auto">
          <a:xfrm>
            <a:off x="3857625" y="2081213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4" name="Line 90"/>
          <p:cNvSpPr>
            <a:spLocks noChangeShapeType="1"/>
          </p:cNvSpPr>
          <p:nvPr/>
        </p:nvSpPr>
        <p:spPr bwMode="auto">
          <a:xfrm flipV="1">
            <a:off x="3987800" y="1941513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Line 91"/>
          <p:cNvSpPr>
            <a:spLocks noChangeShapeType="1"/>
          </p:cNvSpPr>
          <p:nvPr/>
        </p:nvSpPr>
        <p:spPr bwMode="auto">
          <a:xfrm flipV="1">
            <a:off x="3987800" y="1550988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6" name="Line 92"/>
          <p:cNvSpPr>
            <a:spLocks noChangeShapeType="1"/>
          </p:cNvSpPr>
          <p:nvPr/>
        </p:nvSpPr>
        <p:spPr bwMode="auto">
          <a:xfrm>
            <a:off x="3159125" y="1503363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Rectangle 93"/>
          <p:cNvSpPr>
            <a:spLocks noChangeArrowheads="1"/>
          </p:cNvSpPr>
          <p:nvPr/>
        </p:nvSpPr>
        <p:spPr bwMode="auto">
          <a:xfrm>
            <a:off x="3044825" y="1341438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8" name="Line 94"/>
          <p:cNvSpPr>
            <a:spLocks noChangeShapeType="1"/>
          </p:cNvSpPr>
          <p:nvPr/>
        </p:nvSpPr>
        <p:spPr bwMode="auto">
          <a:xfrm>
            <a:off x="4806950" y="1541463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9" name="Rectangle 95"/>
          <p:cNvSpPr>
            <a:spLocks noChangeArrowheads="1"/>
          </p:cNvSpPr>
          <p:nvPr/>
        </p:nvSpPr>
        <p:spPr bwMode="auto">
          <a:xfrm>
            <a:off x="3035300" y="4922838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20" name="Rectangle 96"/>
          <p:cNvSpPr>
            <a:spLocks noChangeArrowheads="1"/>
          </p:cNvSpPr>
          <p:nvPr/>
        </p:nvSpPr>
        <p:spPr bwMode="auto">
          <a:xfrm>
            <a:off x="3978275" y="4494213"/>
            <a:ext cx="42863" cy="690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21" name="Rectangle 97"/>
          <p:cNvSpPr>
            <a:spLocks noChangeArrowheads="1"/>
          </p:cNvSpPr>
          <p:nvPr/>
        </p:nvSpPr>
        <p:spPr bwMode="auto">
          <a:xfrm>
            <a:off x="2749550" y="5184775"/>
            <a:ext cx="1271588" cy="42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22" name="Line 98"/>
          <p:cNvSpPr>
            <a:spLocks noChangeShapeType="1"/>
          </p:cNvSpPr>
          <p:nvPr/>
        </p:nvSpPr>
        <p:spPr bwMode="auto">
          <a:xfrm>
            <a:off x="4000500" y="5154613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23" name="Group 100"/>
          <p:cNvGrpSpPr>
            <a:grpSpLocks/>
          </p:cNvGrpSpPr>
          <p:nvPr/>
        </p:nvGrpSpPr>
        <p:grpSpPr bwMode="auto">
          <a:xfrm>
            <a:off x="3768725" y="3827463"/>
            <a:ext cx="88900" cy="546100"/>
            <a:chOff x="1540" y="2376"/>
            <a:chExt cx="56" cy="344"/>
          </a:xfrm>
        </p:grpSpPr>
        <p:sp>
          <p:nvSpPr>
            <p:cNvPr id="28886" name="Line 101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Line 102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Line 103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9" name="Line 104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0" name="Line 105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1" name="Line 106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2" name="Line 107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4" name="Group 108"/>
          <p:cNvGrpSpPr>
            <a:grpSpLocks/>
          </p:cNvGrpSpPr>
          <p:nvPr/>
        </p:nvGrpSpPr>
        <p:grpSpPr bwMode="auto">
          <a:xfrm flipH="1">
            <a:off x="4130675" y="3821113"/>
            <a:ext cx="88900" cy="546100"/>
            <a:chOff x="1540" y="2376"/>
            <a:chExt cx="56" cy="344"/>
          </a:xfrm>
        </p:grpSpPr>
        <p:sp>
          <p:nvSpPr>
            <p:cNvPr id="28879" name="Line 109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0" name="Line 110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1" name="Line 111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Line 112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3" name="Line 113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4" name="Line 114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" name="Line 115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5" name="Line 116"/>
          <p:cNvSpPr>
            <a:spLocks noChangeShapeType="1"/>
          </p:cNvSpPr>
          <p:nvPr/>
        </p:nvSpPr>
        <p:spPr bwMode="auto">
          <a:xfrm>
            <a:off x="4000500" y="3170238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26" name="Group 55"/>
          <p:cNvGrpSpPr>
            <a:grpSpLocks/>
          </p:cNvGrpSpPr>
          <p:nvPr/>
        </p:nvGrpSpPr>
        <p:grpSpPr bwMode="auto">
          <a:xfrm>
            <a:off x="2863850" y="5129213"/>
            <a:ext cx="146050" cy="146050"/>
            <a:chOff x="2024" y="3628"/>
            <a:chExt cx="92" cy="92"/>
          </a:xfrm>
        </p:grpSpPr>
        <p:sp>
          <p:nvSpPr>
            <p:cNvPr id="28876" name="Oval 52"/>
            <p:cNvSpPr>
              <a:spLocks noChangeArrowheads="1"/>
            </p:cNvSpPr>
            <p:nvPr/>
          </p:nvSpPr>
          <p:spPr bwMode="auto">
            <a:xfrm>
              <a:off x="2024" y="3628"/>
              <a:ext cx="92" cy="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877" name="Line 53"/>
            <p:cNvSpPr>
              <a:spLocks noChangeShapeType="1"/>
            </p:cNvSpPr>
            <p:nvPr/>
          </p:nvSpPr>
          <p:spPr bwMode="auto">
            <a:xfrm flipH="1">
              <a:off x="2036" y="3640"/>
              <a:ext cx="68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8" name="Line 54"/>
            <p:cNvSpPr>
              <a:spLocks noChangeShapeType="1"/>
            </p:cNvSpPr>
            <p:nvPr/>
          </p:nvSpPr>
          <p:spPr bwMode="auto">
            <a:xfrm>
              <a:off x="2032" y="3640"/>
              <a:ext cx="76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7" name="Group 148"/>
          <p:cNvGrpSpPr>
            <a:grpSpLocks/>
          </p:cNvGrpSpPr>
          <p:nvPr/>
        </p:nvGrpSpPr>
        <p:grpSpPr bwMode="auto">
          <a:xfrm>
            <a:off x="276225" y="3594100"/>
            <a:ext cx="463550" cy="939800"/>
            <a:chOff x="580" y="2223"/>
            <a:chExt cx="292" cy="592"/>
          </a:xfrm>
        </p:grpSpPr>
        <p:sp>
          <p:nvSpPr>
            <p:cNvPr id="28847" name="Rectangle 117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848" name="Line 119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Line 120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Line 121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Line 122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Line 123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Line 124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Line 125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5" name="Line 126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6" name="Line 127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7" name="Line 128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8" name="Line 129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9" name="Line 130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0" name="Line 131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1" name="Line 132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2" name="Line 133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3" name="Line 134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4" name="Line 135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5" name="Line 136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6" name="Line 138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7" name="Line 139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Line 140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9" name="Line 141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0" name="Line 142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1" name="Line 143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2" name="Line 144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Line 145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Line 146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Line 147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8" name="Group 149"/>
          <p:cNvGrpSpPr>
            <a:grpSpLocks/>
          </p:cNvGrpSpPr>
          <p:nvPr/>
        </p:nvGrpSpPr>
        <p:grpSpPr bwMode="auto">
          <a:xfrm>
            <a:off x="5026025" y="3594100"/>
            <a:ext cx="463550" cy="939800"/>
            <a:chOff x="580" y="2223"/>
            <a:chExt cx="292" cy="592"/>
          </a:xfrm>
        </p:grpSpPr>
        <p:sp>
          <p:nvSpPr>
            <p:cNvPr id="28818" name="Rectangle 150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819" name="Line 151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Line 152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Line 153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Line 154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Line 155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Line 156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Line 157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Line 158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Line 159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8" name="Line 160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9" name="Line 161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0" name="Line 162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Line 163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2" name="Line 164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3" name="Line 165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4" name="Line 166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5" name="Line 167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6" name="Line 168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Line 169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8" name="Line 170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Line 171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0" name="Line 172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Line 173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Line 174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3" name="Line 175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Line 176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Line 177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Line 178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9" name="Line 179"/>
          <p:cNvSpPr>
            <a:spLocks noChangeShapeType="1"/>
          </p:cNvSpPr>
          <p:nvPr/>
        </p:nvSpPr>
        <p:spPr bwMode="auto">
          <a:xfrm>
            <a:off x="5248275" y="3265488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0" name="Line 180"/>
          <p:cNvSpPr>
            <a:spLocks noChangeShapeType="1"/>
          </p:cNvSpPr>
          <p:nvPr/>
        </p:nvSpPr>
        <p:spPr bwMode="auto">
          <a:xfrm flipV="1">
            <a:off x="5257800" y="4532313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1" name="Text Box 181"/>
          <p:cNvSpPr txBox="1">
            <a:spLocks noChangeArrowheads="1"/>
          </p:cNvSpPr>
          <p:nvPr/>
        </p:nvSpPr>
        <p:spPr bwMode="auto">
          <a:xfrm>
            <a:off x="1397000" y="9398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1</a:t>
            </a:r>
          </a:p>
        </p:txBody>
      </p:sp>
      <p:sp>
        <p:nvSpPr>
          <p:cNvPr id="28732" name="Text Box 182"/>
          <p:cNvSpPr txBox="1">
            <a:spLocks noChangeArrowheads="1"/>
          </p:cNvSpPr>
          <p:nvPr/>
        </p:nvSpPr>
        <p:spPr bwMode="auto">
          <a:xfrm>
            <a:off x="3594100" y="94932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2</a:t>
            </a:r>
          </a:p>
        </p:txBody>
      </p:sp>
      <p:sp>
        <p:nvSpPr>
          <p:cNvPr id="28733" name="Text Box 183"/>
          <p:cNvSpPr txBox="1">
            <a:spLocks noChangeArrowheads="1"/>
          </p:cNvSpPr>
          <p:nvPr/>
        </p:nvSpPr>
        <p:spPr bwMode="auto">
          <a:xfrm>
            <a:off x="311150" y="165100"/>
            <a:ext cx="283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Triaxial Compression Test</a:t>
            </a:r>
          </a:p>
        </p:txBody>
      </p:sp>
      <p:sp>
        <p:nvSpPr>
          <p:cNvPr id="28734" name="Text Box 184"/>
          <p:cNvSpPr txBox="1">
            <a:spLocks noChangeArrowheads="1"/>
          </p:cNvSpPr>
          <p:nvPr/>
        </p:nvSpPr>
        <p:spPr bwMode="auto">
          <a:xfrm>
            <a:off x="374650" y="523875"/>
            <a:ext cx="310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1- Consolidated Undrained Test (CU)</a:t>
            </a:r>
          </a:p>
        </p:txBody>
      </p:sp>
      <p:sp>
        <p:nvSpPr>
          <p:cNvPr id="28735" name="Line 185"/>
          <p:cNvSpPr>
            <a:spLocks noChangeShapeType="1"/>
          </p:cNvSpPr>
          <p:nvPr/>
        </p:nvSpPr>
        <p:spPr bwMode="auto">
          <a:xfrm flipV="1">
            <a:off x="6048375" y="2493963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6" name="Line 190"/>
          <p:cNvSpPr>
            <a:spLocks noChangeShapeType="1"/>
          </p:cNvSpPr>
          <p:nvPr/>
        </p:nvSpPr>
        <p:spPr bwMode="auto">
          <a:xfrm flipH="1">
            <a:off x="6048375" y="3186113"/>
            <a:ext cx="231140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7" name="Line 192"/>
          <p:cNvSpPr>
            <a:spLocks noChangeShapeType="1"/>
          </p:cNvSpPr>
          <p:nvPr/>
        </p:nvSpPr>
        <p:spPr bwMode="auto">
          <a:xfrm flipH="1">
            <a:off x="5870575" y="3919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8" name="Line 193"/>
          <p:cNvSpPr>
            <a:spLocks noChangeShapeType="1"/>
          </p:cNvSpPr>
          <p:nvPr/>
        </p:nvSpPr>
        <p:spPr bwMode="auto">
          <a:xfrm flipH="1">
            <a:off x="5883275" y="4141788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9" name="Line 194"/>
          <p:cNvSpPr>
            <a:spLocks noChangeShapeType="1"/>
          </p:cNvSpPr>
          <p:nvPr/>
        </p:nvSpPr>
        <p:spPr bwMode="auto">
          <a:xfrm>
            <a:off x="5934075" y="3919538"/>
            <a:ext cx="635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0" name="Text Box 196"/>
          <p:cNvSpPr txBox="1">
            <a:spLocks noChangeArrowheads="1"/>
          </p:cNvSpPr>
          <p:nvPr/>
        </p:nvSpPr>
        <p:spPr bwMode="auto">
          <a:xfrm>
            <a:off x="8207375" y="3090863"/>
            <a:ext cx="446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Symbol" panose="05050102010706020507" pitchFamily="18" charset="2"/>
              </a:rPr>
              <a:t>f</a:t>
            </a:r>
            <a:r>
              <a:rPr lang="en-US" altLang="en-US" sz="1200" baseline="-25000"/>
              <a:t>u</a:t>
            </a:r>
          </a:p>
        </p:txBody>
      </p:sp>
      <p:sp>
        <p:nvSpPr>
          <p:cNvPr id="28741" name="Text Box 203"/>
          <p:cNvSpPr txBox="1">
            <a:spLocks noChangeArrowheads="1"/>
          </p:cNvSpPr>
          <p:nvPr/>
        </p:nvSpPr>
        <p:spPr bwMode="auto">
          <a:xfrm>
            <a:off x="8770938" y="4132263"/>
            <a:ext cx="373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/>
              <a:t>n</a:t>
            </a:r>
            <a:endParaRPr lang="en-US" altLang="en-US" sz="1200"/>
          </a:p>
        </p:txBody>
      </p:sp>
      <p:sp>
        <p:nvSpPr>
          <p:cNvPr id="28742" name="Text Box 204"/>
          <p:cNvSpPr txBox="1">
            <a:spLocks noChangeArrowheads="1"/>
          </p:cNvSpPr>
          <p:nvPr/>
        </p:nvSpPr>
        <p:spPr bwMode="auto">
          <a:xfrm>
            <a:off x="5803900" y="2411413"/>
            <a:ext cx="393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28743" name="Text Box 205"/>
          <p:cNvSpPr txBox="1">
            <a:spLocks noChangeArrowheads="1"/>
          </p:cNvSpPr>
          <p:nvPr/>
        </p:nvSpPr>
        <p:spPr bwMode="auto">
          <a:xfrm>
            <a:off x="5641975" y="3868738"/>
            <a:ext cx="33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</a:t>
            </a:r>
            <a:r>
              <a:rPr lang="en-US" altLang="en-US" sz="1200" baseline="-25000"/>
              <a:t>u</a:t>
            </a:r>
          </a:p>
        </p:txBody>
      </p:sp>
      <p:sp>
        <p:nvSpPr>
          <p:cNvPr id="28744" name="Text Box 206"/>
          <p:cNvSpPr txBox="1">
            <a:spLocks noChangeArrowheads="1"/>
          </p:cNvSpPr>
          <p:nvPr/>
        </p:nvSpPr>
        <p:spPr bwMode="auto">
          <a:xfrm rot="-1023691">
            <a:off x="6540500" y="3303588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t= </a:t>
            </a:r>
            <a:r>
              <a:rPr lang="en-US" altLang="en-US" sz="1200"/>
              <a:t>c</a:t>
            </a:r>
            <a:r>
              <a:rPr lang="en-US" altLang="en-US" sz="1200">
                <a:latin typeface="Symbol" panose="05050102010706020507" pitchFamily="18" charset="2"/>
              </a:rPr>
              <a:t> + s</a:t>
            </a:r>
            <a:r>
              <a:rPr lang="en-US" altLang="en-US" sz="1200" baseline="-25000"/>
              <a:t>n</a:t>
            </a:r>
            <a:r>
              <a:rPr lang="en-US" altLang="en-US" sz="1200">
                <a:latin typeface="Symbol" panose="05050102010706020507" pitchFamily="18" charset="2"/>
              </a:rPr>
              <a:t> </a:t>
            </a:r>
            <a:r>
              <a:rPr lang="en-US" altLang="en-US" sz="1200"/>
              <a:t>tan</a:t>
            </a:r>
            <a:r>
              <a:rPr lang="en-US" altLang="en-US" sz="1200">
                <a:latin typeface="Symbol" panose="05050102010706020507" pitchFamily="18" charset="2"/>
              </a:rPr>
              <a:t> f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28745" name="Line 207"/>
          <p:cNvSpPr>
            <a:spLocks noChangeShapeType="1"/>
          </p:cNvSpPr>
          <p:nvPr/>
        </p:nvSpPr>
        <p:spPr bwMode="auto">
          <a:xfrm>
            <a:off x="6559550" y="915988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6" name="Line 208"/>
          <p:cNvSpPr>
            <a:spLocks noChangeShapeType="1"/>
          </p:cNvSpPr>
          <p:nvPr/>
        </p:nvSpPr>
        <p:spPr bwMode="auto">
          <a:xfrm>
            <a:off x="6559550" y="22209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7" name="Freeform 209"/>
          <p:cNvSpPr>
            <a:spLocks/>
          </p:cNvSpPr>
          <p:nvPr/>
        </p:nvSpPr>
        <p:spPr bwMode="auto">
          <a:xfrm>
            <a:off x="6559550" y="1211263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8" name="Text Box 210"/>
          <p:cNvSpPr txBox="1">
            <a:spLocks noChangeArrowheads="1"/>
          </p:cNvSpPr>
          <p:nvPr/>
        </p:nvSpPr>
        <p:spPr bwMode="auto">
          <a:xfrm>
            <a:off x="7639050" y="2081213"/>
            <a:ext cx="250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e</a:t>
            </a:r>
            <a:endParaRPr lang="en-US" altLang="en-US" sz="1200"/>
          </a:p>
        </p:txBody>
      </p:sp>
      <p:sp>
        <p:nvSpPr>
          <p:cNvPr id="28749" name="Text Box 211"/>
          <p:cNvSpPr txBox="1">
            <a:spLocks noChangeArrowheads="1"/>
          </p:cNvSpPr>
          <p:nvPr/>
        </p:nvSpPr>
        <p:spPr bwMode="auto">
          <a:xfrm>
            <a:off x="6340475" y="700088"/>
            <a:ext cx="36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</a:t>
            </a:r>
            <a:endParaRPr lang="en-US" altLang="en-US" sz="1200"/>
          </a:p>
        </p:txBody>
      </p:sp>
      <p:sp>
        <p:nvSpPr>
          <p:cNvPr id="28750" name="Text Box 212"/>
          <p:cNvSpPr txBox="1">
            <a:spLocks noChangeArrowheads="1"/>
          </p:cNvSpPr>
          <p:nvPr/>
        </p:nvSpPr>
        <p:spPr bwMode="auto">
          <a:xfrm>
            <a:off x="6991350" y="900113"/>
            <a:ext cx="1049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latin typeface="Symbol" panose="05050102010706020507" pitchFamily="18" charset="2"/>
              </a:rPr>
              <a:t>2</a:t>
            </a:r>
            <a:endParaRPr lang="en-US" altLang="en-US" sz="1200"/>
          </a:p>
        </p:txBody>
      </p:sp>
      <p:sp>
        <p:nvSpPr>
          <p:cNvPr id="28751" name="Line 213"/>
          <p:cNvSpPr>
            <a:spLocks noChangeShapeType="1"/>
          </p:cNvSpPr>
          <p:nvPr/>
        </p:nvSpPr>
        <p:spPr bwMode="auto">
          <a:xfrm>
            <a:off x="6997700" y="1401763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2" name="Text Box 214"/>
          <p:cNvSpPr txBox="1">
            <a:spLocks noChangeArrowheads="1"/>
          </p:cNvSpPr>
          <p:nvPr/>
        </p:nvSpPr>
        <p:spPr bwMode="auto">
          <a:xfrm>
            <a:off x="6934200" y="1614488"/>
            <a:ext cx="860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 </a:t>
            </a:r>
            <a:r>
              <a:rPr lang="en-US" altLang="en-US" sz="1200" i="1" baseline="-25000"/>
              <a:t>Failure</a:t>
            </a:r>
          </a:p>
        </p:txBody>
      </p:sp>
      <p:sp>
        <p:nvSpPr>
          <p:cNvPr id="28753" name="Oval 215"/>
          <p:cNvSpPr>
            <a:spLocks noChangeArrowheads="1"/>
          </p:cNvSpPr>
          <p:nvPr/>
        </p:nvSpPr>
        <p:spPr bwMode="auto">
          <a:xfrm>
            <a:off x="7026275" y="935038"/>
            <a:ext cx="276225" cy="276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54" name="Oval 216"/>
          <p:cNvSpPr>
            <a:spLocks noChangeArrowheads="1"/>
          </p:cNvSpPr>
          <p:nvPr/>
        </p:nvSpPr>
        <p:spPr bwMode="auto">
          <a:xfrm>
            <a:off x="6248400" y="3748088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55" name="Oval 217"/>
          <p:cNvSpPr>
            <a:spLocks noChangeArrowheads="1"/>
          </p:cNvSpPr>
          <p:nvPr/>
        </p:nvSpPr>
        <p:spPr bwMode="auto">
          <a:xfrm>
            <a:off x="6680200" y="3570288"/>
            <a:ext cx="1123950" cy="1123950"/>
          </a:xfrm>
          <a:prstGeom prst="ellips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56" name="Oval 218"/>
          <p:cNvSpPr>
            <a:spLocks noChangeArrowheads="1"/>
          </p:cNvSpPr>
          <p:nvPr/>
        </p:nvSpPr>
        <p:spPr bwMode="auto">
          <a:xfrm>
            <a:off x="7048500" y="3417888"/>
            <a:ext cx="1428750" cy="142875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57" name="Rectangle 219"/>
          <p:cNvSpPr>
            <a:spLocks noChangeArrowheads="1"/>
          </p:cNvSpPr>
          <p:nvPr/>
        </p:nvSpPr>
        <p:spPr bwMode="auto">
          <a:xfrm>
            <a:off x="6235700" y="4148138"/>
            <a:ext cx="234315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58" name="Text Box 200"/>
          <p:cNvSpPr txBox="1">
            <a:spLocks noChangeArrowheads="1"/>
          </p:cNvSpPr>
          <p:nvPr/>
        </p:nvSpPr>
        <p:spPr bwMode="auto">
          <a:xfrm>
            <a:off x="6089650" y="40592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59" name="Text Box 202"/>
          <p:cNvSpPr txBox="1">
            <a:spLocks noChangeArrowheads="1"/>
          </p:cNvSpPr>
          <p:nvPr/>
        </p:nvSpPr>
        <p:spPr bwMode="auto">
          <a:xfrm>
            <a:off x="6823075" y="4037013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60" name="Text Box 201"/>
          <p:cNvSpPr txBox="1">
            <a:spLocks noChangeArrowheads="1"/>
          </p:cNvSpPr>
          <p:nvPr/>
        </p:nvSpPr>
        <p:spPr bwMode="auto">
          <a:xfrm>
            <a:off x="6543675" y="40655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28761" name="Text Box 220"/>
          <p:cNvSpPr txBox="1">
            <a:spLocks noChangeArrowheads="1"/>
          </p:cNvSpPr>
          <p:nvPr/>
        </p:nvSpPr>
        <p:spPr bwMode="auto">
          <a:xfrm>
            <a:off x="7648575" y="40719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28762" name="Text Box 221"/>
          <p:cNvSpPr txBox="1">
            <a:spLocks noChangeArrowheads="1"/>
          </p:cNvSpPr>
          <p:nvPr/>
        </p:nvSpPr>
        <p:spPr bwMode="auto">
          <a:xfrm>
            <a:off x="6972300" y="40528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28763" name="Text Box 222"/>
          <p:cNvSpPr txBox="1">
            <a:spLocks noChangeArrowheads="1"/>
          </p:cNvSpPr>
          <p:nvPr/>
        </p:nvSpPr>
        <p:spPr bwMode="auto">
          <a:xfrm>
            <a:off x="8324850" y="40719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28764" name="Line 223"/>
          <p:cNvSpPr>
            <a:spLocks noChangeShapeType="1"/>
          </p:cNvSpPr>
          <p:nvPr/>
        </p:nvSpPr>
        <p:spPr bwMode="auto">
          <a:xfrm>
            <a:off x="7010400" y="4325938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5" name="Line 224"/>
          <p:cNvSpPr>
            <a:spLocks noChangeShapeType="1"/>
          </p:cNvSpPr>
          <p:nvPr/>
        </p:nvSpPr>
        <p:spPr bwMode="auto">
          <a:xfrm>
            <a:off x="6248400" y="4319588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6" name="Line 225"/>
          <p:cNvSpPr>
            <a:spLocks noChangeShapeType="1"/>
          </p:cNvSpPr>
          <p:nvPr/>
        </p:nvSpPr>
        <p:spPr bwMode="auto">
          <a:xfrm>
            <a:off x="6248400" y="4478338"/>
            <a:ext cx="7620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7" name="Text Box 226"/>
          <p:cNvSpPr txBox="1">
            <a:spLocks noChangeArrowheads="1"/>
          </p:cNvSpPr>
          <p:nvPr/>
        </p:nvSpPr>
        <p:spPr bwMode="auto">
          <a:xfrm>
            <a:off x="6273800" y="438943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28768" name="Line 227"/>
          <p:cNvSpPr>
            <a:spLocks noChangeShapeType="1"/>
          </p:cNvSpPr>
          <p:nvPr/>
        </p:nvSpPr>
        <p:spPr bwMode="auto">
          <a:xfrm>
            <a:off x="8477250" y="4427538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9" name="Line 228"/>
          <p:cNvSpPr>
            <a:spLocks noChangeShapeType="1"/>
          </p:cNvSpPr>
          <p:nvPr/>
        </p:nvSpPr>
        <p:spPr bwMode="auto">
          <a:xfrm>
            <a:off x="7048500" y="4446588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0" name="Line 229"/>
          <p:cNvSpPr>
            <a:spLocks noChangeShapeType="1"/>
          </p:cNvSpPr>
          <p:nvPr/>
        </p:nvSpPr>
        <p:spPr bwMode="auto">
          <a:xfrm>
            <a:off x="7054850" y="4687888"/>
            <a:ext cx="1422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1" name="Text Box 230"/>
          <p:cNvSpPr txBox="1">
            <a:spLocks noChangeArrowheads="1"/>
          </p:cNvSpPr>
          <p:nvPr/>
        </p:nvSpPr>
        <p:spPr bwMode="auto">
          <a:xfrm>
            <a:off x="7467600" y="458628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28772" name="Text Box 231"/>
          <p:cNvSpPr txBox="1">
            <a:spLocks noChangeArrowheads="1"/>
          </p:cNvSpPr>
          <p:nvPr/>
        </p:nvSpPr>
        <p:spPr bwMode="auto">
          <a:xfrm>
            <a:off x="5422900" y="39131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3" name="Text Box 232"/>
          <p:cNvSpPr txBox="1">
            <a:spLocks noChangeArrowheads="1"/>
          </p:cNvSpPr>
          <p:nvPr/>
        </p:nvSpPr>
        <p:spPr bwMode="auto">
          <a:xfrm>
            <a:off x="4781550" y="38877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4" name="Text Box 233"/>
          <p:cNvSpPr txBox="1">
            <a:spLocks noChangeArrowheads="1"/>
          </p:cNvSpPr>
          <p:nvPr/>
        </p:nvSpPr>
        <p:spPr bwMode="auto">
          <a:xfrm>
            <a:off x="3505200" y="39385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5" name="Text Box 234"/>
          <p:cNvSpPr txBox="1">
            <a:spLocks noChangeArrowheads="1"/>
          </p:cNvSpPr>
          <p:nvPr/>
        </p:nvSpPr>
        <p:spPr bwMode="auto">
          <a:xfrm>
            <a:off x="4146550" y="39512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6" name="Text Box 235"/>
          <p:cNvSpPr txBox="1">
            <a:spLocks noChangeArrowheads="1"/>
          </p:cNvSpPr>
          <p:nvPr/>
        </p:nvSpPr>
        <p:spPr bwMode="auto">
          <a:xfrm>
            <a:off x="1301750" y="39195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7" name="Text Box 236"/>
          <p:cNvSpPr txBox="1">
            <a:spLocks noChangeArrowheads="1"/>
          </p:cNvSpPr>
          <p:nvPr/>
        </p:nvSpPr>
        <p:spPr bwMode="auto">
          <a:xfrm>
            <a:off x="1943100" y="39385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8" name="Text Box 237"/>
          <p:cNvSpPr txBox="1">
            <a:spLocks noChangeArrowheads="1"/>
          </p:cNvSpPr>
          <p:nvPr/>
        </p:nvSpPr>
        <p:spPr bwMode="auto">
          <a:xfrm>
            <a:off x="0" y="38750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9" name="Text Box 238"/>
          <p:cNvSpPr txBox="1">
            <a:spLocks noChangeArrowheads="1"/>
          </p:cNvSpPr>
          <p:nvPr/>
        </p:nvSpPr>
        <p:spPr bwMode="auto">
          <a:xfrm>
            <a:off x="647700" y="38750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80" name="Text Box 239"/>
          <p:cNvSpPr txBox="1">
            <a:spLocks noChangeArrowheads="1"/>
          </p:cNvSpPr>
          <p:nvPr/>
        </p:nvSpPr>
        <p:spPr bwMode="auto">
          <a:xfrm>
            <a:off x="361950" y="33226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81" name="Text Box 240"/>
          <p:cNvSpPr txBox="1">
            <a:spLocks noChangeArrowheads="1"/>
          </p:cNvSpPr>
          <p:nvPr/>
        </p:nvSpPr>
        <p:spPr bwMode="auto">
          <a:xfrm>
            <a:off x="368300" y="44402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82" name="Text Box 241"/>
          <p:cNvSpPr txBox="1">
            <a:spLocks noChangeArrowheads="1"/>
          </p:cNvSpPr>
          <p:nvPr/>
        </p:nvSpPr>
        <p:spPr bwMode="auto">
          <a:xfrm>
            <a:off x="149225" y="3013075"/>
            <a:ext cx="71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Confining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Pressure</a:t>
            </a:r>
          </a:p>
        </p:txBody>
      </p:sp>
      <p:sp>
        <p:nvSpPr>
          <p:cNvPr id="28783" name="Text Box 242"/>
          <p:cNvSpPr txBox="1">
            <a:spLocks noChangeArrowheads="1"/>
          </p:cNvSpPr>
          <p:nvPr/>
        </p:nvSpPr>
        <p:spPr bwMode="auto">
          <a:xfrm>
            <a:off x="5149850" y="3030538"/>
            <a:ext cx="411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28784" name="Text Box 243"/>
          <p:cNvSpPr txBox="1">
            <a:spLocks noChangeArrowheads="1"/>
          </p:cNvSpPr>
          <p:nvPr/>
        </p:nvSpPr>
        <p:spPr bwMode="auto">
          <a:xfrm>
            <a:off x="5118100" y="47958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28785" name="Text Box 244"/>
          <p:cNvSpPr txBox="1">
            <a:spLocks noChangeArrowheads="1"/>
          </p:cNvSpPr>
          <p:nvPr/>
        </p:nvSpPr>
        <p:spPr bwMode="auto">
          <a:xfrm>
            <a:off x="3968750" y="30305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28786" name="Text Box 245"/>
          <p:cNvSpPr txBox="1">
            <a:spLocks noChangeArrowheads="1"/>
          </p:cNvSpPr>
          <p:nvPr/>
        </p:nvSpPr>
        <p:spPr bwMode="auto">
          <a:xfrm>
            <a:off x="4857750" y="2700338"/>
            <a:ext cx="13255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= Ds +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28787" name="Line 246"/>
          <p:cNvSpPr>
            <a:spLocks noChangeShapeType="1"/>
          </p:cNvSpPr>
          <p:nvPr/>
        </p:nvSpPr>
        <p:spPr bwMode="auto">
          <a:xfrm>
            <a:off x="6261100" y="674688"/>
            <a:ext cx="1905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8" name="Text Box 247"/>
          <p:cNvSpPr txBox="1">
            <a:spLocks noChangeArrowheads="1"/>
          </p:cNvSpPr>
          <p:nvPr/>
        </p:nvSpPr>
        <p:spPr bwMode="auto">
          <a:xfrm>
            <a:off x="5089525" y="466725"/>
            <a:ext cx="1223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Deviator Stress</a:t>
            </a:r>
          </a:p>
        </p:txBody>
      </p:sp>
      <p:sp>
        <p:nvSpPr>
          <p:cNvPr id="28789" name="Text Box 248"/>
          <p:cNvSpPr txBox="1">
            <a:spLocks noChangeArrowheads="1"/>
          </p:cNvSpPr>
          <p:nvPr/>
        </p:nvSpPr>
        <p:spPr bwMode="auto">
          <a:xfrm>
            <a:off x="5270500" y="33543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90" name="Text Box 249"/>
          <p:cNvSpPr txBox="1">
            <a:spLocks noChangeArrowheads="1"/>
          </p:cNvSpPr>
          <p:nvPr/>
        </p:nvSpPr>
        <p:spPr bwMode="auto">
          <a:xfrm>
            <a:off x="5251450" y="44719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91" name="Line 343"/>
          <p:cNvSpPr>
            <a:spLocks noChangeShapeType="1"/>
          </p:cNvSpPr>
          <p:nvPr/>
        </p:nvSpPr>
        <p:spPr bwMode="auto">
          <a:xfrm>
            <a:off x="5334000" y="4152900"/>
            <a:ext cx="368300" cy="9779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92" name="Group 347"/>
          <p:cNvGrpSpPr>
            <a:grpSpLocks/>
          </p:cNvGrpSpPr>
          <p:nvPr/>
        </p:nvGrpSpPr>
        <p:grpSpPr bwMode="auto">
          <a:xfrm>
            <a:off x="5346700" y="4940300"/>
            <a:ext cx="1714500" cy="1587500"/>
            <a:chOff x="3368" y="3112"/>
            <a:chExt cx="1080" cy="1000"/>
          </a:xfrm>
        </p:grpSpPr>
        <p:sp>
          <p:nvSpPr>
            <p:cNvPr id="28795" name="Oval 344"/>
            <p:cNvSpPr>
              <a:spLocks noChangeArrowheads="1"/>
            </p:cNvSpPr>
            <p:nvPr/>
          </p:nvSpPr>
          <p:spPr bwMode="auto">
            <a:xfrm>
              <a:off x="3576" y="3272"/>
              <a:ext cx="776" cy="6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96" name="Freeform 319"/>
            <p:cNvSpPr>
              <a:spLocks/>
            </p:cNvSpPr>
            <p:nvPr/>
          </p:nvSpPr>
          <p:spPr bwMode="auto">
            <a:xfrm rot="-4370094">
              <a:off x="3827" y="3278"/>
              <a:ext cx="415" cy="422"/>
            </a:xfrm>
            <a:custGeom>
              <a:avLst/>
              <a:gdLst>
                <a:gd name="T0" fmla="*/ 46 w 513"/>
                <a:gd name="T1" fmla="*/ 84 h 520"/>
                <a:gd name="T2" fmla="*/ 55 w 513"/>
                <a:gd name="T3" fmla="*/ 72 h 520"/>
                <a:gd name="T4" fmla="*/ 62 w 513"/>
                <a:gd name="T5" fmla="*/ 65 h 520"/>
                <a:gd name="T6" fmla="*/ 69 w 513"/>
                <a:gd name="T7" fmla="*/ 58 h 520"/>
                <a:gd name="T8" fmla="*/ 74 w 513"/>
                <a:gd name="T9" fmla="*/ 54 h 520"/>
                <a:gd name="T10" fmla="*/ 78 w 513"/>
                <a:gd name="T11" fmla="*/ 51 h 520"/>
                <a:gd name="T12" fmla="*/ 81 w 513"/>
                <a:gd name="T13" fmla="*/ 50 h 520"/>
                <a:gd name="T14" fmla="*/ 84 w 513"/>
                <a:gd name="T15" fmla="*/ 48 h 520"/>
                <a:gd name="T16" fmla="*/ 87 w 513"/>
                <a:gd name="T17" fmla="*/ 47 h 520"/>
                <a:gd name="T18" fmla="*/ 88 w 513"/>
                <a:gd name="T19" fmla="*/ 47 h 520"/>
                <a:gd name="T20" fmla="*/ 91 w 513"/>
                <a:gd name="T21" fmla="*/ 45 h 520"/>
                <a:gd name="T22" fmla="*/ 94 w 513"/>
                <a:gd name="T23" fmla="*/ 44 h 520"/>
                <a:gd name="T24" fmla="*/ 98 w 513"/>
                <a:gd name="T25" fmla="*/ 41 h 520"/>
                <a:gd name="T26" fmla="*/ 102 w 513"/>
                <a:gd name="T27" fmla="*/ 37 h 520"/>
                <a:gd name="T28" fmla="*/ 108 w 513"/>
                <a:gd name="T29" fmla="*/ 31 h 520"/>
                <a:gd name="T30" fmla="*/ 115 w 513"/>
                <a:gd name="T31" fmla="*/ 24 h 520"/>
                <a:gd name="T32" fmla="*/ 123 w 513"/>
                <a:gd name="T33" fmla="*/ 13 h 520"/>
                <a:gd name="T34" fmla="*/ 130 w 513"/>
                <a:gd name="T35" fmla="*/ 6 h 520"/>
                <a:gd name="T36" fmla="*/ 138 w 513"/>
                <a:gd name="T37" fmla="*/ 2 h 520"/>
                <a:gd name="T38" fmla="*/ 145 w 513"/>
                <a:gd name="T39" fmla="*/ 0 h 520"/>
                <a:gd name="T40" fmla="*/ 151 w 513"/>
                <a:gd name="T41" fmla="*/ 2 h 520"/>
                <a:gd name="T42" fmla="*/ 156 w 513"/>
                <a:gd name="T43" fmla="*/ 6 h 520"/>
                <a:gd name="T44" fmla="*/ 160 w 513"/>
                <a:gd name="T45" fmla="*/ 12 h 520"/>
                <a:gd name="T46" fmla="*/ 165 w 513"/>
                <a:gd name="T47" fmla="*/ 22 h 520"/>
                <a:gd name="T48" fmla="*/ 168 w 513"/>
                <a:gd name="T49" fmla="*/ 32 h 520"/>
                <a:gd name="T50" fmla="*/ 172 w 513"/>
                <a:gd name="T51" fmla="*/ 44 h 520"/>
                <a:gd name="T52" fmla="*/ 173 w 513"/>
                <a:gd name="T53" fmla="*/ 57 h 520"/>
                <a:gd name="T54" fmla="*/ 176 w 513"/>
                <a:gd name="T55" fmla="*/ 70 h 520"/>
                <a:gd name="T56" fmla="*/ 176 w 513"/>
                <a:gd name="T57" fmla="*/ 84 h 520"/>
                <a:gd name="T58" fmla="*/ 176 w 513"/>
                <a:gd name="T59" fmla="*/ 97 h 520"/>
                <a:gd name="T60" fmla="*/ 177 w 513"/>
                <a:gd name="T61" fmla="*/ 110 h 520"/>
                <a:gd name="T62" fmla="*/ 177 w 513"/>
                <a:gd name="T63" fmla="*/ 121 h 520"/>
                <a:gd name="T64" fmla="*/ 176 w 513"/>
                <a:gd name="T65" fmla="*/ 131 h 520"/>
                <a:gd name="T66" fmla="*/ 176 w 513"/>
                <a:gd name="T67" fmla="*/ 140 h 520"/>
                <a:gd name="T68" fmla="*/ 174 w 513"/>
                <a:gd name="T69" fmla="*/ 147 h 520"/>
                <a:gd name="T70" fmla="*/ 173 w 513"/>
                <a:gd name="T71" fmla="*/ 151 h 520"/>
                <a:gd name="T72" fmla="*/ 163 w 513"/>
                <a:gd name="T73" fmla="*/ 161 h 520"/>
                <a:gd name="T74" fmla="*/ 151 w 513"/>
                <a:gd name="T75" fmla="*/ 162 h 520"/>
                <a:gd name="T76" fmla="*/ 138 w 513"/>
                <a:gd name="T77" fmla="*/ 160 h 520"/>
                <a:gd name="T78" fmla="*/ 126 w 513"/>
                <a:gd name="T79" fmla="*/ 157 h 520"/>
                <a:gd name="T80" fmla="*/ 117 w 513"/>
                <a:gd name="T81" fmla="*/ 161 h 520"/>
                <a:gd name="T82" fmla="*/ 108 w 513"/>
                <a:gd name="T83" fmla="*/ 170 h 520"/>
                <a:gd name="T84" fmla="*/ 100 w 513"/>
                <a:gd name="T85" fmla="*/ 176 h 520"/>
                <a:gd name="T86" fmla="*/ 88 w 513"/>
                <a:gd name="T87" fmla="*/ 180 h 520"/>
                <a:gd name="T88" fmla="*/ 74 w 513"/>
                <a:gd name="T89" fmla="*/ 183 h 520"/>
                <a:gd name="T90" fmla="*/ 56 w 513"/>
                <a:gd name="T91" fmla="*/ 183 h 520"/>
                <a:gd name="T92" fmla="*/ 40 w 513"/>
                <a:gd name="T93" fmla="*/ 181 h 520"/>
                <a:gd name="T94" fmla="*/ 32 w 513"/>
                <a:gd name="T95" fmla="*/ 180 h 520"/>
                <a:gd name="T96" fmla="*/ 23 w 513"/>
                <a:gd name="T97" fmla="*/ 179 h 520"/>
                <a:gd name="T98" fmla="*/ 15 w 513"/>
                <a:gd name="T99" fmla="*/ 176 h 520"/>
                <a:gd name="T100" fmla="*/ 9 w 513"/>
                <a:gd name="T101" fmla="*/ 174 h 520"/>
                <a:gd name="T102" fmla="*/ 4 w 513"/>
                <a:gd name="T103" fmla="*/ 170 h 520"/>
                <a:gd name="T104" fmla="*/ 2 w 513"/>
                <a:gd name="T105" fmla="*/ 163 h 520"/>
                <a:gd name="T106" fmla="*/ 0 w 513"/>
                <a:gd name="T107" fmla="*/ 156 h 520"/>
                <a:gd name="T108" fmla="*/ 2 w 513"/>
                <a:gd name="T109" fmla="*/ 146 h 520"/>
                <a:gd name="T110" fmla="*/ 8 w 513"/>
                <a:gd name="T111" fmla="*/ 135 h 520"/>
                <a:gd name="T112" fmla="*/ 17 w 513"/>
                <a:gd name="T113" fmla="*/ 118 h 520"/>
                <a:gd name="T114" fmla="*/ 32 w 513"/>
                <a:gd name="T115" fmla="*/ 101 h 5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3" h="520">
                  <a:moveTo>
                    <a:pt x="106" y="268"/>
                  </a:moveTo>
                  <a:lnTo>
                    <a:pt x="111" y="261"/>
                  </a:lnTo>
                  <a:lnTo>
                    <a:pt x="117" y="255"/>
                  </a:lnTo>
                  <a:lnTo>
                    <a:pt x="122" y="249"/>
                  </a:lnTo>
                  <a:lnTo>
                    <a:pt x="127" y="243"/>
                  </a:lnTo>
                  <a:lnTo>
                    <a:pt x="132" y="237"/>
                  </a:lnTo>
                  <a:lnTo>
                    <a:pt x="137" y="231"/>
                  </a:lnTo>
                  <a:lnTo>
                    <a:pt x="142" y="226"/>
                  </a:lnTo>
                  <a:lnTo>
                    <a:pt x="146" y="221"/>
                  </a:lnTo>
                  <a:lnTo>
                    <a:pt x="151" y="216"/>
                  </a:lnTo>
                  <a:lnTo>
                    <a:pt x="155" y="211"/>
                  </a:lnTo>
                  <a:lnTo>
                    <a:pt x="159" y="207"/>
                  </a:lnTo>
                  <a:lnTo>
                    <a:pt x="163" y="203"/>
                  </a:lnTo>
                  <a:lnTo>
                    <a:pt x="167" y="199"/>
                  </a:lnTo>
                  <a:lnTo>
                    <a:pt x="171" y="195"/>
                  </a:lnTo>
                  <a:lnTo>
                    <a:pt x="174" y="191"/>
                  </a:lnTo>
                  <a:lnTo>
                    <a:pt x="178" y="187"/>
                  </a:lnTo>
                  <a:lnTo>
                    <a:pt x="181" y="184"/>
                  </a:lnTo>
                  <a:lnTo>
                    <a:pt x="184" y="181"/>
                  </a:lnTo>
                  <a:lnTo>
                    <a:pt x="188" y="177"/>
                  </a:lnTo>
                  <a:lnTo>
                    <a:pt x="191" y="175"/>
                  </a:lnTo>
                  <a:lnTo>
                    <a:pt x="194" y="172"/>
                  </a:lnTo>
                  <a:lnTo>
                    <a:pt x="196" y="169"/>
                  </a:lnTo>
                  <a:lnTo>
                    <a:pt x="199" y="167"/>
                  </a:lnTo>
                  <a:lnTo>
                    <a:pt x="202" y="164"/>
                  </a:lnTo>
                  <a:lnTo>
                    <a:pt x="204" y="162"/>
                  </a:lnTo>
                  <a:lnTo>
                    <a:pt x="207" y="160"/>
                  </a:lnTo>
                  <a:lnTo>
                    <a:pt x="209" y="158"/>
                  </a:lnTo>
                  <a:lnTo>
                    <a:pt x="211" y="156"/>
                  </a:lnTo>
                  <a:lnTo>
                    <a:pt x="213" y="154"/>
                  </a:lnTo>
                  <a:lnTo>
                    <a:pt x="215" y="153"/>
                  </a:lnTo>
                  <a:lnTo>
                    <a:pt x="217" y="151"/>
                  </a:lnTo>
                  <a:lnTo>
                    <a:pt x="219" y="150"/>
                  </a:lnTo>
                  <a:lnTo>
                    <a:pt x="221" y="148"/>
                  </a:lnTo>
                  <a:lnTo>
                    <a:pt x="223" y="147"/>
                  </a:lnTo>
                  <a:lnTo>
                    <a:pt x="225" y="146"/>
                  </a:lnTo>
                  <a:lnTo>
                    <a:pt x="226" y="145"/>
                  </a:lnTo>
                  <a:lnTo>
                    <a:pt x="228" y="144"/>
                  </a:lnTo>
                  <a:lnTo>
                    <a:pt x="230" y="143"/>
                  </a:lnTo>
                  <a:lnTo>
                    <a:pt x="231" y="142"/>
                  </a:lnTo>
                  <a:lnTo>
                    <a:pt x="233" y="141"/>
                  </a:lnTo>
                  <a:lnTo>
                    <a:pt x="234" y="140"/>
                  </a:lnTo>
                  <a:lnTo>
                    <a:pt x="235" y="140"/>
                  </a:lnTo>
                  <a:lnTo>
                    <a:pt x="237" y="139"/>
                  </a:lnTo>
                  <a:lnTo>
                    <a:pt x="238" y="138"/>
                  </a:lnTo>
                  <a:lnTo>
                    <a:pt x="239" y="138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3" y="136"/>
                  </a:lnTo>
                  <a:lnTo>
                    <a:pt x="244" y="136"/>
                  </a:lnTo>
                  <a:lnTo>
                    <a:pt x="245" y="136"/>
                  </a:lnTo>
                  <a:lnTo>
                    <a:pt x="246" y="135"/>
                  </a:lnTo>
                  <a:lnTo>
                    <a:pt x="248" y="135"/>
                  </a:lnTo>
                  <a:lnTo>
                    <a:pt x="249" y="134"/>
                  </a:lnTo>
                  <a:lnTo>
                    <a:pt x="250" y="134"/>
                  </a:lnTo>
                  <a:lnTo>
                    <a:pt x="251" y="134"/>
                  </a:lnTo>
                  <a:lnTo>
                    <a:pt x="252" y="133"/>
                  </a:lnTo>
                  <a:lnTo>
                    <a:pt x="253" y="133"/>
                  </a:lnTo>
                  <a:lnTo>
                    <a:pt x="254" y="133"/>
                  </a:lnTo>
                  <a:lnTo>
                    <a:pt x="255" y="132"/>
                  </a:lnTo>
                  <a:lnTo>
                    <a:pt x="257" y="132"/>
                  </a:lnTo>
                  <a:lnTo>
                    <a:pt x="258" y="131"/>
                  </a:lnTo>
                  <a:lnTo>
                    <a:pt x="259" y="131"/>
                  </a:lnTo>
                  <a:lnTo>
                    <a:pt x="260" y="130"/>
                  </a:lnTo>
                  <a:lnTo>
                    <a:pt x="262" y="130"/>
                  </a:lnTo>
                  <a:lnTo>
                    <a:pt x="263" y="129"/>
                  </a:lnTo>
                  <a:lnTo>
                    <a:pt x="264" y="128"/>
                  </a:lnTo>
                  <a:lnTo>
                    <a:pt x="265" y="128"/>
                  </a:lnTo>
                  <a:lnTo>
                    <a:pt x="267" y="127"/>
                  </a:lnTo>
                  <a:lnTo>
                    <a:pt x="268" y="126"/>
                  </a:lnTo>
                  <a:lnTo>
                    <a:pt x="270" y="125"/>
                  </a:lnTo>
                  <a:lnTo>
                    <a:pt x="271" y="124"/>
                  </a:lnTo>
                  <a:lnTo>
                    <a:pt x="273" y="123"/>
                  </a:lnTo>
                  <a:lnTo>
                    <a:pt x="275" y="122"/>
                  </a:lnTo>
                  <a:lnTo>
                    <a:pt x="276" y="121"/>
                  </a:lnTo>
                  <a:lnTo>
                    <a:pt x="278" y="119"/>
                  </a:lnTo>
                  <a:lnTo>
                    <a:pt x="280" y="118"/>
                  </a:lnTo>
                  <a:lnTo>
                    <a:pt x="282" y="116"/>
                  </a:lnTo>
                  <a:lnTo>
                    <a:pt x="284" y="115"/>
                  </a:lnTo>
                  <a:lnTo>
                    <a:pt x="286" y="113"/>
                  </a:lnTo>
                  <a:lnTo>
                    <a:pt x="288" y="111"/>
                  </a:lnTo>
                  <a:lnTo>
                    <a:pt x="290" y="109"/>
                  </a:lnTo>
                  <a:lnTo>
                    <a:pt x="292" y="107"/>
                  </a:lnTo>
                  <a:lnTo>
                    <a:pt x="295" y="105"/>
                  </a:lnTo>
                  <a:lnTo>
                    <a:pt x="297" y="102"/>
                  </a:lnTo>
                  <a:lnTo>
                    <a:pt x="300" y="100"/>
                  </a:lnTo>
                  <a:lnTo>
                    <a:pt x="303" y="97"/>
                  </a:lnTo>
                  <a:lnTo>
                    <a:pt x="305" y="95"/>
                  </a:lnTo>
                  <a:lnTo>
                    <a:pt x="308" y="92"/>
                  </a:lnTo>
                  <a:lnTo>
                    <a:pt x="311" y="89"/>
                  </a:lnTo>
                  <a:lnTo>
                    <a:pt x="314" y="85"/>
                  </a:lnTo>
                  <a:lnTo>
                    <a:pt x="317" y="82"/>
                  </a:lnTo>
                  <a:lnTo>
                    <a:pt x="321" y="78"/>
                  </a:lnTo>
                  <a:lnTo>
                    <a:pt x="324" y="75"/>
                  </a:lnTo>
                  <a:lnTo>
                    <a:pt x="328" y="71"/>
                  </a:lnTo>
                  <a:lnTo>
                    <a:pt x="331" y="67"/>
                  </a:lnTo>
                  <a:lnTo>
                    <a:pt x="335" y="62"/>
                  </a:lnTo>
                  <a:lnTo>
                    <a:pt x="339" y="58"/>
                  </a:lnTo>
                  <a:lnTo>
                    <a:pt x="343" y="53"/>
                  </a:lnTo>
                  <a:lnTo>
                    <a:pt x="347" y="49"/>
                  </a:lnTo>
                  <a:lnTo>
                    <a:pt x="352" y="44"/>
                  </a:lnTo>
                  <a:lnTo>
                    <a:pt x="356" y="38"/>
                  </a:lnTo>
                  <a:lnTo>
                    <a:pt x="360" y="34"/>
                  </a:lnTo>
                  <a:lnTo>
                    <a:pt x="364" y="29"/>
                  </a:lnTo>
                  <a:lnTo>
                    <a:pt x="368" y="25"/>
                  </a:lnTo>
                  <a:lnTo>
                    <a:pt x="372" y="22"/>
                  </a:lnTo>
                  <a:lnTo>
                    <a:pt x="376" y="18"/>
                  </a:lnTo>
                  <a:lnTo>
                    <a:pt x="380" y="15"/>
                  </a:lnTo>
                  <a:lnTo>
                    <a:pt x="383" y="12"/>
                  </a:lnTo>
                  <a:lnTo>
                    <a:pt x="387" y="10"/>
                  </a:lnTo>
                  <a:lnTo>
                    <a:pt x="391" y="8"/>
                  </a:lnTo>
                  <a:lnTo>
                    <a:pt x="394" y="6"/>
                  </a:lnTo>
                  <a:lnTo>
                    <a:pt x="398" y="4"/>
                  </a:lnTo>
                  <a:lnTo>
                    <a:pt x="401" y="3"/>
                  </a:lnTo>
                  <a:lnTo>
                    <a:pt x="404" y="1"/>
                  </a:lnTo>
                  <a:lnTo>
                    <a:pt x="408" y="1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6" y="1"/>
                  </a:lnTo>
                  <a:lnTo>
                    <a:pt x="429" y="2"/>
                  </a:lnTo>
                  <a:lnTo>
                    <a:pt x="432" y="3"/>
                  </a:lnTo>
                  <a:lnTo>
                    <a:pt x="435" y="4"/>
                  </a:lnTo>
                  <a:lnTo>
                    <a:pt x="438" y="6"/>
                  </a:lnTo>
                  <a:lnTo>
                    <a:pt x="440" y="8"/>
                  </a:lnTo>
                  <a:lnTo>
                    <a:pt x="443" y="10"/>
                  </a:lnTo>
                  <a:lnTo>
                    <a:pt x="445" y="12"/>
                  </a:lnTo>
                  <a:lnTo>
                    <a:pt x="448" y="14"/>
                  </a:lnTo>
                  <a:lnTo>
                    <a:pt x="450" y="17"/>
                  </a:lnTo>
                  <a:lnTo>
                    <a:pt x="453" y="20"/>
                  </a:lnTo>
                  <a:lnTo>
                    <a:pt x="455" y="23"/>
                  </a:lnTo>
                  <a:lnTo>
                    <a:pt x="457" y="26"/>
                  </a:lnTo>
                  <a:lnTo>
                    <a:pt x="460" y="29"/>
                  </a:lnTo>
                  <a:lnTo>
                    <a:pt x="462" y="33"/>
                  </a:lnTo>
                  <a:lnTo>
                    <a:pt x="464" y="36"/>
                  </a:lnTo>
                  <a:lnTo>
                    <a:pt x="466" y="40"/>
                  </a:lnTo>
                  <a:lnTo>
                    <a:pt x="468" y="44"/>
                  </a:lnTo>
                  <a:lnTo>
                    <a:pt x="470" y="48"/>
                  </a:lnTo>
                  <a:lnTo>
                    <a:pt x="472" y="53"/>
                  </a:lnTo>
                  <a:lnTo>
                    <a:pt x="474" y="57"/>
                  </a:lnTo>
                  <a:lnTo>
                    <a:pt x="476" y="61"/>
                  </a:lnTo>
                  <a:lnTo>
                    <a:pt x="478" y="66"/>
                  </a:lnTo>
                  <a:lnTo>
                    <a:pt x="479" y="71"/>
                  </a:lnTo>
                  <a:lnTo>
                    <a:pt x="481" y="76"/>
                  </a:lnTo>
                  <a:lnTo>
                    <a:pt x="483" y="81"/>
                  </a:lnTo>
                  <a:lnTo>
                    <a:pt x="484" y="86"/>
                  </a:lnTo>
                  <a:lnTo>
                    <a:pt x="486" y="91"/>
                  </a:lnTo>
                  <a:lnTo>
                    <a:pt x="487" y="97"/>
                  </a:lnTo>
                  <a:lnTo>
                    <a:pt x="489" y="102"/>
                  </a:lnTo>
                  <a:lnTo>
                    <a:pt x="490" y="108"/>
                  </a:lnTo>
                  <a:lnTo>
                    <a:pt x="491" y="113"/>
                  </a:lnTo>
                  <a:lnTo>
                    <a:pt x="493" y="119"/>
                  </a:lnTo>
                  <a:lnTo>
                    <a:pt x="494" y="125"/>
                  </a:lnTo>
                  <a:lnTo>
                    <a:pt x="495" y="131"/>
                  </a:lnTo>
                  <a:lnTo>
                    <a:pt x="496" y="137"/>
                  </a:lnTo>
                  <a:lnTo>
                    <a:pt x="498" y="143"/>
                  </a:lnTo>
                  <a:lnTo>
                    <a:pt x="499" y="149"/>
                  </a:lnTo>
                  <a:lnTo>
                    <a:pt x="500" y="155"/>
                  </a:lnTo>
                  <a:lnTo>
                    <a:pt x="501" y="161"/>
                  </a:lnTo>
                  <a:lnTo>
                    <a:pt x="502" y="167"/>
                  </a:lnTo>
                  <a:lnTo>
                    <a:pt x="503" y="173"/>
                  </a:lnTo>
                  <a:lnTo>
                    <a:pt x="503" y="180"/>
                  </a:lnTo>
                  <a:lnTo>
                    <a:pt x="504" y="186"/>
                  </a:lnTo>
                  <a:lnTo>
                    <a:pt x="505" y="192"/>
                  </a:lnTo>
                  <a:lnTo>
                    <a:pt x="506" y="199"/>
                  </a:lnTo>
                  <a:lnTo>
                    <a:pt x="506" y="205"/>
                  </a:lnTo>
                  <a:lnTo>
                    <a:pt x="507" y="211"/>
                  </a:lnTo>
                  <a:lnTo>
                    <a:pt x="508" y="218"/>
                  </a:lnTo>
                  <a:lnTo>
                    <a:pt x="508" y="224"/>
                  </a:lnTo>
                  <a:lnTo>
                    <a:pt x="509" y="230"/>
                  </a:lnTo>
                  <a:lnTo>
                    <a:pt x="509" y="237"/>
                  </a:lnTo>
                  <a:lnTo>
                    <a:pt x="510" y="243"/>
                  </a:lnTo>
                  <a:lnTo>
                    <a:pt x="510" y="249"/>
                  </a:lnTo>
                  <a:lnTo>
                    <a:pt x="511" y="256"/>
                  </a:lnTo>
                  <a:lnTo>
                    <a:pt x="511" y="262"/>
                  </a:lnTo>
                  <a:lnTo>
                    <a:pt x="511" y="268"/>
                  </a:lnTo>
                  <a:lnTo>
                    <a:pt x="511" y="275"/>
                  </a:lnTo>
                  <a:lnTo>
                    <a:pt x="512" y="281"/>
                  </a:lnTo>
                  <a:lnTo>
                    <a:pt x="512" y="287"/>
                  </a:lnTo>
                  <a:lnTo>
                    <a:pt x="512" y="293"/>
                  </a:lnTo>
                  <a:lnTo>
                    <a:pt x="512" y="299"/>
                  </a:lnTo>
                  <a:lnTo>
                    <a:pt x="512" y="305"/>
                  </a:lnTo>
                  <a:lnTo>
                    <a:pt x="512" y="311"/>
                  </a:lnTo>
                  <a:lnTo>
                    <a:pt x="512" y="316"/>
                  </a:lnTo>
                  <a:lnTo>
                    <a:pt x="512" y="322"/>
                  </a:lnTo>
                  <a:lnTo>
                    <a:pt x="512" y="328"/>
                  </a:lnTo>
                  <a:lnTo>
                    <a:pt x="512" y="333"/>
                  </a:lnTo>
                  <a:lnTo>
                    <a:pt x="512" y="339"/>
                  </a:lnTo>
                  <a:lnTo>
                    <a:pt x="512" y="344"/>
                  </a:lnTo>
                  <a:lnTo>
                    <a:pt x="512" y="349"/>
                  </a:lnTo>
                  <a:lnTo>
                    <a:pt x="511" y="355"/>
                  </a:lnTo>
                  <a:lnTo>
                    <a:pt x="511" y="360"/>
                  </a:lnTo>
                  <a:lnTo>
                    <a:pt x="511" y="365"/>
                  </a:lnTo>
                  <a:lnTo>
                    <a:pt x="510" y="369"/>
                  </a:lnTo>
                  <a:lnTo>
                    <a:pt x="510" y="374"/>
                  </a:lnTo>
                  <a:lnTo>
                    <a:pt x="510" y="379"/>
                  </a:lnTo>
                  <a:lnTo>
                    <a:pt x="509" y="383"/>
                  </a:lnTo>
                  <a:lnTo>
                    <a:pt x="509" y="387"/>
                  </a:lnTo>
                  <a:lnTo>
                    <a:pt x="508" y="391"/>
                  </a:lnTo>
                  <a:lnTo>
                    <a:pt x="508" y="395"/>
                  </a:lnTo>
                  <a:lnTo>
                    <a:pt x="507" y="399"/>
                  </a:lnTo>
                  <a:lnTo>
                    <a:pt x="507" y="403"/>
                  </a:lnTo>
                  <a:lnTo>
                    <a:pt x="506" y="406"/>
                  </a:lnTo>
                  <a:lnTo>
                    <a:pt x="505" y="410"/>
                  </a:lnTo>
                  <a:lnTo>
                    <a:pt x="505" y="413"/>
                  </a:lnTo>
                  <a:lnTo>
                    <a:pt x="504" y="416"/>
                  </a:lnTo>
                  <a:lnTo>
                    <a:pt x="503" y="418"/>
                  </a:lnTo>
                  <a:lnTo>
                    <a:pt x="503" y="421"/>
                  </a:lnTo>
                  <a:lnTo>
                    <a:pt x="502" y="423"/>
                  </a:lnTo>
                  <a:lnTo>
                    <a:pt x="501" y="426"/>
                  </a:lnTo>
                  <a:lnTo>
                    <a:pt x="500" y="428"/>
                  </a:lnTo>
                  <a:lnTo>
                    <a:pt x="499" y="429"/>
                  </a:lnTo>
                  <a:lnTo>
                    <a:pt x="495" y="436"/>
                  </a:lnTo>
                  <a:lnTo>
                    <a:pt x="491" y="442"/>
                  </a:lnTo>
                  <a:lnTo>
                    <a:pt x="486" y="447"/>
                  </a:lnTo>
                  <a:lnTo>
                    <a:pt x="481" y="451"/>
                  </a:lnTo>
                  <a:lnTo>
                    <a:pt x="476" y="454"/>
                  </a:lnTo>
                  <a:lnTo>
                    <a:pt x="471" y="457"/>
                  </a:lnTo>
                  <a:lnTo>
                    <a:pt x="465" y="459"/>
                  </a:lnTo>
                  <a:lnTo>
                    <a:pt x="459" y="460"/>
                  </a:lnTo>
                  <a:lnTo>
                    <a:pt x="453" y="461"/>
                  </a:lnTo>
                  <a:lnTo>
                    <a:pt x="447" y="461"/>
                  </a:lnTo>
                  <a:lnTo>
                    <a:pt x="441" y="461"/>
                  </a:lnTo>
                  <a:lnTo>
                    <a:pt x="435" y="461"/>
                  </a:lnTo>
                  <a:lnTo>
                    <a:pt x="428" y="460"/>
                  </a:lnTo>
                  <a:lnTo>
                    <a:pt x="422" y="459"/>
                  </a:lnTo>
                  <a:lnTo>
                    <a:pt x="416" y="458"/>
                  </a:lnTo>
                  <a:lnTo>
                    <a:pt x="409" y="456"/>
                  </a:lnTo>
                  <a:lnTo>
                    <a:pt x="403" y="455"/>
                  </a:lnTo>
                  <a:lnTo>
                    <a:pt x="397" y="454"/>
                  </a:lnTo>
                  <a:lnTo>
                    <a:pt x="391" y="453"/>
                  </a:lnTo>
                  <a:lnTo>
                    <a:pt x="386" y="451"/>
                  </a:lnTo>
                  <a:lnTo>
                    <a:pt x="380" y="451"/>
                  </a:lnTo>
                  <a:lnTo>
                    <a:pt x="375" y="450"/>
                  </a:lnTo>
                  <a:lnTo>
                    <a:pt x="370" y="449"/>
                  </a:lnTo>
                  <a:lnTo>
                    <a:pt x="365" y="449"/>
                  </a:lnTo>
                  <a:lnTo>
                    <a:pt x="361" y="450"/>
                  </a:lnTo>
                  <a:lnTo>
                    <a:pt x="357" y="451"/>
                  </a:lnTo>
                  <a:lnTo>
                    <a:pt x="349" y="453"/>
                  </a:lnTo>
                  <a:lnTo>
                    <a:pt x="342" y="455"/>
                  </a:lnTo>
                  <a:lnTo>
                    <a:pt x="337" y="457"/>
                  </a:lnTo>
                  <a:lnTo>
                    <a:pt x="333" y="460"/>
                  </a:lnTo>
                  <a:lnTo>
                    <a:pt x="330" y="462"/>
                  </a:lnTo>
                  <a:lnTo>
                    <a:pt x="326" y="465"/>
                  </a:lnTo>
                  <a:lnTo>
                    <a:pt x="323" y="469"/>
                  </a:lnTo>
                  <a:lnTo>
                    <a:pt x="318" y="474"/>
                  </a:lnTo>
                  <a:lnTo>
                    <a:pt x="313" y="480"/>
                  </a:lnTo>
                  <a:lnTo>
                    <a:pt x="305" y="488"/>
                  </a:lnTo>
                  <a:lnTo>
                    <a:pt x="301" y="491"/>
                  </a:lnTo>
                  <a:lnTo>
                    <a:pt x="297" y="494"/>
                  </a:lnTo>
                  <a:lnTo>
                    <a:pt x="293" y="497"/>
                  </a:lnTo>
                  <a:lnTo>
                    <a:pt x="289" y="499"/>
                  </a:lnTo>
                  <a:lnTo>
                    <a:pt x="284" y="502"/>
                  </a:lnTo>
                  <a:lnTo>
                    <a:pt x="279" y="504"/>
                  </a:lnTo>
                  <a:lnTo>
                    <a:pt x="274" y="506"/>
                  </a:lnTo>
                  <a:lnTo>
                    <a:pt x="268" y="508"/>
                  </a:lnTo>
                  <a:lnTo>
                    <a:pt x="262" y="510"/>
                  </a:lnTo>
                  <a:lnTo>
                    <a:pt x="256" y="512"/>
                  </a:lnTo>
                  <a:lnTo>
                    <a:pt x="250" y="513"/>
                  </a:lnTo>
                  <a:lnTo>
                    <a:pt x="243" y="515"/>
                  </a:lnTo>
                  <a:lnTo>
                    <a:pt x="236" y="516"/>
                  </a:lnTo>
                  <a:lnTo>
                    <a:pt x="229" y="517"/>
                  </a:lnTo>
                  <a:lnTo>
                    <a:pt x="221" y="518"/>
                  </a:lnTo>
                  <a:lnTo>
                    <a:pt x="214" y="518"/>
                  </a:lnTo>
                  <a:lnTo>
                    <a:pt x="206" y="519"/>
                  </a:lnTo>
                  <a:lnTo>
                    <a:pt x="197" y="519"/>
                  </a:lnTo>
                  <a:lnTo>
                    <a:pt x="188" y="519"/>
                  </a:lnTo>
                  <a:lnTo>
                    <a:pt x="179" y="519"/>
                  </a:lnTo>
                  <a:lnTo>
                    <a:pt x="170" y="519"/>
                  </a:lnTo>
                  <a:lnTo>
                    <a:pt x="161" y="519"/>
                  </a:lnTo>
                  <a:lnTo>
                    <a:pt x="151" y="518"/>
                  </a:lnTo>
                  <a:lnTo>
                    <a:pt x="141" y="517"/>
                  </a:lnTo>
                  <a:lnTo>
                    <a:pt x="130" y="516"/>
                  </a:lnTo>
                  <a:lnTo>
                    <a:pt x="120" y="515"/>
                  </a:lnTo>
                  <a:lnTo>
                    <a:pt x="115" y="515"/>
                  </a:lnTo>
                  <a:lnTo>
                    <a:pt x="111" y="514"/>
                  </a:lnTo>
                  <a:lnTo>
                    <a:pt x="107" y="514"/>
                  </a:lnTo>
                  <a:lnTo>
                    <a:pt x="103" y="514"/>
                  </a:lnTo>
                  <a:lnTo>
                    <a:pt x="99" y="513"/>
                  </a:lnTo>
                  <a:lnTo>
                    <a:pt x="95" y="513"/>
                  </a:lnTo>
                  <a:lnTo>
                    <a:pt x="91" y="512"/>
                  </a:lnTo>
                  <a:lnTo>
                    <a:pt x="87" y="512"/>
                  </a:lnTo>
                  <a:lnTo>
                    <a:pt x="82" y="511"/>
                  </a:lnTo>
                  <a:lnTo>
                    <a:pt x="78" y="510"/>
                  </a:lnTo>
                  <a:lnTo>
                    <a:pt x="74" y="510"/>
                  </a:lnTo>
                  <a:lnTo>
                    <a:pt x="70" y="509"/>
                  </a:lnTo>
                  <a:lnTo>
                    <a:pt x="66" y="508"/>
                  </a:lnTo>
                  <a:lnTo>
                    <a:pt x="63" y="507"/>
                  </a:lnTo>
                  <a:lnTo>
                    <a:pt x="59" y="506"/>
                  </a:lnTo>
                  <a:lnTo>
                    <a:pt x="55" y="506"/>
                  </a:lnTo>
                  <a:lnTo>
                    <a:pt x="51" y="505"/>
                  </a:lnTo>
                  <a:lnTo>
                    <a:pt x="48" y="503"/>
                  </a:lnTo>
                  <a:lnTo>
                    <a:pt x="44" y="502"/>
                  </a:lnTo>
                  <a:lnTo>
                    <a:pt x="41" y="501"/>
                  </a:lnTo>
                  <a:lnTo>
                    <a:pt x="37" y="500"/>
                  </a:lnTo>
                  <a:lnTo>
                    <a:pt x="34" y="498"/>
                  </a:lnTo>
                  <a:lnTo>
                    <a:pt x="31" y="497"/>
                  </a:lnTo>
                  <a:lnTo>
                    <a:pt x="28" y="495"/>
                  </a:lnTo>
                  <a:lnTo>
                    <a:pt x="25" y="494"/>
                  </a:lnTo>
                  <a:lnTo>
                    <a:pt x="22" y="492"/>
                  </a:lnTo>
                  <a:lnTo>
                    <a:pt x="20" y="490"/>
                  </a:lnTo>
                  <a:lnTo>
                    <a:pt x="17" y="488"/>
                  </a:lnTo>
                  <a:lnTo>
                    <a:pt x="15" y="486"/>
                  </a:lnTo>
                  <a:lnTo>
                    <a:pt x="13" y="484"/>
                  </a:lnTo>
                  <a:lnTo>
                    <a:pt x="11" y="482"/>
                  </a:lnTo>
                  <a:lnTo>
                    <a:pt x="9" y="479"/>
                  </a:lnTo>
                  <a:lnTo>
                    <a:pt x="7" y="477"/>
                  </a:lnTo>
                  <a:lnTo>
                    <a:pt x="5" y="474"/>
                  </a:lnTo>
                  <a:lnTo>
                    <a:pt x="4" y="471"/>
                  </a:lnTo>
                  <a:lnTo>
                    <a:pt x="3" y="468"/>
                  </a:lnTo>
                  <a:lnTo>
                    <a:pt x="2" y="465"/>
                  </a:lnTo>
                  <a:lnTo>
                    <a:pt x="1" y="462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1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9"/>
                  </a:lnTo>
                  <a:lnTo>
                    <a:pt x="1" y="435"/>
                  </a:lnTo>
                  <a:lnTo>
                    <a:pt x="2" y="430"/>
                  </a:lnTo>
                  <a:lnTo>
                    <a:pt x="4" y="426"/>
                  </a:lnTo>
                  <a:lnTo>
                    <a:pt x="5" y="421"/>
                  </a:lnTo>
                  <a:lnTo>
                    <a:pt x="7" y="416"/>
                  </a:lnTo>
                  <a:lnTo>
                    <a:pt x="9" y="410"/>
                  </a:lnTo>
                  <a:lnTo>
                    <a:pt x="11" y="405"/>
                  </a:lnTo>
                  <a:lnTo>
                    <a:pt x="14" y="399"/>
                  </a:lnTo>
                  <a:lnTo>
                    <a:pt x="16" y="393"/>
                  </a:lnTo>
                  <a:lnTo>
                    <a:pt x="20" y="387"/>
                  </a:lnTo>
                  <a:lnTo>
                    <a:pt x="23" y="381"/>
                  </a:lnTo>
                  <a:lnTo>
                    <a:pt x="27" y="374"/>
                  </a:lnTo>
                  <a:lnTo>
                    <a:pt x="31" y="367"/>
                  </a:lnTo>
                  <a:lnTo>
                    <a:pt x="35" y="360"/>
                  </a:lnTo>
                  <a:lnTo>
                    <a:pt x="40" y="353"/>
                  </a:lnTo>
                  <a:lnTo>
                    <a:pt x="45" y="346"/>
                  </a:lnTo>
                  <a:lnTo>
                    <a:pt x="50" y="338"/>
                  </a:lnTo>
                  <a:lnTo>
                    <a:pt x="56" y="330"/>
                  </a:lnTo>
                  <a:lnTo>
                    <a:pt x="62" y="322"/>
                  </a:lnTo>
                  <a:lnTo>
                    <a:pt x="68" y="314"/>
                  </a:lnTo>
                  <a:lnTo>
                    <a:pt x="75" y="305"/>
                  </a:lnTo>
                  <a:lnTo>
                    <a:pt x="82" y="296"/>
                  </a:lnTo>
                  <a:lnTo>
                    <a:pt x="90" y="287"/>
                  </a:lnTo>
                  <a:lnTo>
                    <a:pt x="97" y="277"/>
                  </a:lnTo>
                  <a:lnTo>
                    <a:pt x="106" y="268"/>
                  </a:lnTo>
                </a:path>
              </a:pathLst>
            </a:custGeom>
            <a:solidFill>
              <a:srgbClr val="FAFCA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320"/>
            <p:cNvSpPr>
              <a:spLocks/>
            </p:cNvSpPr>
            <p:nvPr/>
          </p:nvSpPr>
          <p:spPr bwMode="auto">
            <a:xfrm rot="1711210">
              <a:off x="3963" y="3672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Line 321"/>
            <p:cNvSpPr>
              <a:spLocks noChangeShapeType="1"/>
            </p:cNvSpPr>
            <p:nvPr/>
          </p:nvSpPr>
          <p:spPr bwMode="auto">
            <a:xfrm flipV="1">
              <a:off x="3896" y="3512"/>
              <a:ext cx="48" cy="112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Line 323"/>
            <p:cNvSpPr>
              <a:spLocks noChangeShapeType="1"/>
            </p:cNvSpPr>
            <p:nvPr/>
          </p:nvSpPr>
          <p:spPr bwMode="auto">
            <a:xfrm flipH="1">
              <a:off x="4352" y="3672"/>
              <a:ext cx="32" cy="80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Line 324"/>
            <p:cNvSpPr>
              <a:spLocks noChangeShapeType="1"/>
            </p:cNvSpPr>
            <p:nvPr/>
          </p:nvSpPr>
          <p:spPr bwMode="auto">
            <a:xfrm flipH="1" flipV="1">
              <a:off x="4216" y="3440"/>
              <a:ext cx="8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Line 325"/>
            <p:cNvSpPr>
              <a:spLocks noChangeShapeType="1"/>
            </p:cNvSpPr>
            <p:nvPr/>
          </p:nvSpPr>
          <p:spPr bwMode="auto">
            <a:xfrm flipH="1" flipV="1">
              <a:off x="4208" y="3648"/>
              <a:ext cx="64" cy="4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Line 326"/>
            <p:cNvSpPr>
              <a:spLocks noChangeShapeType="1"/>
            </p:cNvSpPr>
            <p:nvPr/>
          </p:nvSpPr>
          <p:spPr bwMode="auto">
            <a:xfrm flipV="1">
              <a:off x="3992" y="3648"/>
              <a:ext cx="4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Line 327"/>
            <p:cNvSpPr>
              <a:spLocks noChangeShapeType="1"/>
            </p:cNvSpPr>
            <p:nvPr/>
          </p:nvSpPr>
          <p:spPr bwMode="auto">
            <a:xfrm flipH="1" flipV="1">
              <a:off x="4104" y="3512"/>
              <a:ext cx="32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Line 328"/>
            <p:cNvSpPr>
              <a:spLocks noChangeShapeType="1"/>
            </p:cNvSpPr>
            <p:nvPr/>
          </p:nvSpPr>
          <p:spPr bwMode="auto">
            <a:xfrm flipH="1" flipV="1">
              <a:off x="4144" y="3736"/>
              <a:ext cx="48" cy="1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Freeform 331"/>
            <p:cNvSpPr>
              <a:spLocks/>
            </p:cNvSpPr>
            <p:nvPr/>
          </p:nvSpPr>
          <p:spPr bwMode="auto">
            <a:xfrm rot="-5719409">
              <a:off x="3563" y="3568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6" name="Line 332"/>
            <p:cNvSpPr>
              <a:spLocks noChangeShapeType="1"/>
            </p:cNvSpPr>
            <p:nvPr/>
          </p:nvSpPr>
          <p:spPr bwMode="auto">
            <a:xfrm flipH="1">
              <a:off x="3824" y="3536"/>
              <a:ext cx="48" cy="64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Line 333"/>
            <p:cNvSpPr>
              <a:spLocks noChangeShapeType="1"/>
            </p:cNvSpPr>
            <p:nvPr/>
          </p:nvSpPr>
          <p:spPr bwMode="auto">
            <a:xfrm flipH="1">
              <a:off x="3904" y="3648"/>
              <a:ext cx="56" cy="8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Freeform 334"/>
            <p:cNvSpPr>
              <a:spLocks/>
            </p:cNvSpPr>
            <p:nvPr/>
          </p:nvSpPr>
          <p:spPr bwMode="auto">
            <a:xfrm>
              <a:off x="3499" y="3232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9" name="Line 335"/>
            <p:cNvSpPr>
              <a:spLocks noChangeShapeType="1"/>
            </p:cNvSpPr>
            <p:nvPr/>
          </p:nvSpPr>
          <p:spPr bwMode="auto">
            <a:xfrm flipH="1" flipV="1">
              <a:off x="3840" y="3432"/>
              <a:ext cx="56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Line 336"/>
            <p:cNvSpPr>
              <a:spLocks noChangeShapeType="1"/>
            </p:cNvSpPr>
            <p:nvPr/>
          </p:nvSpPr>
          <p:spPr bwMode="auto">
            <a:xfrm flipH="1" flipV="1">
              <a:off x="3632" y="3416"/>
              <a:ext cx="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Line 337"/>
            <p:cNvSpPr>
              <a:spLocks noChangeShapeType="1"/>
            </p:cNvSpPr>
            <p:nvPr/>
          </p:nvSpPr>
          <p:spPr bwMode="auto">
            <a:xfrm flipH="1" flipV="1">
              <a:off x="3648" y="3552"/>
              <a:ext cx="56" cy="1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2" name="Line 338"/>
            <p:cNvSpPr>
              <a:spLocks noChangeShapeType="1"/>
            </p:cNvSpPr>
            <p:nvPr/>
          </p:nvSpPr>
          <p:spPr bwMode="auto">
            <a:xfrm flipV="1">
              <a:off x="3720" y="3312"/>
              <a:ext cx="14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Line 339"/>
            <p:cNvSpPr>
              <a:spLocks noChangeShapeType="1"/>
            </p:cNvSpPr>
            <p:nvPr/>
          </p:nvSpPr>
          <p:spPr bwMode="auto">
            <a:xfrm flipH="1" flipV="1">
              <a:off x="3864" y="3312"/>
              <a:ext cx="18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Line 340"/>
            <p:cNvSpPr>
              <a:spLocks noChangeShapeType="1"/>
            </p:cNvSpPr>
            <p:nvPr/>
          </p:nvSpPr>
          <p:spPr bwMode="auto">
            <a:xfrm>
              <a:off x="3808" y="3784"/>
              <a:ext cx="112" cy="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5" name="Line 341"/>
            <p:cNvSpPr>
              <a:spLocks noChangeShapeType="1"/>
            </p:cNvSpPr>
            <p:nvPr/>
          </p:nvSpPr>
          <p:spPr bwMode="auto">
            <a:xfrm flipH="1" flipV="1">
              <a:off x="3928" y="3864"/>
              <a:ext cx="152" cy="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Oval 342"/>
            <p:cNvSpPr>
              <a:spLocks noChangeArrowheads="1"/>
            </p:cNvSpPr>
            <p:nvPr/>
          </p:nvSpPr>
          <p:spPr bwMode="auto">
            <a:xfrm>
              <a:off x="3440" y="3112"/>
              <a:ext cx="1008" cy="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817" name="Line 345"/>
            <p:cNvSpPr>
              <a:spLocks noChangeShapeType="1"/>
            </p:cNvSpPr>
            <p:nvPr/>
          </p:nvSpPr>
          <p:spPr bwMode="auto">
            <a:xfrm flipV="1">
              <a:off x="3368" y="3592"/>
              <a:ext cx="552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93" name="Line 346"/>
          <p:cNvSpPr>
            <a:spLocks noChangeShapeType="1"/>
          </p:cNvSpPr>
          <p:nvPr/>
        </p:nvSpPr>
        <p:spPr bwMode="auto">
          <a:xfrm>
            <a:off x="4927600" y="5638800"/>
            <a:ext cx="8636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4" name="Line 186"/>
          <p:cNvSpPr>
            <a:spLocks noChangeShapeType="1"/>
          </p:cNvSpPr>
          <p:nvPr/>
        </p:nvSpPr>
        <p:spPr bwMode="auto">
          <a:xfrm>
            <a:off x="6048375" y="4141788"/>
            <a:ext cx="291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55725" y="3219450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133475" y="5146675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133475" y="3013075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352550" y="3194050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257425" y="3194050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676400" y="4937125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676400" y="3946525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819275" y="2822575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676400" y="4146550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676400" y="4146550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676400" y="4851400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1447800" y="2193925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1649413" y="2484438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1679575" y="2514600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09750" y="2374900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1809750" y="1984375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981075" y="1936750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866775" y="1774825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2628900" y="1974850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857250" y="5356225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00225" y="4927600"/>
            <a:ext cx="42863" cy="690563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571500" y="5618163"/>
            <a:ext cx="1271588" cy="42862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1822450" y="5588000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403225" y="563880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46" name="Group 26"/>
          <p:cNvGrpSpPr>
            <a:grpSpLocks/>
          </p:cNvGrpSpPr>
          <p:nvPr/>
        </p:nvGrpSpPr>
        <p:grpSpPr bwMode="auto">
          <a:xfrm>
            <a:off x="1590675" y="4260850"/>
            <a:ext cx="88900" cy="546100"/>
            <a:chOff x="1540" y="2376"/>
            <a:chExt cx="56" cy="344"/>
          </a:xfrm>
        </p:grpSpPr>
        <p:sp>
          <p:nvSpPr>
            <p:cNvPr id="30913" name="Line 27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4" name="Line 28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5" name="Line 29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6" name="Line 30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7" name="Line 31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8" name="Line 32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9" name="Line 33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47" name="Group 34"/>
          <p:cNvGrpSpPr>
            <a:grpSpLocks/>
          </p:cNvGrpSpPr>
          <p:nvPr/>
        </p:nvGrpSpPr>
        <p:grpSpPr bwMode="auto">
          <a:xfrm flipH="1">
            <a:off x="1952625" y="4254500"/>
            <a:ext cx="88900" cy="546100"/>
            <a:chOff x="1540" y="2376"/>
            <a:chExt cx="56" cy="344"/>
          </a:xfrm>
        </p:grpSpPr>
        <p:sp>
          <p:nvSpPr>
            <p:cNvPr id="30906" name="Line 35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7" name="Line 36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8" name="Line 37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9" name="Line 38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0" name="Line 39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1" name="Line 40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2" name="Line 41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8" name="Rectangle 42"/>
          <p:cNvSpPr>
            <a:spLocks noChangeArrowheads="1"/>
          </p:cNvSpPr>
          <p:nvPr/>
        </p:nvSpPr>
        <p:spPr bwMode="auto">
          <a:xfrm>
            <a:off x="3711575" y="3209925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49" name="Rectangle 43"/>
          <p:cNvSpPr>
            <a:spLocks noChangeArrowheads="1"/>
          </p:cNvSpPr>
          <p:nvPr/>
        </p:nvSpPr>
        <p:spPr bwMode="auto">
          <a:xfrm>
            <a:off x="3489325" y="5137150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0" name="Rectangle 44"/>
          <p:cNvSpPr>
            <a:spLocks noChangeArrowheads="1"/>
          </p:cNvSpPr>
          <p:nvPr/>
        </p:nvSpPr>
        <p:spPr bwMode="auto">
          <a:xfrm>
            <a:off x="3489325" y="3003550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1" name="Line 45"/>
          <p:cNvSpPr>
            <a:spLocks noChangeShapeType="1"/>
          </p:cNvSpPr>
          <p:nvPr/>
        </p:nvSpPr>
        <p:spPr bwMode="auto">
          <a:xfrm>
            <a:off x="3708400" y="3184525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Line 46"/>
          <p:cNvSpPr>
            <a:spLocks noChangeShapeType="1"/>
          </p:cNvSpPr>
          <p:nvPr/>
        </p:nvSpPr>
        <p:spPr bwMode="auto">
          <a:xfrm>
            <a:off x="4613275" y="3184525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3" name="Rectangle 47"/>
          <p:cNvSpPr>
            <a:spLocks noChangeArrowheads="1"/>
          </p:cNvSpPr>
          <p:nvPr/>
        </p:nvSpPr>
        <p:spPr bwMode="auto">
          <a:xfrm>
            <a:off x="4032250" y="4927600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4" name="Rectangle 48"/>
          <p:cNvSpPr>
            <a:spLocks noChangeArrowheads="1"/>
          </p:cNvSpPr>
          <p:nvPr/>
        </p:nvSpPr>
        <p:spPr bwMode="auto">
          <a:xfrm>
            <a:off x="4032250" y="3937000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5" name="Line 49"/>
          <p:cNvSpPr>
            <a:spLocks noChangeShapeType="1"/>
          </p:cNvSpPr>
          <p:nvPr/>
        </p:nvSpPr>
        <p:spPr bwMode="auto">
          <a:xfrm>
            <a:off x="4175125" y="2813050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Rectangle 50"/>
          <p:cNvSpPr>
            <a:spLocks noChangeArrowheads="1"/>
          </p:cNvSpPr>
          <p:nvPr/>
        </p:nvSpPr>
        <p:spPr bwMode="auto">
          <a:xfrm>
            <a:off x="4032250" y="4137025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7" name="Rectangle 51"/>
          <p:cNvSpPr>
            <a:spLocks noChangeArrowheads="1"/>
          </p:cNvSpPr>
          <p:nvPr/>
        </p:nvSpPr>
        <p:spPr bwMode="auto">
          <a:xfrm>
            <a:off x="4032250" y="4137025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8" name="Rectangle 52"/>
          <p:cNvSpPr>
            <a:spLocks noChangeArrowheads="1"/>
          </p:cNvSpPr>
          <p:nvPr/>
        </p:nvSpPr>
        <p:spPr bwMode="auto">
          <a:xfrm>
            <a:off x="4032250" y="4841875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9" name="Oval 53"/>
          <p:cNvSpPr>
            <a:spLocks noChangeArrowheads="1"/>
          </p:cNvSpPr>
          <p:nvPr/>
        </p:nvSpPr>
        <p:spPr bwMode="auto">
          <a:xfrm>
            <a:off x="3803650" y="2184400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0" name="Oval 54"/>
          <p:cNvSpPr>
            <a:spLocks noChangeArrowheads="1"/>
          </p:cNvSpPr>
          <p:nvPr/>
        </p:nvSpPr>
        <p:spPr bwMode="auto">
          <a:xfrm>
            <a:off x="4005263" y="2474913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1" name="Oval 55"/>
          <p:cNvSpPr>
            <a:spLocks noChangeArrowheads="1"/>
          </p:cNvSpPr>
          <p:nvPr/>
        </p:nvSpPr>
        <p:spPr bwMode="auto">
          <a:xfrm>
            <a:off x="4035425" y="2505075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2" name="Line 56"/>
          <p:cNvSpPr>
            <a:spLocks noChangeShapeType="1"/>
          </p:cNvSpPr>
          <p:nvPr/>
        </p:nvSpPr>
        <p:spPr bwMode="auto">
          <a:xfrm flipV="1">
            <a:off x="4165600" y="2365375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3" name="Line 57"/>
          <p:cNvSpPr>
            <a:spLocks noChangeShapeType="1"/>
          </p:cNvSpPr>
          <p:nvPr/>
        </p:nvSpPr>
        <p:spPr bwMode="auto">
          <a:xfrm flipV="1">
            <a:off x="4165600" y="1974850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4" name="Line 58"/>
          <p:cNvSpPr>
            <a:spLocks noChangeShapeType="1"/>
          </p:cNvSpPr>
          <p:nvPr/>
        </p:nvSpPr>
        <p:spPr bwMode="auto">
          <a:xfrm>
            <a:off x="3336925" y="1927225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5" name="Rectangle 59"/>
          <p:cNvSpPr>
            <a:spLocks noChangeArrowheads="1"/>
          </p:cNvSpPr>
          <p:nvPr/>
        </p:nvSpPr>
        <p:spPr bwMode="auto">
          <a:xfrm>
            <a:off x="3222625" y="1765300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6" name="Line 60"/>
          <p:cNvSpPr>
            <a:spLocks noChangeShapeType="1"/>
          </p:cNvSpPr>
          <p:nvPr/>
        </p:nvSpPr>
        <p:spPr bwMode="auto">
          <a:xfrm>
            <a:off x="4984750" y="1965325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7" name="Rectangle 61"/>
          <p:cNvSpPr>
            <a:spLocks noChangeArrowheads="1"/>
          </p:cNvSpPr>
          <p:nvPr/>
        </p:nvSpPr>
        <p:spPr bwMode="auto">
          <a:xfrm>
            <a:off x="3213100" y="5346700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8" name="Rectangle 62"/>
          <p:cNvSpPr>
            <a:spLocks noChangeArrowheads="1"/>
          </p:cNvSpPr>
          <p:nvPr/>
        </p:nvSpPr>
        <p:spPr bwMode="auto">
          <a:xfrm>
            <a:off x="4156075" y="4918075"/>
            <a:ext cx="42863" cy="690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9" name="Rectangle 63"/>
          <p:cNvSpPr>
            <a:spLocks noChangeArrowheads="1"/>
          </p:cNvSpPr>
          <p:nvPr/>
        </p:nvSpPr>
        <p:spPr bwMode="auto">
          <a:xfrm>
            <a:off x="2927350" y="5608638"/>
            <a:ext cx="1271588" cy="42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70" name="Line 64"/>
          <p:cNvSpPr>
            <a:spLocks noChangeShapeType="1"/>
          </p:cNvSpPr>
          <p:nvPr/>
        </p:nvSpPr>
        <p:spPr bwMode="auto">
          <a:xfrm>
            <a:off x="4178300" y="5578475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71" name="Group 65"/>
          <p:cNvGrpSpPr>
            <a:grpSpLocks/>
          </p:cNvGrpSpPr>
          <p:nvPr/>
        </p:nvGrpSpPr>
        <p:grpSpPr bwMode="auto">
          <a:xfrm>
            <a:off x="3946525" y="4251325"/>
            <a:ext cx="88900" cy="546100"/>
            <a:chOff x="1540" y="2376"/>
            <a:chExt cx="56" cy="344"/>
          </a:xfrm>
        </p:grpSpPr>
        <p:sp>
          <p:nvSpPr>
            <p:cNvPr id="30899" name="Line 66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0" name="Line 67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1" name="Line 68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2" name="Line 69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3" name="Line 70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4" name="Line 71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5" name="Line 72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72" name="Group 73"/>
          <p:cNvGrpSpPr>
            <a:grpSpLocks/>
          </p:cNvGrpSpPr>
          <p:nvPr/>
        </p:nvGrpSpPr>
        <p:grpSpPr bwMode="auto">
          <a:xfrm flipH="1">
            <a:off x="4308475" y="4244975"/>
            <a:ext cx="88900" cy="546100"/>
            <a:chOff x="1540" y="2376"/>
            <a:chExt cx="56" cy="344"/>
          </a:xfrm>
        </p:grpSpPr>
        <p:sp>
          <p:nvSpPr>
            <p:cNvPr id="30892" name="Line 74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3" name="Line 75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4" name="Line 76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5" name="Line 77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6" name="Line 78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7" name="Line 79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8" name="Line 80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3" name="Line 81"/>
          <p:cNvSpPr>
            <a:spLocks noChangeShapeType="1"/>
          </p:cNvSpPr>
          <p:nvPr/>
        </p:nvSpPr>
        <p:spPr bwMode="auto">
          <a:xfrm>
            <a:off x="4178300" y="3594100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74" name="Group 86"/>
          <p:cNvGrpSpPr>
            <a:grpSpLocks/>
          </p:cNvGrpSpPr>
          <p:nvPr/>
        </p:nvGrpSpPr>
        <p:grpSpPr bwMode="auto">
          <a:xfrm>
            <a:off x="212725" y="4017963"/>
            <a:ext cx="463550" cy="939800"/>
            <a:chOff x="580" y="2223"/>
            <a:chExt cx="292" cy="592"/>
          </a:xfrm>
        </p:grpSpPr>
        <p:sp>
          <p:nvSpPr>
            <p:cNvPr id="30863" name="Rectangle 87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64" name="Line 88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5" name="Line 89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6" name="Line 90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7" name="Line 91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8" name="Line 92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9" name="Line 93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0" name="Line 94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1" name="Line 95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2" name="Line 96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3" name="Line 97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4" name="Line 98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5" name="Line 99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6" name="Line 100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7" name="Line 101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8" name="Line 102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9" name="Line 103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0" name="Line 104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1" name="Line 105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2" name="Line 106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3" name="Line 107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4" name="Line 108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5" name="Line 109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6" name="Line 110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7" name="Line 111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8" name="Line 112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9" name="Line 113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0" name="Line 114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1" name="Line 115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75" name="Group 116"/>
          <p:cNvGrpSpPr>
            <a:grpSpLocks/>
          </p:cNvGrpSpPr>
          <p:nvPr/>
        </p:nvGrpSpPr>
        <p:grpSpPr bwMode="auto">
          <a:xfrm>
            <a:off x="5153025" y="4017963"/>
            <a:ext cx="463550" cy="939800"/>
            <a:chOff x="580" y="2223"/>
            <a:chExt cx="292" cy="592"/>
          </a:xfrm>
        </p:grpSpPr>
        <p:sp>
          <p:nvSpPr>
            <p:cNvPr id="30834" name="Rectangle 117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5" name="Line 118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Line 119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7" name="Line 120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Line 121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9" name="Line 122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0" name="Line 123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Line 124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2" name="Line 125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3" name="Line 126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4" name="Line 127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5" name="Line 128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6" name="Line 129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Line 130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Line 131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Line 132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Line 133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Line 134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Line 135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Line 136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Line 137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5" name="Line 138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6" name="Line 139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Line 140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8" name="Line 141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9" name="Line 142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0" name="Line 143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1" name="Line 144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2" name="Line 145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6" name="Line 146"/>
          <p:cNvSpPr>
            <a:spLocks noChangeShapeType="1"/>
          </p:cNvSpPr>
          <p:nvPr/>
        </p:nvSpPr>
        <p:spPr bwMode="auto">
          <a:xfrm>
            <a:off x="5375275" y="3689350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7" name="Line 147"/>
          <p:cNvSpPr>
            <a:spLocks noChangeShapeType="1"/>
          </p:cNvSpPr>
          <p:nvPr/>
        </p:nvSpPr>
        <p:spPr bwMode="auto">
          <a:xfrm flipV="1">
            <a:off x="5384800" y="4956175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8" name="Text Box 148"/>
          <p:cNvSpPr txBox="1">
            <a:spLocks noChangeArrowheads="1"/>
          </p:cNvSpPr>
          <p:nvPr/>
        </p:nvSpPr>
        <p:spPr bwMode="auto">
          <a:xfrm>
            <a:off x="1435100" y="136366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1</a:t>
            </a:r>
          </a:p>
        </p:txBody>
      </p:sp>
      <p:sp>
        <p:nvSpPr>
          <p:cNvPr id="30779" name="Text Box 149"/>
          <p:cNvSpPr txBox="1">
            <a:spLocks noChangeArrowheads="1"/>
          </p:cNvSpPr>
          <p:nvPr/>
        </p:nvSpPr>
        <p:spPr bwMode="auto">
          <a:xfrm>
            <a:off x="3771900" y="13731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2</a:t>
            </a:r>
          </a:p>
        </p:txBody>
      </p:sp>
      <p:sp>
        <p:nvSpPr>
          <p:cNvPr id="30780" name="Text Box 150"/>
          <p:cNvSpPr txBox="1">
            <a:spLocks noChangeArrowheads="1"/>
          </p:cNvSpPr>
          <p:nvPr/>
        </p:nvSpPr>
        <p:spPr bwMode="auto">
          <a:xfrm>
            <a:off x="323850" y="392113"/>
            <a:ext cx="283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Triaxial Compression Test</a:t>
            </a:r>
          </a:p>
        </p:txBody>
      </p:sp>
      <p:sp>
        <p:nvSpPr>
          <p:cNvPr id="30781" name="Text Box 151"/>
          <p:cNvSpPr txBox="1">
            <a:spLocks noChangeArrowheads="1"/>
          </p:cNvSpPr>
          <p:nvPr/>
        </p:nvSpPr>
        <p:spPr bwMode="auto">
          <a:xfrm>
            <a:off x="387350" y="750888"/>
            <a:ext cx="291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2- Consolidated Drained Test (CD)</a:t>
            </a:r>
          </a:p>
        </p:txBody>
      </p:sp>
      <p:sp>
        <p:nvSpPr>
          <p:cNvPr id="30782" name="Line 152"/>
          <p:cNvSpPr>
            <a:spLocks noChangeShapeType="1"/>
          </p:cNvSpPr>
          <p:nvPr/>
        </p:nvSpPr>
        <p:spPr bwMode="auto">
          <a:xfrm flipH="1">
            <a:off x="2790825" y="562610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3" name="Line 153"/>
          <p:cNvSpPr>
            <a:spLocks noChangeShapeType="1"/>
          </p:cNvSpPr>
          <p:nvPr/>
        </p:nvSpPr>
        <p:spPr bwMode="auto">
          <a:xfrm flipV="1">
            <a:off x="6124575" y="3495675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4" name="Line 154"/>
          <p:cNvSpPr>
            <a:spLocks noChangeShapeType="1"/>
          </p:cNvSpPr>
          <p:nvPr/>
        </p:nvSpPr>
        <p:spPr bwMode="auto">
          <a:xfrm>
            <a:off x="6124575" y="5143500"/>
            <a:ext cx="291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5" name="Line 155"/>
          <p:cNvSpPr>
            <a:spLocks noChangeShapeType="1"/>
          </p:cNvSpPr>
          <p:nvPr/>
        </p:nvSpPr>
        <p:spPr bwMode="auto">
          <a:xfrm flipH="1">
            <a:off x="6124575" y="4187825"/>
            <a:ext cx="231140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6" name="Line 156"/>
          <p:cNvSpPr>
            <a:spLocks noChangeShapeType="1"/>
          </p:cNvSpPr>
          <p:nvPr/>
        </p:nvSpPr>
        <p:spPr bwMode="auto">
          <a:xfrm flipH="1">
            <a:off x="5959475" y="49212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7" name="Line 157"/>
          <p:cNvSpPr>
            <a:spLocks noChangeShapeType="1"/>
          </p:cNvSpPr>
          <p:nvPr/>
        </p:nvSpPr>
        <p:spPr bwMode="auto">
          <a:xfrm flipH="1">
            <a:off x="5972175" y="514350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8" name="Line 158"/>
          <p:cNvSpPr>
            <a:spLocks noChangeShapeType="1"/>
          </p:cNvSpPr>
          <p:nvPr/>
        </p:nvSpPr>
        <p:spPr bwMode="auto">
          <a:xfrm>
            <a:off x="6022975" y="4921250"/>
            <a:ext cx="635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9" name="Text Box 159"/>
          <p:cNvSpPr txBox="1">
            <a:spLocks noChangeArrowheads="1"/>
          </p:cNvSpPr>
          <p:nvPr/>
        </p:nvSpPr>
        <p:spPr bwMode="auto">
          <a:xfrm>
            <a:off x="8283575" y="4092575"/>
            <a:ext cx="446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Symbol" panose="05050102010706020507" pitchFamily="18" charset="2"/>
              </a:rPr>
              <a:t>f</a:t>
            </a:r>
            <a:r>
              <a:rPr lang="en-US" altLang="en-US" sz="1200" baseline="-25000"/>
              <a:t>d</a:t>
            </a:r>
          </a:p>
        </p:txBody>
      </p:sp>
      <p:sp>
        <p:nvSpPr>
          <p:cNvPr id="30790" name="Text Box 160"/>
          <p:cNvSpPr txBox="1">
            <a:spLocks noChangeArrowheads="1"/>
          </p:cNvSpPr>
          <p:nvPr/>
        </p:nvSpPr>
        <p:spPr bwMode="auto">
          <a:xfrm>
            <a:off x="8847138" y="5070475"/>
            <a:ext cx="373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/>
              <a:t>n</a:t>
            </a:r>
            <a:endParaRPr lang="en-US" altLang="en-US" sz="1200"/>
          </a:p>
        </p:txBody>
      </p:sp>
      <p:sp>
        <p:nvSpPr>
          <p:cNvPr id="30791" name="Text Box 161"/>
          <p:cNvSpPr txBox="1">
            <a:spLocks noChangeArrowheads="1"/>
          </p:cNvSpPr>
          <p:nvPr/>
        </p:nvSpPr>
        <p:spPr bwMode="auto">
          <a:xfrm>
            <a:off x="5880100" y="3413125"/>
            <a:ext cx="393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30792" name="Text Box 162"/>
          <p:cNvSpPr txBox="1">
            <a:spLocks noChangeArrowheads="1"/>
          </p:cNvSpPr>
          <p:nvPr/>
        </p:nvSpPr>
        <p:spPr bwMode="auto">
          <a:xfrm>
            <a:off x="5768975" y="4845050"/>
            <a:ext cx="33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</a:t>
            </a:r>
            <a:r>
              <a:rPr lang="en-US" altLang="en-US" sz="1200" baseline="-25000"/>
              <a:t>d</a:t>
            </a:r>
          </a:p>
        </p:txBody>
      </p:sp>
      <p:sp>
        <p:nvSpPr>
          <p:cNvPr id="30793" name="Text Box 163"/>
          <p:cNvSpPr txBox="1">
            <a:spLocks noChangeArrowheads="1"/>
          </p:cNvSpPr>
          <p:nvPr/>
        </p:nvSpPr>
        <p:spPr bwMode="auto">
          <a:xfrm rot="-1023691">
            <a:off x="6616700" y="4305300"/>
            <a:ext cx="1289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t= </a:t>
            </a:r>
            <a:r>
              <a:rPr lang="en-US" altLang="en-US" sz="1200"/>
              <a:t>c</a:t>
            </a:r>
            <a:r>
              <a:rPr lang="en-US" altLang="en-US" sz="1200">
                <a:latin typeface="Symbol" panose="05050102010706020507" pitchFamily="18" charset="2"/>
              </a:rPr>
              <a:t> + s</a:t>
            </a:r>
            <a:r>
              <a:rPr lang="en-US" altLang="en-US" sz="1200" baseline="-25000"/>
              <a:t>n</a:t>
            </a:r>
            <a:r>
              <a:rPr lang="en-US" altLang="en-US" sz="1200">
                <a:latin typeface="Symbol" panose="05050102010706020507" pitchFamily="18" charset="2"/>
              </a:rPr>
              <a:t> </a:t>
            </a:r>
            <a:r>
              <a:rPr lang="en-US" altLang="en-US" sz="1200"/>
              <a:t>tan</a:t>
            </a:r>
            <a:r>
              <a:rPr lang="en-US" altLang="en-US" sz="1200">
                <a:latin typeface="Symbol" panose="05050102010706020507" pitchFamily="18" charset="2"/>
              </a:rPr>
              <a:t> f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30794" name="Oval 164"/>
          <p:cNvSpPr>
            <a:spLocks noChangeArrowheads="1"/>
          </p:cNvSpPr>
          <p:nvPr/>
        </p:nvSpPr>
        <p:spPr bwMode="auto">
          <a:xfrm>
            <a:off x="6324600" y="4749800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5" name="Oval 165"/>
          <p:cNvSpPr>
            <a:spLocks noChangeArrowheads="1"/>
          </p:cNvSpPr>
          <p:nvPr/>
        </p:nvSpPr>
        <p:spPr bwMode="auto">
          <a:xfrm>
            <a:off x="6756400" y="4572000"/>
            <a:ext cx="1123950" cy="1123950"/>
          </a:xfrm>
          <a:prstGeom prst="ellips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6" name="Oval 166"/>
          <p:cNvSpPr>
            <a:spLocks noChangeArrowheads="1"/>
          </p:cNvSpPr>
          <p:nvPr/>
        </p:nvSpPr>
        <p:spPr bwMode="auto">
          <a:xfrm>
            <a:off x="7124700" y="4419600"/>
            <a:ext cx="1428750" cy="142875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7" name="Rectangle 167"/>
          <p:cNvSpPr>
            <a:spLocks noChangeArrowheads="1"/>
          </p:cNvSpPr>
          <p:nvPr/>
        </p:nvSpPr>
        <p:spPr bwMode="auto">
          <a:xfrm>
            <a:off x="6311900" y="5149850"/>
            <a:ext cx="234315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8" name="Text Box 168"/>
          <p:cNvSpPr txBox="1">
            <a:spLocks noChangeArrowheads="1"/>
          </p:cNvSpPr>
          <p:nvPr/>
        </p:nvSpPr>
        <p:spPr bwMode="auto">
          <a:xfrm>
            <a:off x="6165850" y="50609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799" name="Text Box 169"/>
          <p:cNvSpPr txBox="1">
            <a:spLocks noChangeArrowheads="1"/>
          </p:cNvSpPr>
          <p:nvPr/>
        </p:nvSpPr>
        <p:spPr bwMode="auto">
          <a:xfrm>
            <a:off x="6899275" y="5038725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00" name="Text Box 170"/>
          <p:cNvSpPr txBox="1">
            <a:spLocks noChangeArrowheads="1"/>
          </p:cNvSpPr>
          <p:nvPr/>
        </p:nvSpPr>
        <p:spPr bwMode="auto">
          <a:xfrm>
            <a:off x="6619875" y="50419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30801" name="Text Box 171"/>
          <p:cNvSpPr txBox="1">
            <a:spLocks noChangeArrowheads="1"/>
          </p:cNvSpPr>
          <p:nvPr/>
        </p:nvSpPr>
        <p:spPr bwMode="auto">
          <a:xfrm>
            <a:off x="7724775" y="50482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30802" name="Text Box 172"/>
          <p:cNvSpPr txBox="1">
            <a:spLocks noChangeArrowheads="1"/>
          </p:cNvSpPr>
          <p:nvPr/>
        </p:nvSpPr>
        <p:spPr bwMode="auto">
          <a:xfrm>
            <a:off x="7048500" y="50292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0803" name="Text Box 173"/>
          <p:cNvSpPr txBox="1">
            <a:spLocks noChangeArrowheads="1"/>
          </p:cNvSpPr>
          <p:nvPr/>
        </p:nvSpPr>
        <p:spPr bwMode="auto">
          <a:xfrm>
            <a:off x="8401050" y="50482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0804" name="Line 174"/>
          <p:cNvSpPr>
            <a:spLocks noChangeShapeType="1"/>
          </p:cNvSpPr>
          <p:nvPr/>
        </p:nvSpPr>
        <p:spPr bwMode="auto">
          <a:xfrm>
            <a:off x="7086600" y="5327650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5" name="Line 175"/>
          <p:cNvSpPr>
            <a:spLocks noChangeShapeType="1"/>
          </p:cNvSpPr>
          <p:nvPr/>
        </p:nvSpPr>
        <p:spPr bwMode="auto">
          <a:xfrm>
            <a:off x="6324600" y="5321300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6" name="Line 176"/>
          <p:cNvSpPr>
            <a:spLocks noChangeShapeType="1"/>
          </p:cNvSpPr>
          <p:nvPr/>
        </p:nvSpPr>
        <p:spPr bwMode="auto">
          <a:xfrm>
            <a:off x="6324600" y="5480050"/>
            <a:ext cx="7620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7" name="Text Box 177"/>
          <p:cNvSpPr txBox="1">
            <a:spLocks noChangeArrowheads="1"/>
          </p:cNvSpPr>
          <p:nvPr/>
        </p:nvSpPr>
        <p:spPr bwMode="auto">
          <a:xfrm>
            <a:off x="6350000" y="5391150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0808" name="Line 178"/>
          <p:cNvSpPr>
            <a:spLocks noChangeShapeType="1"/>
          </p:cNvSpPr>
          <p:nvPr/>
        </p:nvSpPr>
        <p:spPr bwMode="auto">
          <a:xfrm>
            <a:off x="8553450" y="5429250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9" name="Line 179"/>
          <p:cNvSpPr>
            <a:spLocks noChangeShapeType="1"/>
          </p:cNvSpPr>
          <p:nvPr/>
        </p:nvSpPr>
        <p:spPr bwMode="auto">
          <a:xfrm>
            <a:off x="7124700" y="5448300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0" name="Line 180"/>
          <p:cNvSpPr>
            <a:spLocks noChangeShapeType="1"/>
          </p:cNvSpPr>
          <p:nvPr/>
        </p:nvSpPr>
        <p:spPr bwMode="auto">
          <a:xfrm>
            <a:off x="7131050" y="5689600"/>
            <a:ext cx="1422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1" name="Text Box 181"/>
          <p:cNvSpPr txBox="1">
            <a:spLocks noChangeArrowheads="1"/>
          </p:cNvSpPr>
          <p:nvPr/>
        </p:nvSpPr>
        <p:spPr bwMode="auto">
          <a:xfrm>
            <a:off x="7543800" y="5588000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0812" name="Text Box 182"/>
          <p:cNvSpPr txBox="1">
            <a:spLocks noChangeArrowheads="1"/>
          </p:cNvSpPr>
          <p:nvPr/>
        </p:nvSpPr>
        <p:spPr bwMode="auto">
          <a:xfrm>
            <a:off x="-38100" y="42672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13" name="Text Box 183"/>
          <p:cNvSpPr txBox="1">
            <a:spLocks noChangeArrowheads="1"/>
          </p:cNvSpPr>
          <p:nvPr/>
        </p:nvSpPr>
        <p:spPr bwMode="auto">
          <a:xfrm>
            <a:off x="635000" y="42672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14" name="Text Box 184"/>
          <p:cNvSpPr txBox="1">
            <a:spLocks noChangeArrowheads="1"/>
          </p:cNvSpPr>
          <p:nvPr/>
        </p:nvSpPr>
        <p:spPr bwMode="auto">
          <a:xfrm>
            <a:off x="311150" y="37782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15" name="Text Box 185"/>
          <p:cNvSpPr txBox="1">
            <a:spLocks noChangeArrowheads="1"/>
          </p:cNvSpPr>
          <p:nvPr/>
        </p:nvSpPr>
        <p:spPr bwMode="auto">
          <a:xfrm>
            <a:off x="342900" y="49085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16" name="Text Box 186"/>
          <p:cNvSpPr txBox="1">
            <a:spLocks noChangeArrowheads="1"/>
          </p:cNvSpPr>
          <p:nvPr/>
        </p:nvSpPr>
        <p:spPr bwMode="auto">
          <a:xfrm>
            <a:off x="111125" y="3405188"/>
            <a:ext cx="71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Confining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Pressure</a:t>
            </a:r>
          </a:p>
        </p:txBody>
      </p:sp>
      <p:sp>
        <p:nvSpPr>
          <p:cNvPr id="30817" name="Text Box 187"/>
          <p:cNvSpPr txBox="1">
            <a:spLocks noChangeArrowheads="1"/>
          </p:cNvSpPr>
          <p:nvPr/>
        </p:nvSpPr>
        <p:spPr bwMode="auto">
          <a:xfrm>
            <a:off x="5099050" y="3105150"/>
            <a:ext cx="13255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= Ds +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0818" name="Text Box 188"/>
          <p:cNvSpPr txBox="1">
            <a:spLocks noChangeArrowheads="1"/>
          </p:cNvSpPr>
          <p:nvPr/>
        </p:nvSpPr>
        <p:spPr bwMode="auto">
          <a:xfrm>
            <a:off x="5562600" y="43434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19" name="Text Box 189"/>
          <p:cNvSpPr txBox="1">
            <a:spLocks noChangeArrowheads="1"/>
          </p:cNvSpPr>
          <p:nvPr/>
        </p:nvSpPr>
        <p:spPr bwMode="auto">
          <a:xfrm>
            <a:off x="5238750" y="3460750"/>
            <a:ext cx="411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0820" name="Text Box 190"/>
          <p:cNvSpPr txBox="1">
            <a:spLocks noChangeArrowheads="1"/>
          </p:cNvSpPr>
          <p:nvPr/>
        </p:nvSpPr>
        <p:spPr bwMode="auto">
          <a:xfrm>
            <a:off x="5207000" y="52006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0821" name="Text Box 191"/>
          <p:cNvSpPr txBox="1">
            <a:spLocks noChangeArrowheads="1"/>
          </p:cNvSpPr>
          <p:nvPr/>
        </p:nvSpPr>
        <p:spPr bwMode="auto">
          <a:xfrm>
            <a:off x="5359400" y="37846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22" name="Text Box 192"/>
          <p:cNvSpPr txBox="1">
            <a:spLocks noChangeArrowheads="1"/>
          </p:cNvSpPr>
          <p:nvPr/>
        </p:nvSpPr>
        <p:spPr bwMode="auto">
          <a:xfrm>
            <a:off x="5391150" y="49022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23" name="Line 193"/>
          <p:cNvSpPr>
            <a:spLocks noChangeShapeType="1"/>
          </p:cNvSpPr>
          <p:nvPr/>
        </p:nvSpPr>
        <p:spPr bwMode="auto">
          <a:xfrm>
            <a:off x="6572250" y="1308100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" name="Line 194"/>
          <p:cNvSpPr>
            <a:spLocks noChangeShapeType="1"/>
          </p:cNvSpPr>
          <p:nvPr/>
        </p:nvSpPr>
        <p:spPr bwMode="auto">
          <a:xfrm>
            <a:off x="6572250" y="26130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" name="Freeform 195"/>
          <p:cNvSpPr>
            <a:spLocks/>
          </p:cNvSpPr>
          <p:nvPr/>
        </p:nvSpPr>
        <p:spPr bwMode="auto">
          <a:xfrm>
            <a:off x="6572250" y="1603375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6" name="Text Box 196"/>
          <p:cNvSpPr txBox="1">
            <a:spLocks noChangeArrowheads="1"/>
          </p:cNvSpPr>
          <p:nvPr/>
        </p:nvSpPr>
        <p:spPr bwMode="auto">
          <a:xfrm>
            <a:off x="7651750" y="2473325"/>
            <a:ext cx="250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e</a:t>
            </a:r>
            <a:endParaRPr lang="en-US" altLang="en-US" sz="1200"/>
          </a:p>
        </p:txBody>
      </p:sp>
      <p:sp>
        <p:nvSpPr>
          <p:cNvPr id="30827" name="Text Box 197"/>
          <p:cNvSpPr txBox="1">
            <a:spLocks noChangeArrowheads="1"/>
          </p:cNvSpPr>
          <p:nvPr/>
        </p:nvSpPr>
        <p:spPr bwMode="auto">
          <a:xfrm>
            <a:off x="6353175" y="1092200"/>
            <a:ext cx="369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</a:t>
            </a:r>
            <a:endParaRPr lang="en-US" altLang="en-US" sz="1200"/>
          </a:p>
        </p:txBody>
      </p:sp>
      <p:sp>
        <p:nvSpPr>
          <p:cNvPr id="30828" name="Text Box 198"/>
          <p:cNvSpPr txBox="1">
            <a:spLocks noChangeArrowheads="1"/>
          </p:cNvSpPr>
          <p:nvPr/>
        </p:nvSpPr>
        <p:spPr bwMode="auto">
          <a:xfrm>
            <a:off x="7004050" y="1292225"/>
            <a:ext cx="1049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latin typeface="Symbol" panose="05050102010706020507" pitchFamily="18" charset="2"/>
              </a:rPr>
              <a:t>2</a:t>
            </a:r>
            <a:endParaRPr lang="en-US" altLang="en-US" sz="1200"/>
          </a:p>
        </p:txBody>
      </p:sp>
      <p:sp>
        <p:nvSpPr>
          <p:cNvPr id="30829" name="Line 199"/>
          <p:cNvSpPr>
            <a:spLocks noChangeShapeType="1"/>
          </p:cNvSpPr>
          <p:nvPr/>
        </p:nvSpPr>
        <p:spPr bwMode="auto">
          <a:xfrm>
            <a:off x="7010400" y="1793875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0" name="Text Box 200"/>
          <p:cNvSpPr txBox="1">
            <a:spLocks noChangeArrowheads="1"/>
          </p:cNvSpPr>
          <p:nvPr/>
        </p:nvSpPr>
        <p:spPr bwMode="auto">
          <a:xfrm>
            <a:off x="6946900" y="2006600"/>
            <a:ext cx="860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 </a:t>
            </a:r>
            <a:r>
              <a:rPr lang="en-US" altLang="en-US" sz="1200" i="1" baseline="-25000"/>
              <a:t>Failure</a:t>
            </a:r>
          </a:p>
        </p:txBody>
      </p:sp>
      <p:sp>
        <p:nvSpPr>
          <p:cNvPr id="30831" name="Oval 201"/>
          <p:cNvSpPr>
            <a:spLocks noChangeArrowheads="1"/>
          </p:cNvSpPr>
          <p:nvPr/>
        </p:nvSpPr>
        <p:spPr bwMode="auto">
          <a:xfrm>
            <a:off x="7038975" y="1327150"/>
            <a:ext cx="276225" cy="276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2" name="Line 202"/>
          <p:cNvSpPr>
            <a:spLocks noChangeShapeType="1"/>
          </p:cNvSpPr>
          <p:nvPr/>
        </p:nvSpPr>
        <p:spPr bwMode="auto">
          <a:xfrm>
            <a:off x="6273800" y="1066800"/>
            <a:ext cx="1905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3" name="Text Box 203"/>
          <p:cNvSpPr txBox="1">
            <a:spLocks noChangeArrowheads="1"/>
          </p:cNvSpPr>
          <p:nvPr/>
        </p:nvSpPr>
        <p:spPr bwMode="auto">
          <a:xfrm>
            <a:off x="5102225" y="858838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Deviator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46"/>
          <p:cNvSpPr txBox="1">
            <a:spLocks noChangeArrowheads="1"/>
          </p:cNvSpPr>
          <p:nvPr/>
        </p:nvSpPr>
        <p:spPr bwMode="auto">
          <a:xfrm>
            <a:off x="361950" y="152400"/>
            <a:ext cx="283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Triaxial Compression Test</a:t>
            </a:r>
          </a:p>
        </p:txBody>
      </p:sp>
      <p:sp>
        <p:nvSpPr>
          <p:cNvPr id="32771" name="Text Box 147"/>
          <p:cNvSpPr txBox="1">
            <a:spLocks noChangeArrowheads="1"/>
          </p:cNvSpPr>
          <p:nvPr/>
        </p:nvSpPr>
        <p:spPr bwMode="auto">
          <a:xfrm>
            <a:off x="425450" y="511175"/>
            <a:ext cx="3297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3- Unconsolidated Undrained Test (UU)</a:t>
            </a:r>
          </a:p>
        </p:txBody>
      </p:sp>
      <p:sp>
        <p:nvSpPr>
          <p:cNvPr id="32772" name="Rectangle 157"/>
          <p:cNvSpPr>
            <a:spLocks noChangeArrowheads="1"/>
          </p:cNvSpPr>
          <p:nvPr/>
        </p:nvSpPr>
        <p:spPr bwMode="auto">
          <a:xfrm>
            <a:off x="1393825" y="3221038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3" name="Rectangle 158"/>
          <p:cNvSpPr>
            <a:spLocks noChangeArrowheads="1"/>
          </p:cNvSpPr>
          <p:nvPr/>
        </p:nvSpPr>
        <p:spPr bwMode="auto">
          <a:xfrm>
            <a:off x="1171575" y="5148263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4" name="Rectangle 159"/>
          <p:cNvSpPr>
            <a:spLocks noChangeArrowheads="1"/>
          </p:cNvSpPr>
          <p:nvPr/>
        </p:nvSpPr>
        <p:spPr bwMode="auto">
          <a:xfrm>
            <a:off x="1171575" y="3014663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5" name="Line 160"/>
          <p:cNvSpPr>
            <a:spLocks noChangeShapeType="1"/>
          </p:cNvSpPr>
          <p:nvPr/>
        </p:nvSpPr>
        <p:spPr bwMode="auto">
          <a:xfrm>
            <a:off x="1390650" y="3195638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161"/>
          <p:cNvSpPr>
            <a:spLocks noChangeShapeType="1"/>
          </p:cNvSpPr>
          <p:nvPr/>
        </p:nvSpPr>
        <p:spPr bwMode="auto">
          <a:xfrm>
            <a:off x="2295525" y="3195638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162"/>
          <p:cNvSpPr>
            <a:spLocks noChangeArrowheads="1"/>
          </p:cNvSpPr>
          <p:nvPr/>
        </p:nvSpPr>
        <p:spPr bwMode="auto">
          <a:xfrm>
            <a:off x="1714500" y="4938713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8" name="Rectangle 163"/>
          <p:cNvSpPr>
            <a:spLocks noChangeArrowheads="1"/>
          </p:cNvSpPr>
          <p:nvPr/>
        </p:nvSpPr>
        <p:spPr bwMode="auto">
          <a:xfrm>
            <a:off x="1714500" y="3948113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9" name="Line 164"/>
          <p:cNvSpPr>
            <a:spLocks noChangeShapeType="1"/>
          </p:cNvSpPr>
          <p:nvPr/>
        </p:nvSpPr>
        <p:spPr bwMode="auto">
          <a:xfrm>
            <a:off x="1857375" y="2824163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Rectangle 165"/>
          <p:cNvSpPr>
            <a:spLocks noChangeArrowheads="1"/>
          </p:cNvSpPr>
          <p:nvPr/>
        </p:nvSpPr>
        <p:spPr bwMode="auto">
          <a:xfrm>
            <a:off x="1714500" y="4148138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1" name="Rectangle 166"/>
          <p:cNvSpPr>
            <a:spLocks noChangeArrowheads="1"/>
          </p:cNvSpPr>
          <p:nvPr/>
        </p:nvSpPr>
        <p:spPr bwMode="auto">
          <a:xfrm>
            <a:off x="1714500" y="4148138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2" name="Rectangle 167"/>
          <p:cNvSpPr>
            <a:spLocks noChangeArrowheads="1"/>
          </p:cNvSpPr>
          <p:nvPr/>
        </p:nvSpPr>
        <p:spPr bwMode="auto">
          <a:xfrm>
            <a:off x="1714500" y="4852988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3" name="Oval 168"/>
          <p:cNvSpPr>
            <a:spLocks noChangeArrowheads="1"/>
          </p:cNvSpPr>
          <p:nvPr/>
        </p:nvSpPr>
        <p:spPr bwMode="auto">
          <a:xfrm>
            <a:off x="1485900" y="2195513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4" name="Oval 169"/>
          <p:cNvSpPr>
            <a:spLocks noChangeArrowheads="1"/>
          </p:cNvSpPr>
          <p:nvPr/>
        </p:nvSpPr>
        <p:spPr bwMode="auto">
          <a:xfrm>
            <a:off x="1687513" y="2486025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5" name="Oval 170"/>
          <p:cNvSpPr>
            <a:spLocks noChangeArrowheads="1"/>
          </p:cNvSpPr>
          <p:nvPr/>
        </p:nvSpPr>
        <p:spPr bwMode="auto">
          <a:xfrm>
            <a:off x="1717675" y="2516188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6" name="Line 171"/>
          <p:cNvSpPr>
            <a:spLocks noChangeShapeType="1"/>
          </p:cNvSpPr>
          <p:nvPr/>
        </p:nvSpPr>
        <p:spPr bwMode="auto">
          <a:xfrm flipV="1">
            <a:off x="1847850" y="2376488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72"/>
          <p:cNvSpPr>
            <a:spLocks noChangeShapeType="1"/>
          </p:cNvSpPr>
          <p:nvPr/>
        </p:nvSpPr>
        <p:spPr bwMode="auto">
          <a:xfrm flipV="1">
            <a:off x="1847850" y="1985963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173"/>
          <p:cNvSpPr>
            <a:spLocks noChangeShapeType="1"/>
          </p:cNvSpPr>
          <p:nvPr/>
        </p:nvSpPr>
        <p:spPr bwMode="auto">
          <a:xfrm>
            <a:off x="1019175" y="1938338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Rectangle 174"/>
          <p:cNvSpPr>
            <a:spLocks noChangeArrowheads="1"/>
          </p:cNvSpPr>
          <p:nvPr/>
        </p:nvSpPr>
        <p:spPr bwMode="auto">
          <a:xfrm>
            <a:off x="904875" y="1776413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90" name="Line 175"/>
          <p:cNvSpPr>
            <a:spLocks noChangeShapeType="1"/>
          </p:cNvSpPr>
          <p:nvPr/>
        </p:nvSpPr>
        <p:spPr bwMode="auto">
          <a:xfrm>
            <a:off x="2667000" y="1976438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Rectangle 176"/>
          <p:cNvSpPr>
            <a:spLocks noChangeArrowheads="1"/>
          </p:cNvSpPr>
          <p:nvPr/>
        </p:nvSpPr>
        <p:spPr bwMode="auto">
          <a:xfrm>
            <a:off x="895350" y="5357813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537" name="Rectangle 177"/>
          <p:cNvSpPr>
            <a:spLocks noChangeArrowheads="1"/>
          </p:cNvSpPr>
          <p:nvPr/>
        </p:nvSpPr>
        <p:spPr bwMode="auto">
          <a:xfrm>
            <a:off x="1838325" y="4929188"/>
            <a:ext cx="42863" cy="690562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15538" name="Rectangle 178"/>
          <p:cNvSpPr>
            <a:spLocks noChangeArrowheads="1"/>
          </p:cNvSpPr>
          <p:nvPr/>
        </p:nvSpPr>
        <p:spPr bwMode="auto">
          <a:xfrm>
            <a:off x="609600" y="5619750"/>
            <a:ext cx="1271588" cy="42863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2794" name="Line 179"/>
          <p:cNvSpPr>
            <a:spLocks noChangeShapeType="1"/>
          </p:cNvSpPr>
          <p:nvPr/>
        </p:nvSpPr>
        <p:spPr bwMode="auto">
          <a:xfrm>
            <a:off x="1860550" y="5589588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95" name="Group 181"/>
          <p:cNvGrpSpPr>
            <a:grpSpLocks/>
          </p:cNvGrpSpPr>
          <p:nvPr/>
        </p:nvGrpSpPr>
        <p:grpSpPr bwMode="auto">
          <a:xfrm>
            <a:off x="1628775" y="4262438"/>
            <a:ext cx="88900" cy="546100"/>
            <a:chOff x="1540" y="2376"/>
            <a:chExt cx="56" cy="344"/>
          </a:xfrm>
        </p:grpSpPr>
        <p:sp>
          <p:nvSpPr>
            <p:cNvPr id="32991" name="Line 182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2" name="Line 183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3" name="Line 184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4" name="Line 185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5" name="Line 186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6" name="Line 187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7" name="Line 188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6" name="Group 189"/>
          <p:cNvGrpSpPr>
            <a:grpSpLocks/>
          </p:cNvGrpSpPr>
          <p:nvPr/>
        </p:nvGrpSpPr>
        <p:grpSpPr bwMode="auto">
          <a:xfrm flipH="1">
            <a:off x="1990725" y="4256088"/>
            <a:ext cx="88900" cy="546100"/>
            <a:chOff x="1540" y="2376"/>
            <a:chExt cx="56" cy="344"/>
          </a:xfrm>
        </p:grpSpPr>
        <p:sp>
          <p:nvSpPr>
            <p:cNvPr id="32984" name="Line 190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5" name="Line 191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6" name="Line 192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7" name="Line 193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8" name="Line 194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9" name="Line 195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0" name="Line 196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7" name="Rectangle 197"/>
          <p:cNvSpPr>
            <a:spLocks noChangeArrowheads="1"/>
          </p:cNvSpPr>
          <p:nvPr/>
        </p:nvSpPr>
        <p:spPr bwMode="auto">
          <a:xfrm>
            <a:off x="3749675" y="3211513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98" name="Rectangle 198"/>
          <p:cNvSpPr>
            <a:spLocks noChangeArrowheads="1"/>
          </p:cNvSpPr>
          <p:nvPr/>
        </p:nvSpPr>
        <p:spPr bwMode="auto">
          <a:xfrm>
            <a:off x="3527425" y="5138738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99" name="Rectangle 199"/>
          <p:cNvSpPr>
            <a:spLocks noChangeArrowheads="1"/>
          </p:cNvSpPr>
          <p:nvPr/>
        </p:nvSpPr>
        <p:spPr bwMode="auto">
          <a:xfrm>
            <a:off x="3527425" y="3005138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0" name="Line 200"/>
          <p:cNvSpPr>
            <a:spLocks noChangeShapeType="1"/>
          </p:cNvSpPr>
          <p:nvPr/>
        </p:nvSpPr>
        <p:spPr bwMode="auto">
          <a:xfrm>
            <a:off x="3746500" y="3186113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201"/>
          <p:cNvSpPr>
            <a:spLocks noChangeShapeType="1"/>
          </p:cNvSpPr>
          <p:nvPr/>
        </p:nvSpPr>
        <p:spPr bwMode="auto">
          <a:xfrm>
            <a:off x="4651375" y="3186113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Rectangle 202"/>
          <p:cNvSpPr>
            <a:spLocks noChangeArrowheads="1"/>
          </p:cNvSpPr>
          <p:nvPr/>
        </p:nvSpPr>
        <p:spPr bwMode="auto">
          <a:xfrm>
            <a:off x="4070350" y="4929188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3" name="Rectangle 203"/>
          <p:cNvSpPr>
            <a:spLocks noChangeArrowheads="1"/>
          </p:cNvSpPr>
          <p:nvPr/>
        </p:nvSpPr>
        <p:spPr bwMode="auto">
          <a:xfrm>
            <a:off x="4070350" y="3938588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4" name="Line 204"/>
          <p:cNvSpPr>
            <a:spLocks noChangeShapeType="1"/>
          </p:cNvSpPr>
          <p:nvPr/>
        </p:nvSpPr>
        <p:spPr bwMode="auto">
          <a:xfrm>
            <a:off x="4213225" y="2814638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Rectangle 205"/>
          <p:cNvSpPr>
            <a:spLocks noChangeArrowheads="1"/>
          </p:cNvSpPr>
          <p:nvPr/>
        </p:nvSpPr>
        <p:spPr bwMode="auto">
          <a:xfrm>
            <a:off x="4070350" y="4138613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6" name="Rectangle 206"/>
          <p:cNvSpPr>
            <a:spLocks noChangeArrowheads="1"/>
          </p:cNvSpPr>
          <p:nvPr/>
        </p:nvSpPr>
        <p:spPr bwMode="auto">
          <a:xfrm>
            <a:off x="4070350" y="4138613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7" name="Rectangle 207"/>
          <p:cNvSpPr>
            <a:spLocks noChangeArrowheads="1"/>
          </p:cNvSpPr>
          <p:nvPr/>
        </p:nvSpPr>
        <p:spPr bwMode="auto">
          <a:xfrm>
            <a:off x="4070350" y="4843463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8" name="Oval 208"/>
          <p:cNvSpPr>
            <a:spLocks noChangeArrowheads="1"/>
          </p:cNvSpPr>
          <p:nvPr/>
        </p:nvSpPr>
        <p:spPr bwMode="auto">
          <a:xfrm>
            <a:off x="3841750" y="2185988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9" name="Oval 209"/>
          <p:cNvSpPr>
            <a:spLocks noChangeArrowheads="1"/>
          </p:cNvSpPr>
          <p:nvPr/>
        </p:nvSpPr>
        <p:spPr bwMode="auto">
          <a:xfrm>
            <a:off x="4043363" y="2476500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0" name="Oval 210"/>
          <p:cNvSpPr>
            <a:spLocks noChangeArrowheads="1"/>
          </p:cNvSpPr>
          <p:nvPr/>
        </p:nvSpPr>
        <p:spPr bwMode="auto">
          <a:xfrm>
            <a:off x="4073525" y="2506663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1" name="Line 211"/>
          <p:cNvSpPr>
            <a:spLocks noChangeShapeType="1"/>
          </p:cNvSpPr>
          <p:nvPr/>
        </p:nvSpPr>
        <p:spPr bwMode="auto">
          <a:xfrm flipV="1">
            <a:off x="4203700" y="2366963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2" name="Line 212"/>
          <p:cNvSpPr>
            <a:spLocks noChangeShapeType="1"/>
          </p:cNvSpPr>
          <p:nvPr/>
        </p:nvSpPr>
        <p:spPr bwMode="auto">
          <a:xfrm flipV="1">
            <a:off x="4203700" y="1976438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213"/>
          <p:cNvSpPr>
            <a:spLocks noChangeShapeType="1"/>
          </p:cNvSpPr>
          <p:nvPr/>
        </p:nvSpPr>
        <p:spPr bwMode="auto">
          <a:xfrm>
            <a:off x="3375025" y="1928813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Rectangle 214"/>
          <p:cNvSpPr>
            <a:spLocks noChangeArrowheads="1"/>
          </p:cNvSpPr>
          <p:nvPr/>
        </p:nvSpPr>
        <p:spPr bwMode="auto">
          <a:xfrm>
            <a:off x="3260725" y="1766888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5" name="Line 215"/>
          <p:cNvSpPr>
            <a:spLocks noChangeShapeType="1"/>
          </p:cNvSpPr>
          <p:nvPr/>
        </p:nvSpPr>
        <p:spPr bwMode="auto">
          <a:xfrm>
            <a:off x="5022850" y="1966913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Rectangle 216"/>
          <p:cNvSpPr>
            <a:spLocks noChangeArrowheads="1"/>
          </p:cNvSpPr>
          <p:nvPr/>
        </p:nvSpPr>
        <p:spPr bwMode="auto">
          <a:xfrm>
            <a:off x="3251200" y="5348288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7" name="Rectangle 217"/>
          <p:cNvSpPr>
            <a:spLocks noChangeArrowheads="1"/>
          </p:cNvSpPr>
          <p:nvPr/>
        </p:nvSpPr>
        <p:spPr bwMode="auto">
          <a:xfrm>
            <a:off x="4194175" y="4919663"/>
            <a:ext cx="42863" cy="690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8" name="Rectangle 218"/>
          <p:cNvSpPr>
            <a:spLocks noChangeArrowheads="1"/>
          </p:cNvSpPr>
          <p:nvPr/>
        </p:nvSpPr>
        <p:spPr bwMode="auto">
          <a:xfrm>
            <a:off x="2965450" y="5610225"/>
            <a:ext cx="1271588" cy="42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9" name="Line 219"/>
          <p:cNvSpPr>
            <a:spLocks noChangeShapeType="1"/>
          </p:cNvSpPr>
          <p:nvPr/>
        </p:nvSpPr>
        <p:spPr bwMode="auto">
          <a:xfrm>
            <a:off x="4216400" y="5580063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20" name="Group 220"/>
          <p:cNvGrpSpPr>
            <a:grpSpLocks/>
          </p:cNvGrpSpPr>
          <p:nvPr/>
        </p:nvGrpSpPr>
        <p:grpSpPr bwMode="auto">
          <a:xfrm>
            <a:off x="3984625" y="4252913"/>
            <a:ext cx="88900" cy="546100"/>
            <a:chOff x="1540" y="2376"/>
            <a:chExt cx="56" cy="344"/>
          </a:xfrm>
        </p:grpSpPr>
        <p:sp>
          <p:nvSpPr>
            <p:cNvPr id="32977" name="Line 221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8" name="Line 222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9" name="Line 223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0" name="Line 224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1" name="Line 225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2" name="Line 226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3" name="Line 227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21" name="Group 228"/>
          <p:cNvGrpSpPr>
            <a:grpSpLocks/>
          </p:cNvGrpSpPr>
          <p:nvPr/>
        </p:nvGrpSpPr>
        <p:grpSpPr bwMode="auto">
          <a:xfrm flipH="1">
            <a:off x="4346575" y="4246563"/>
            <a:ext cx="88900" cy="546100"/>
            <a:chOff x="1540" y="2376"/>
            <a:chExt cx="56" cy="344"/>
          </a:xfrm>
        </p:grpSpPr>
        <p:sp>
          <p:nvSpPr>
            <p:cNvPr id="32970" name="Line 229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1" name="Line 230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2" name="Line 231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" name="Line 232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4" name="Line 233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5" name="Line 234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6" name="Line 235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2" name="Line 236"/>
          <p:cNvSpPr>
            <a:spLocks noChangeShapeType="1"/>
          </p:cNvSpPr>
          <p:nvPr/>
        </p:nvSpPr>
        <p:spPr bwMode="auto">
          <a:xfrm>
            <a:off x="4216400" y="3595688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23" name="Group 237"/>
          <p:cNvGrpSpPr>
            <a:grpSpLocks/>
          </p:cNvGrpSpPr>
          <p:nvPr/>
        </p:nvGrpSpPr>
        <p:grpSpPr bwMode="auto">
          <a:xfrm>
            <a:off x="250825" y="4019550"/>
            <a:ext cx="463550" cy="939800"/>
            <a:chOff x="580" y="2223"/>
            <a:chExt cx="292" cy="592"/>
          </a:xfrm>
        </p:grpSpPr>
        <p:sp>
          <p:nvSpPr>
            <p:cNvPr id="32941" name="Rectangle 238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42" name="Line 239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3" name="Line 240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Line 241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5" name="Line 242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6" name="Line 243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7" name="Line 244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8" name="Line 245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9" name="Line 246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0" name="Line 247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1" name="Line 248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2" name="Line 249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3" name="Line 250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4" name="Line 251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5" name="Line 252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6" name="Line 253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7" name="Line 254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8" name="Line 255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9" name="Line 256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0" name="Line 257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1" name="Line 258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2" name="Line 259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3" name="Line 260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4" name="Line 261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5" name="Line 262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6" name="Line 263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7" name="Line 264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8" name="Line 265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9" name="Line 266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24" name="Group 267"/>
          <p:cNvGrpSpPr>
            <a:grpSpLocks/>
          </p:cNvGrpSpPr>
          <p:nvPr/>
        </p:nvGrpSpPr>
        <p:grpSpPr bwMode="auto">
          <a:xfrm>
            <a:off x="5191125" y="4019550"/>
            <a:ext cx="463550" cy="939800"/>
            <a:chOff x="580" y="2223"/>
            <a:chExt cx="292" cy="592"/>
          </a:xfrm>
        </p:grpSpPr>
        <p:sp>
          <p:nvSpPr>
            <p:cNvPr id="32912" name="Rectangle 268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13" name="Line 269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Line 270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Line 271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Line 272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273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Line 274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Line 275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Line 276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Line 277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Line 278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Line 279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Line 280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Line 281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Line 282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Line 283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Line 284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Line 285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Line 286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Line 287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2" name="Line 288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3" name="Line 289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4" name="Line 290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5" name="Line 291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6" name="Line 292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7" name="Line 293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8" name="Line 294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9" name="Line 295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Line 296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5" name="Line 297"/>
          <p:cNvSpPr>
            <a:spLocks noChangeShapeType="1"/>
          </p:cNvSpPr>
          <p:nvPr/>
        </p:nvSpPr>
        <p:spPr bwMode="auto">
          <a:xfrm>
            <a:off x="5413375" y="3690938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Line 298"/>
          <p:cNvSpPr>
            <a:spLocks noChangeShapeType="1"/>
          </p:cNvSpPr>
          <p:nvPr/>
        </p:nvSpPr>
        <p:spPr bwMode="auto">
          <a:xfrm flipV="1">
            <a:off x="5422900" y="4957763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7" name="Text Box 299"/>
          <p:cNvSpPr txBox="1">
            <a:spLocks noChangeArrowheads="1"/>
          </p:cNvSpPr>
          <p:nvPr/>
        </p:nvSpPr>
        <p:spPr bwMode="auto">
          <a:xfrm>
            <a:off x="1473200" y="13652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1</a:t>
            </a:r>
          </a:p>
        </p:txBody>
      </p:sp>
      <p:sp>
        <p:nvSpPr>
          <p:cNvPr id="32828" name="Text Box 300"/>
          <p:cNvSpPr txBox="1">
            <a:spLocks noChangeArrowheads="1"/>
          </p:cNvSpPr>
          <p:nvPr/>
        </p:nvSpPr>
        <p:spPr bwMode="auto">
          <a:xfrm>
            <a:off x="3810000" y="137477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2</a:t>
            </a:r>
          </a:p>
        </p:txBody>
      </p:sp>
      <p:sp>
        <p:nvSpPr>
          <p:cNvPr id="32829" name="Line 302"/>
          <p:cNvSpPr>
            <a:spLocks noChangeShapeType="1"/>
          </p:cNvSpPr>
          <p:nvPr/>
        </p:nvSpPr>
        <p:spPr bwMode="auto">
          <a:xfrm flipV="1">
            <a:off x="6162675" y="2925763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Line 303"/>
          <p:cNvSpPr>
            <a:spLocks noChangeShapeType="1"/>
          </p:cNvSpPr>
          <p:nvPr/>
        </p:nvSpPr>
        <p:spPr bwMode="auto">
          <a:xfrm>
            <a:off x="6162675" y="4573588"/>
            <a:ext cx="291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Line 304"/>
          <p:cNvSpPr>
            <a:spLocks noChangeShapeType="1"/>
          </p:cNvSpPr>
          <p:nvPr/>
        </p:nvSpPr>
        <p:spPr bwMode="auto">
          <a:xfrm flipH="1">
            <a:off x="6132513" y="3994150"/>
            <a:ext cx="2565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Line 305"/>
          <p:cNvSpPr>
            <a:spLocks noChangeShapeType="1"/>
          </p:cNvSpPr>
          <p:nvPr/>
        </p:nvSpPr>
        <p:spPr bwMode="auto">
          <a:xfrm flipH="1">
            <a:off x="6007100" y="398462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3" name="Line 306"/>
          <p:cNvSpPr>
            <a:spLocks noChangeShapeType="1"/>
          </p:cNvSpPr>
          <p:nvPr/>
        </p:nvSpPr>
        <p:spPr bwMode="auto">
          <a:xfrm flipH="1">
            <a:off x="6010275" y="4573588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Line 307"/>
          <p:cNvSpPr>
            <a:spLocks noChangeShapeType="1"/>
          </p:cNvSpPr>
          <p:nvPr/>
        </p:nvSpPr>
        <p:spPr bwMode="auto">
          <a:xfrm>
            <a:off x="6053138" y="3984625"/>
            <a:ext cx="15875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5" name="Text Box 309"/>
          <p:cNvSpPr txBox="1">
            <a:spLocks noChangeArrowheads="1"/>
          </p:cNvSpPr>
          <p:nvPr/>
        </p:nvSpPr>
        <p:spPr bwMode="auto">
          <a:xfrm>
            <a:off x="8885238" y="4500563"/>
            <a:ext cx="373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/>
              <a:t>n</a:t>
            </a:r>
            <a:endParaRPr lang="en-US" altLang="en-US" sz="1200"/>
          </a:p>
        </p:txBody>
      </p:sp>
      <p:sp>
        <p:nvSpPr>
          <p:cNvPr id="32836" name="Text Box 310"/>
          <p:cNvSpPr txBox="1">
            <a:spLocks noChangeArrowheads="1"/>
          </p:cNvSpPr>
          <p:nvPr/>
        </p:nvSpPr>
        <p:spPr bwMode="auto">
          <a:xfrm>
            <a:off x="5918200" y="2843213"/>
            <a:ext cx="393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32837" name="Text Box 311"/>
          <p:cNvSpPr txBox="1">
            <a:spLocks noChangeArrowheads="1"/>
          </p:cNvSpPr>
          <p:nvPr/>
        </p:nvSpPr>
        <p:spPr bwMode="auto">
          <a:xfrm>
            <a:off x="5788025" y="4105275"/>
            <a:ext cx="33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</a:t>
            </a:r>
            <a:r>
              <a:rPr lang="en-US" altLang="en-US" sz="1200" baseline="-25000"/>
              <a:t>u</a:t>
            </a:r>
          </a:p>
        </p:txBody>
      </p:sp>
      <p:sp>
        <p:nvSpPr>
          <p:cNvPr id="32838" name="Text Box 312"/>
          <p:cNvSpPr txBox="1">
            <a:spLocks noChangeArrowheads="1"/>
          </p:cNvSpPr>
          <p:nvPr/>
        </p:nvSpPr>
        <p:spPr bwMode="auto">
          <a:xfrm>
            <a:off x="6726238" y="3746500"/>
            <a:ext cx="1289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t= </a:t>
            </a:r>
            <a:r>
              <a:rPr lang="en-US" altLang="en-US" sz="1200"/>
              <a:t>c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32839" name="Oval 313"/>
          <p:cNvSpPr>
            <a:spLocks noChangeArrowheads="1"/>
          </p:cNvSpPr>
          <p:nvPr/>
        </p:nvSpPr>
        <p:spPr bwMode="auto">
          <a:xfrm>
            <a:off x="6362700" y="3995738"/>
            <a:ext cx="946150" cy="9461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40" name="Oval 314"/>
          <p:cNvSpPr>
            <a:spLocks noChangeArrowheads="1"/>
          </p:cNvSpPr>
          <p:nvPr/>
        </p:nvSpPr>
        <p:spPr bwMode="auto">
          <a:xfrm>
            <a:off x="6794500" y="4002088"/>
            <a:ext cx="1123950" cy="1123950"/>
          </a:xfrm>
          <a:prstGeom prst="ellips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41" name="Oval 315"/>
          <p:cNvSpPr>
            <a:spLocks noChangeArrowheads="1"/>
          </p:cNvSpPr>
          <p:nvPr/>
        </p:nvSpPr>
        <p:spPr bwMode="auto">
          <a:xfrm>
            <a:off x="7162800" y="4002088"/>
            <a:ext cx="1276350" cy="127635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42" name="Rectangle 316"/>
          <p:cNvSpPr>
            <a:spLocks noChangeArrowheads="1"/>
          </p:cNvSpPr>
          <p:nvPr/>
        </p:nvSpPr>
        <p:spPr bwMode="auto">
          <a:xfrm>
            <a:off x="6350000" y="4579938"/>
            <a:ext cx="234315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43" name="Text Box 317"/>
          <p:cNvSpPr txBox="1">
            <a:spLocks noChangeArrowheads="1"/>
          </p:cNvSpPr>
          <p:nvPr/>
        </p:nvSpPr>
        <p:spPr bwMode="auto">
          <a:xfrm>
            <a:off x="6203950" y="44910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44" name="Text Box 318"/>
          <p:cNvSpPr txBox="1">
            <a:spLocks noChangeArrowheads="1"/>
          </p:cNvSpPr>
          <p:nvPr/>
        </p:nvSpPr>
        <p:spPr bwMode="auto">
          <a:xfrm>
            <a:off x="7173913" y="4483100"/>
            <a:ext cx="373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45" name="Text Box 319"/>
          <p:cNvSpPr txBox="1">
            <a:spLocks noChangeArrowheads="1"/>
          </p:cNvSpPr>
          <p:nvPr/>
        </p:nvSpPr>
        <p:spPr bwMode="auto">
          <a:xfrm>
            <a:off x="6657975" y="44719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32846" name="Text Box 320"/>
          <p:cNvSpPr txBox="1">
            <a:spLocks noChangeArrowheads="1"/>
          </p:cNvSpPr>
          <p:nvPr/>
        </p:nvSpPr>
        <p:spPr bwMode="auto">
          <a:xfrm>
            <a:off x="7762875" y="44783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32847" name="Text Box 321"/>
          <p:cNvSpPr txBox="1">
            <a:spLocks noChangeArrowheads="1"/>
          </p:cNvSpPr>
          <p:nvPr/>
        </p:nvSpPr>
        <p:spPr bwMode="auto">
          <a:xfrm>
            <a:off x="6961188" y="4479925"/>
            <a:ext cx="373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2848" name="Text Box 322"/>
          <p:cNvSpPr txBox="1">
            <a:spLocks noChangeArrowheads="1"/>
          </p:cNvSpPr>
          <p:nvPr/>
        </p:nvSpPr>
        <p:spPr bwMode="auto">
          <a:xfrm>
            <a:off x="8296275" y="44783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2849" name="Line 323"/>
          <p:cNvSpPr>
            <a:spLocks noChangeShapeType="1"/>
          </p:cNvSpPr>
          <p:nvPr/>
        </p:nvSpPr>
        <p:spPr bwMode="auto">
          <a:xfrm>
            <a:off x="7124700" y="4757738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0" name="Line 324"/>
          <p:cNvSpPr>
            <a:spLocks noChangeShapeType="1"/>
          </p:cNvSpPr>
          <p:nvPr/>
        </p:nvSpPr>
        <p:spPr bwMode="auto">
          <a:xfrm>
            <a:off x="6362700" y="4751388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Line 325"/>
          <p:cNvSpPr>
            <a:spLocks noChangeShapeType="1"/>
          </p:cNvSpPr>
          <p:nvPr/>
        </p:nvSpPr>
        <p:spPr bwMode="auto">
          <a:xfrm>
            <a:off x="6362700" y="4910138"/>
            <a:ext cx="7620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2" name="Text Box 326"/>
          <p:cNvSpPr txBox="1">
            <a:spLocks noChangeArrowheads="1"/>
          </p:cNvSpPr>
          <p:nvPr/>
        </p:nvSpPr>
        <p:spPr bwMode="auto">
          <a:xfrm>
            <a:off x="6388100" y="482123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2853" name="Line 327"/>
          <p:cNvSpPr>
            <a:spLocks noChangeShapeType="1"/>
          </p:cNvSpPr>
          <p:nvPr/>
        </p:nvSpPr>
        <p:spPr bwMode="auto">
          <a:xfrm>
            <a:off x="8459788" y="4757738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Line 328"/>
          <p:cNvSpPr>
            <a:spLocks noChangeShapeType="1"/>
          </p:cNvSpPr>
          <p:nvPr/>
        </p:nvSpPr>
        <p:spPr bwMode="auto">
          <a:xfrm>
            <a:off x="7162800" y="4878388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5" name="Line 329"/>
          <p:cNvSpPr>
            <a:spLocks noChangeShapeType="1"/>
          </p:cNvSpPr>
          <p:nvPr/>
        </p:nvSpPr>
        <p:spPr bwMode="auto">
          <a:xfrm flipV="1">
            <a:off x="7169150" y="5118100"/>
            <a:ext cx="1279525" cy="1588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Text Box 330"/>
          <p:cNvSpPr txBox="1">
            <a:spLocks noChangeArrowheads="1"/>
          </p:cNvSpPr>
          <p:nvPr/>
        </p:nvSpPr>
        <p:spPr bwMode="auto">
          <a:xfrm>
            <a:off x="7581900" y="501808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2857" name="Text Box 331"/>
          <p:cNvSpPr txBox="1">
            <a:spLocks noChangeArrowheads="1"/>
          </p:cNvSpPr>
          <p:nvPr/>
        </p:nvSpPr>
        <p:spPr bwMode="auto">
          <a:xfrm>
            <a:off x="0" y="42687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58" name="Text Box 332"/>
          <p:cNvSpPr txBox="1">
            <a:spLocks noChangeArrowheads="1"/>
          </p:cNvSpPr>
          <p:nvPr/>
        </p:nvSpPr>
        <p:spPr bwMode="auto">
          <a:xfrm>
            <a:off x="673100" y="42687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59" name="Text Box 333"/>
          <p:cNvSpPr txBox="1">
            <a:spLocks noChangeArrowheads="1"/>
          </p:cNvSpPr>
          <p:nvPr/>
        </p:nvSpPr>
        <p:spPr bwMode="auto">
          <a:xfrm>
            <a:off x="349250" y="37798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60" name="Text Box 334"/>
          <p:cNvSpPr txBox="1">
            <a:spLocks noChangeArrowheads="1"/>
          </p:cNvSpPr>
          <p:nvPr/>
        </p:nvSpPr>
        <p:spPr bwMode="auto">
          <a:xfrm>
            <a:off x="381000" y="49101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61" name="Text Box 335"/>
          <p:cNvSpPr txBox="1">
            <a:spLocks noChangeArrowheads="1"/>
          </p:cNvSpPr>
          <p:nvPr/>
        </p:nvSpPr>
        <p:spPr bwMode="auto">
          <a:xfrm>
            <a:off x="149225" y="3406775"/>
            <a:ext cx="71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Confining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Pressure</a:t>
            </a:r>
          </a:p>
        </p:txBody>
      </p:sp>
      <p:sp>
        <p:nvSpPr>
          <p:cNvPr id="32862" name="Text Box 336"/>
          <p:cNvSpPr txBox="1">
            <a:spLocks noChangeArrowheads="1"/>
          </p:cNvSpPr>
          <p:nvPr/>
        </p:nvSpPr>
        <p:spPr bwMode="auto">
          <a:xfrm>
            <a:off x="5035550" y="3144838"/>
            <a:ext cx="13255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= Ds +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2863" name="Text Box 337"/>
          <p:cNvSpPr txBox="1">
            <a:spLocks noChangeArrowheads="1"/>
          </p:cNvSpPr>
          <p:nvPr/>
        </p:nvSpPr>
        <p:spPr bwMode="auto">
          <a:xfrm>
            <a:off x="5580063" y="4314825"/>
            <a:ext cx="373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64" name="Text Box 338"/>
          <p:cNvSpPr txBox="1">
            <a:spLocks noChangeArrowheads="1"/>
          </p:cNvSpPr>
          <p:nvPr/>
        </p:nvSpPr>
        <p:spPr bwMode="auto">
          <a:xfrm>
            <a:off x="5276850" y="3462338"/>
            <a:ext cx="411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2865" name="Text Box 339"/>
          <p:cNvSpPr txBox="1">
            <a:spLocks noChangeArrowheads="1"/>
          </p:cNvSpPr>
          <p:nvPr/>
        </p:nvSpPr>
        <p:spPr bwMode="auto">
          <a:xfrm>
            <a:off x="5245100" y="52022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2866" name="Text Box 340"/>
          <p:cNvSpPr txBox="1">
            <a:spLocks noChangeArrowheads="1"/>
          </p:cNvSpPr>
          <p:nvPr/>
        </p:nvSpPr>
        <p:spPr bwMode="auto">
          <a:xfrm>
            <a:off x="5397500" y="37861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67" name="Text Box 341"/>
          <p:cNvSpPr txBox="1">
            <a:spLocks noChangeArrowheads="1"/>
          </p:cNvSpPr>
          <p:nvPr/>
        </p:nvSpPr>
        <p:spPr bwMode="auto">
          <a:xfrm>
            <a:off x="5429250" y="49037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68" name="Line 342"/>
          <p:cNvSpPr>
            <a:spLocks noChangeShapeType="1"/>
          </p:cNvSpPr>
          <p:nvPr/>
        </p:nvSpPr>
        <p:spPr bwMode="auto">
          <a:xfrm>
            <a:off x="6610350" y="1309688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Line 343"/>
          <p:cNvSpPr>
            <a:spLocks noChangeShapeType="1"/>
          </p:cNvSpPr>
          <p:nvPr/>
        </p:nvSpPr>
        <p:spPr bwMode="auto">
          <a:xfrm>
            <a:off x="6610350" y="26146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0" name="Freeform 344"/>
          <p:cNvSpPr>
            <a:spLocks/>
          </p:cNvSpPr>
          <p:nvPr/>
        </p:nvSpPr>
        <p:spPr bwMode="auto">
          <a:xfrm>
            <a:off x="6610350" y="1604963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Text Box 345"/>
          <p:cNvSpPr txBox="1">
            <a:spLocks noChangeArrowheads="1"/>
          </p:cNvSpPr>
          <p:nvPr/>
        </p:nvSpPr>
        <p:spPr bwMode="auto">
          <a:xfrm>
            <a:off x="7689850" y="2474913"/>
            <a:ext cx="250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e</a:t>
            </a:r>
            <a:endParaRPr lang="en-US" altLang="en-US" sz="1200"/>
          </a:p>
        </p:txBody>
      </p:sp>
      <p:sp>
        <p:nvSpPr>
          <p:cNvPr id="32872" name="Text Box 346"/>
          <p:cNvSpPr txBox="1">
            <a:spLocks noChangeArrowheads="1"/>
          </p:cNvSpPr>
          <p:nvPr/>
        </p:nvSpPr>
        <p:spPr bwMode="auto">
          <a:xfrm>
            <a:off x="6391275" y="1093788"/>
            <a:ext cx="36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</a:t>
            </a:r>
            <a:endParaRPr lang="en-US" altLang="en-US" sz="1200"/>
          </a:p>
        </p:txBody>
      </p:sp>
      <p:sp>
        <p:nvSpPr>
          <p:cNvPr id="32873" name="Text Box 347"/>
          <p:cNvSpPr txBox="1">
            <a:spLocks noChangeArrowheads="1"/>
          </p:cNvSpPr>
          <p:nvPr/>
        </p:nvSpPr>
        <p:spPr bwMode="auto">
          <a:xfrm>
            <a:off x="7042150" y="1293813"/>
            <a:ext cx="1049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latin typeface="Symbol" panose="05050102010706020507" pitchFamily="18" charset="2"/>
              </a:rPr>
              <a:t>2</a:t>
            </a:r>
            <a:endParaRPr lang="en-US" altLang="en-US" sz="1200"/>
          </a:p>
        </p:txBody>
      </p:sp>
      <p:sp>
        <p:nvSpPr>
          <p:cNvPr id="32874" name="Line 348"/>
          <p:cNvSpPr>
            <a:spLocks noChangeShapeType="1"/>
          </p:cNvSpPr>
          <p:nvPr/>
        </p:nvSpPr>
        <p:spPr bwMode="auto">
          <a:xfrm>
            <a:off x="7048500" y="1795463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5" name="Text Box 349"/>
          <p:cNvSpPr txBox="1">
            <a:spLocks noChangeArrowheads="1"/>
          </p:cNvSpPr>
          <p:nvPr/>
        </p:nvSpPr>
        <p:spPr bwMode="auto">
          <a:xfrm>
            <a:off x="6985000" y="2008188"/>
            <a:ext cx="860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 </a:t>
            </a:r>
            <a:r>
              <a:rPr lang="en-US" altLang="en-US" sz="1200" i="1" baseline="-25000"/>
              <a:t>Failure</a:t>
            </a:r>
          </a:p>
        </p:txBody>
      </p:sp>
      <p:sp>
        <p:nvSpPr>
          <p:cNvPr id="32876" name="Oval 350"/>
          <p:cNvSpPr>
            <a:spLocks noChangeArrowheads="1"/>
          </p:cNvSpPr>
          <p:nvPr/>
        </p:nvSpPr>
        <p:spPr bwMode="auto">
          <a:xfrm>
            <a:off x="7077075" y="1328738"/>
            <a:ext cx="276225" cy="276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77" name="Line 351"/>
          <p:cNvSpPr>
            <a:spLocks noChangeShapeType="1"/>
          </p:cNvSpPr>
          <p:nvPr/>
        </p:nvSpPr>
        <p:spPr bwMode="auto">
          <a:xfrm>
            <a:off x="6311900" y="1068388"/>
            <a:ext cx="1905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Text Box 352"/>
          <p:cNvSpPr txBox="1">
            <a:spLocks noChangeArrowheads="1"/>
          </p:cNvSpPr>
          <p:nvPr/>
        </p:nvSpPr>
        <p:spPr bwMode="auto">
          <a:xfrm>
            <a:off x="5140325" y="860425"/>
            <a:ext cx="1223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Deviator Stress</a:t>
            </a:r>
          </a:p>
        </p:txBody>
      </p:sp>
      <p:grpSp>
        <p:nvGrpSpPr>
          <p:cNvPr id="32879" name="Group 353"/>
          <p:cNvGrpSpPr>
            <a:grpSpLocks/>
          </p:cNvGrpSpPr>
          <p:nvPr/>
        </p:nvGrpSpPr>
        <p:grpSpPr bwMode="auto">
          <a:xfrm>
            <a:off x="679450" y="5561013"/>
            <a:ext cx="146050" cy="146050"/>
            <a:chOff x="2024" y="3628"/>
            <a:chExt cx="92" cy="92"/>
          </a:xfrm>
        </p:grpSpPr>
        <p:sp>
          <p:nvSpPr>
            <p:cNvPr id="32909" name="Oval 354"/>
            <p:cNvSpPr>
              <a:spLocks noChangeArrowheads="1"/>
            </p:cNvSpPr>
            <p:nvPr/>
          </p:nvSpPr>
          <p:spPr bwMode="auto">
            <a:xfrm>
              <a:off x="2024" y="3628"/>
              <a:ext cx="92" cy="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10" name="Line 355"/>
            <p:cNvSpPr>
              <a:spLocks noChangeShapeType="1"/>
            </p:cNvSpPr>
            <p:nvPr/>
          </p:nvSpPr>
          <p:spPr bwMode="auto">
            <a:xfrm flipH="1">
              <a:off x="2036" y="3640"/>
              <a:ext cx="68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Line 356"/>
            <p:cNvSpPr>
              <a:spLocks noChangeShapeType="1"/>
            </p:cNvSpPr>
            <p:nvPr/>
          </p:nvSpPr>
          <p:spPr bwMode="auto">
            <a:xfrm>
              <a:off x="2032" y="3640"/>
              <a:ext cx="76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80" name="Group 357"/>
          <p:cNvGrpSpPr>
            <a:grpSpLocks/>
          </p:cNvGrpSpPr>
          <p:nvPr/>
        </p:nvGrpSpPr>
        <p:grpSpPr bwMode="auto">
          <a:xfrm>
            <a:off x="3041650" y="5548313"/>
            <a:ext cx="146050" cy="146050"/>
            <a:chOff x="2024" y="3628"/>
            <a:chExt cx="92" cy="92"/>
          </a:xfrm>
        </p:grpSpPr>
        <p:sp>
          <p:nvSpPr>
            <p:cNvPr id="32906" name="Oval 358"/>
            <p:cNvSpPr>
              <a:spLocks noChangeArrowheads="1"/>
            </p:cNvSpPr>
            <p:nvPr/>
          </p:nvSpPr>
          <p:spPr bwMode="auto">
            <a:xfrm>
              <a:off x="2024" y="3628"/>
              <a:ext cx="92" cy="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07" name="Line 359"/>
            <p:cNvSpPr>
              <a:spLocks noChangeShapeType="1"/>
            </p:cNvSpPr>
            <p:nvPr/>
          </p:nvSpPr>
          <p:spPr bwMode="auto">
            <a:xfrm flipH="1">
              <a:off x="2036" y="3640"/>
              <a:ext cx="68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Line 360"/>
            <p:cNvSpPr>
              <a:spLocks noChangeShapeType="1"/>
            </p:cNvSpPr>
            <p:nvPr/>
          </p:nvSpPr>
          <p:spPr bwMode="auto">
            <a:xfrm>
              <a:off x="2032" y="3640"/>
              <a:ext cx="76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81" name="Group 361"/>
          <p:cNvGrpSpPr>
            <a:grpSpLocks/>
          </p:cNvGrpSpPr>
          <p:nvPr/>
        </p:nvGrpSpPr>
        <p:grpSpPr bwMode="auto">
          <a:xfrm>
            <a:off x="5486400" y="5181600"/>
            <a:ext cx="1714500" cy="1587500"/>
            <a:chOff x="3368" y="3112"/>
            <a:chExt cx="1080" cy="1000"/>
          </a:xfrm>
        </p:grpSpPr>
        <p:sp>
          <p:nvSpPr>
            <p:cNvPr id="32883" name="Oval 362"/>
            <p:cNvSpPr>
              <a:spLocks noChangeArrowheads="1"/>
            </p:cNvSpPr>
            <p:nvPr/>
          </p:nvSpPr>
          <p:spPr bwMode="auto">
            <a:xfrm>
              <a:off x="3576" y="3272"/>
              <a:ext cx="776" cy="6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84" name="Freeform 363"/>
            <p:cNvSpPr>
              <a:spLocks/>
            </p:cNvSpPr>
            <p:nvPr/>
          </p:nvSpPr>
          <p:spPr bwMode="auto">
            <a:xfrm rot="-4370094">
              <a:off x="3827" y="3278"/>
              <a:ext cx="415" cy="422"/>
            </a:xfrm>
            <a:custGeom>
              <a:avLst/>
              <a:gdLst>
                <a:gd name="T0" fmla="*/ 46 w 513"/>
                <a:gd name="T1" fmla="*/ 84 h 520"/>
                <a:gd name="T2" fmla="*/ 55 w 513"/>
                <a:gd name="T3" fmla="*/ 72 h 520"/>
                <a:gd name="T4" fmla="*/ 62 w 513"/>
                <a:gd name="T5" fmla="*/ 65 h 520"/>
                <a:gd name="T6" fmla="*/ 69 w 513"/>
                <a:gd name="T7" fmla="*/ 58 h 520"/>
                <a:gd name="T8" fmla="*/ 74 w 513"/>
                <a:gd name="T9" fmla="*/ 54 h 520"/>
                <a:gd name="T10" fmla="*/ 78 w 513"/>
                <a:gd name="T11" fmla="*/ 51 h 520"/>
                <a:gd name="T12" fmla="*/ 81 w 513"/>
                <a:gd name="T13" fmla="*/ 50 h 520"/>
                <a:gd name="T14" fmla="*/ 84 w 513"/>
                <a:gd name="T15" fmla="*/ 48 h 520"/>
                <a:gd name="T16" fmla="*/ 87 w 513"/>
                <a:gd name="T17" fmla="*/ 47 h 520"/>
                <a:gd name="T18" fmla="*/ 88 w 513"/>
                <a:gd name="T19" fmla="*/ 47 h 520"/>
                <a:gd name="T20" fmla="*/ 91 w 513"/>
                <a:gd name="T21" fmla="*/ 45 h 520"/>
                <a:gd name="T22" fmla="*/ 94 w 513"/>
                <a:gd name="T23" fmla="*/ 44 h 520"/>
                <a:gd name="T24" fmla="*/ 98 w 513"/>
                <a:gd name="T25" fmla="*/ 41 h 520"/>
                <a:gd name="T26" fmla="*/ 102 w 513"/>
                <a:gd name="T27" fmla="*/ 37 h 520"/>
                <a:gd name="T28" fmla="*/ 108 w 513"/>
                <a:gd name="T29" fmla="*/ 31 h 520"/>
                <a:gd name="T30" fmla="*/ 115 w 513"/>
                <a:gd name="T31" fmla="*/ 24 h 520"/>
                <a:gd name="T32" fmla="*/ 123 w 513"/>
                <a:gd name="T33" fmla="*/ 13 h 520"/>
                <a:gd name="T34" fmla="*/ 130 w 513"/>
                <a:gd name="T35" fmla="*/ 6 h 520"/>
                <a:gd name="T36" fmla="*/ 138 w 513"/>
                <a:gd name="T37" fmla="*/ 2 h 520"/>
                <a:gd name="T38" fmla="*/ 145 w 513"/>
                <a:gd name="T39" fmla="*/ 0 h 520"/>
                <a:gd name="T40" fmla="*/ 151 w 513"/>
                <a:gd name="T41" fmla="*/ 2 h 520"/>
                <a:gd name="T42" fmla="*/ 156 w 513"/>
                <a:gd name="T43" fmla="*/ 6 h 520"/>
                <a:gd name="T44" fmla="*/ 160 w 513"/>
                <a:gd name="T45" fmla="*/ 12 h 520"/>
                <a:gd name="T46" fmla="*/ 165 w 513"/>
                <a:gd name="T47" fmla="*/ 22 h 520"/>
                <a:gd name="T48" fmla="*/ 168 w 513"/>
                <a:gd name="T49" fmla="*/ 32 h 520"/>
                <a:gd name="T50" fmla="*/ 172 w 513"/>
                <a:gd name="T51" fmla="*/ 44 h 520"/>
                <a:gd name="T52" fmla="*/ 173 w 513"/>
                <a:gd name="T53" fmla="*/ 57 h 520"/>
                <a:gd name="T54" fmla="*/ 176 w 513"/>
                <a:gd name="T55" fmla="*/ 70 h 520"/>
                <a:gd name="T56" fmla="*/ 176 w 513"/>
                <a:gd name="T57" fmla="*/ 84 h 520"/>
                <a:gd name="T58" fmla="*/ 176 w 513"/>
                <a:gd name="T59" fmla="*/ 97 h 520"/>
                <a:gd name="T60" fmla="*/ 177 w 513"/>
                <a:gd name="T61" fmla="*/ 110 h 520"/>
                <a:gd name="T62" fmla="*/ 177 w 513"/>
                <a:gd name="T63" fmla="*/ 121 h 520"/>
                <a:gd name="T64" fmla="*/ 176 w 513"/>
                <a:gd name="T65" fmla="*/ 131 h 520"/>
                <a:gd name="T66" fmla="*/ 176 w 513"/>
                <a:gd name="T67" fmla="*/ 140 h 520"/>
                <a:gd name="T68" fmla="*/ 174 w 513"/>
                <a:gd name="T69" fmla="*/ 147 h 520"/>
                <a:gd name="T70" fmla="*/ 173 w 513"/>
                <a:gd name="T71" fmla="*/ 151 h 520"/>
                <a:gd name="T72" fmla="*/ 163 w 513"/>
                <a:gd name="T73" fmla="*/ 161 h 520"/>
                <a:gd name="T74" fmla="*/ 151 w 513"/>
                <a:gd name="T75" fmla="*/ 162 h 520"/>
                <a:gd name="T76" fmla="*/ 138 w 513"/>
                <a:gd name="T77" fmla="*/ 160 h 520"/>
                <a:gd name="T78" fmla="*/ 126 w 513"/>
                <a:gd name="T79" fmla="*/ 157 h 520"/>
                <a:gd name="T80" fmla="*/ 117 w 513"/>
                <a:gd name="T81" fmla="*/ 161 h 520"/>
                <a:gd name="T82" fmla="*/ 108 w 513"/>
                <a:gd name="T83" fmla="*/ 170 h 520"/>
                <a:gd name="T84" fmla="*/ 100 w 513"/>
                <a:gd name="T85" fmla="*/ 176 h 520"/>
                <a:gd name="T86" fmla="*/ 88 w 513"/>
                <a:gd name="T87" fmla="*/ 180 h 520"/>
                <a:gd name="T88" fmla="*/ 74 w 513"/>
                <a:gd name="T89" fmla="*/ 183 h 520"/>
                <a:gd name="T90" fmla="*/ 56 w 513"/>
                <a:gd name="T91" fmla="*/ 183 h 520"/>
                <a:gd name="T92" fmla="*/ 40 w 513"/>
                <a:gd name="T93" fmla="*/ 181 h 520"/>
                <a:gd name="T94" fmla="*/ 32 w 513"/>
                <a:gd name="T95" fmla="*/ 180 h 520"/>
                <a:gd name="T96" fmla="*/ 23 w 513"/>
                <a:gd name="T97" fmla="*/ 179 h 520"/>
                <a:gd name="T98" fmla="*/ 15 w 513"/>
                <a:gd name="T99" fmla="*/ 176 h 520"/>
                <a:gd name="T100" fmla="*/ 9 w 513"/>
                <a:gd name="T101" fmla="*/ 174 h 520"/>
                <a:gd name="T102" fmla="*/ 4 w 513"/>
                <a:gd name="T103" fmla="*/ 170 h 520"/>
                <a:gd name="T104" fmla="*/ 2 w 513"/>
                <a:gd name="T105" fmla="*/ 163 h 520"/>
                <a:gd name="T106" fmla="*/ 0 w 513"/>
                <a:gd name="T107" fmla="*/ 156 h 520"/>
                <a:gd name="T108" fmla="*/ 2 w 513"/>
                <a:gd name="T109" fmla="*/ 146 h 520"/>
                <a:gd name="T110" fmla="*/ 8 w 513"/>
                <a:gd name="T111" fmla="*/ 135 h 520"/>
                <a:gd name="T112" fmla="*/ 17 w 513"/>
                <a:gd name="T113" fmla="*/ 118 h 520"/>
                <a:gd name="T114" fmla="*/ 32 w 513"/>
                <a:gd name="T115" fmla="*/ 101 h 5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3" h="520">
                  <a:moveTo>
                    <a:pt x="106" y="268"/>
                  </a:moveTo>
                  <a:lnTo>
                    <a:pt x="111" y="261"/>
                  </a:lnTo>
                  <a:lnTo>
                    <a:pt x="117" y="255"/>
                  </a:lnTo>
                  <a:lnTo>
                    <a:pt x="122" y="249"/>
                  </a:lnTo>
                  <a:lnTo>
                    <a:pt x="127" y="243"/>
                  </a:lnTo>
                  <a:lnTo>
                    <a:pt x="132" y="237"/>
                  </a:lnTo>
                  <a:lnTo>
                    <a:pt x="137" y="231"/>
                  </a:lnTo>
                  <a:lnTo>
                    <a:pt x="142" y="226"/>
                  </a:lnTo>
                  <a:lnTo>
                    <a:pt x="146" y="221"/>
                  </a:lnTo>
                  <a:lnTo>
                    <a:pt x="151" y="216"/>
                  </a:lnTo>
                  <a:lnTo>
                    <a:pt x="155" y="211"/>
                  </a:lnTo>
                  <a:lnTo>
                    <a:pt x="159" y="207"/>
                  </a:lnTo>
                  <a:lnTo>
                    <a:pt x="163" y="203"/>
                  </a:lnTo>
                  <a:lnTo>
                    <a:pt x="167" y="199"/>
                  </a:lnTo>
                  <a:lnTo>
                    <a:pt x="171" y="195"/>
                  </a:lnTo>
                  <a:lnTo>
                    <a:pt x="174" y="191"/>
                  </a:lnTo>
                  <a:lnTo>
                    <a:pt x="178" y="187"/>
                  </a:lnTo>
                  <a:lnTo>
                    <a:pt x="181" y="184"/>
                  </a:lnTo>
                  <a:lnTo>
                    <a:pt x="184" y="181"/>
                  </a:lnTo>
                  <a:lnTo>
                    <a:pt x="188" y="177"/>
                  </a:lnTo>
                  <a:lnTo>
                    <a:pt x="191" y="175"/>
                  </a:lnTo>
                  <a:lnTo>
                    <a:pt x="194" y="172"/>
                  </a:lnTo>
                  <a:lnTo>
                    <a:pt x="196" y="169"/>
                  </a:lnTo>
                  <a:lnTo>
                    <a:pt x="199" y="167"/>
                  </a:lnTo>
                  <a:lnTo>
                    <a:pt x="202" y="164"/>
                  </a:lnTo>
                  <a:lnTo>
                    <a:pt x="204" y="162"/>
                  </a:lnTo>
                  <a:lnTo>
                    <a:pt x="207" y="160"/>
                  </a:lnTo>
                  <a:lnTo>
                    <a:pt x="209" y="158"/>
                  </a:lnTo>
                  <a:lnTo>
                    <a:pt x="211" y="156"/>
                  </a:lnTo>
                  <a:lnTo>
                    <a:pt x="213" y="154"/>
                  </a:lnTo>
                  <a:lnTo>
                    <a:pt x="215" y="153"/>
                  </a:lnTo>
                  <a:lnTo>
                    <a:pt x="217" y="151"/>
                  </a:lnTo>
                  <a:lnTo>
                    <a:pt x="219" y="150"/>
                  </a:lnTo>
                  <a:lnTo>
                    <a:pt x="221" y="148"/>
                  </a:lnTo>
                  <a:lnTo>
                    <a:pt x="223" y="147"/>
                  </a:lnTo>
                  <a:lnTo>
                    <a:pt x="225" y="146"/>
                  </a:lnTo>
                  <a:lnTo>
                    <a:pt x="226" y="145"/>
                  </a:lnTo>
                  <a:lnTo>
                    <a:pt x="228" y="144"/>
                  </a:lnTo>
                  <a:lnTo>
                    <a:pt x="230" y="143"/>
                  </a:lnTo>
                  <a:lnTo>
                    <a:pt x="231" y="142"/>
                  </a:lnTo>
                  <a:lnTo>
                    <a:pt x="233" y="141"/>
                  </a:lnTo>
                  <a:lnTo>
                    <a:pt x="234" y="140"/>
                  </a:lnTo>
                  <a:lnTo>
                    <a:pt x="235" y="140"/>
                  </a:lnTo>
                  <a:lnTo>
                    <a:pt x="237" y="139"/>
                  </a:lnTo>
                  <a:lnTo>
                    <a:pt x="238" y="138"/>
                  </a:lnTo>
                  <a:lnTo>
                    <a:pt x="239" y="138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3" y="136"/>
                  </a:lnTo>
                  <a:lnTo>
                    <a:pt x="244" y="136"/>
                  </a:lnTo>
                  <a:lnTo>
                    <a:pt x="245" y="136"/>
                  </a:lnTo>
                  <a:lnTo>
                    <a:pt x="246" y="135"/>
                  </a:lnTo>
                  <a:lnTo>
                    <a:pt x="248" y="135"/>
                  </a:lnTo>
                  <a:lnTo>
                    <a:pt x="249" y="134"/>
                  </a:lnTo>
                  <a:lnTo>
                    <a:pt x="250" y="134"/>
                  </a:lnTo>
                  <a:lnTo>
                    <a:pt x="251" y="134"/>
                  </a:lnTo>
                  <a:lnTo>
                    <a:pt x="252" y="133"/>
                  </a:lnTo>
                  <a:lnTo>
                    <a:pt x="253" y="133"/>
                  </a:lnTo>
                  <a:lnTo>
                    <a:pt x="254" y="133"/>
                  </a:lnTo>
                  <a:lnTo>
                    <a:pt x="255" y="132"/>
                  </a:lnTo>
                  <a:lnTo>
                    <a:pt x="257" y="132"/>
                  </a:lnTo>
                  <a:lnTo>
                    <a:pt x="258" y="131"/>
                  </a:lnTo>
                  <a:lnTo>
                    <a:pt x="259" y="131"/>
                  </a:lnTo>
                  <a:lnTo>
                    <a:pt x="260" y="130"/>
                  </a:lnTo>
                  <a:lnTo>
                    <a:pt x="262" y="130"/>
                  </a:lnTo>
                  <a:lnTo>
                    <a:pt x="263" y="129"/>
                  </a:lnTo>
                  <a:lnTo>
                    <a:pt x="264" y="128"/>
                  </a:lnTo>
                  <a:lnTo>
                    <a:pt x="265" y="128"/>
                  </a:lnTo>
                  <a:lnTo>
                    <a:pt x="267" y="127"/>
                  </a:lnTo>
                  <a:lnTo>
                    <a:pt x="268" y="126"/>
                  </a:lnTo>
                  <a:lnTo>
                    <a:pt x="270" y="125"/>
                  </a:lnTo>
                  <a:lnTo>
                    <a:pt x="271" y="124"/>
                  </a:lnTo>
                  <a:lnTo>
                    <a:pt x="273" y="123"/>
                  </a:lnTo>
                  <a:lnTo>
                    <a:pt x="275" y="122"/>
                  </a:lnTo>
                  <a:lnTo>
                    <a:pt x="276" y="121"/>
                  </a:lnTo>
                  <a:lnTo>
                    <a:pt x="278" y="119"/>
                  </a:lnTo>
                  <a:lnTo>
                    <a:pt x="280" y="118"/>
                  </a:lnTo>
                  <a:lnTo>
                    <a:pt x="282" y="116"/>
                  </a:lnTo>
                  <a:lnTo>
                    <a:pt x="284" y="115"/>
                  </a:lnTo>
                  <a:lnTo>
                    <a:pt x="286" y="113"/>
                  </a:lnTo>
                  <a:lnTo>
                    <a:pt x="288" y="111"/>
                  </a:lnTo>
                  <a:lnTo>
                    <a:pt x="290" y="109"/>
                  </a:lnTo>
                  <a:lnTo>
                    <a:pt x="292" y="107"/>
                  </a:lnTo>
                  <a:lnTo>
                    <a:pt x="295" y="105"/>
                  </a:lnTo>
                  <a:lnTo>
                    <a:pt x="297" y="102"/>
                  </a:lnTo>
                  <a:lnTo>
                    <a:pt x="300" y="100"/>
                  </a:lnTo>
                  <a:lnTo>
                    <a:pt x="303" y="97"/>
                  </a:lnTo>
                  <a:lnTo>
                    <a:pt x="305" y="95"/>
                  </a:lnTo>
                  <a:lnTo>
                    <a:pt x="308" y="92"/>
                  </a:lnTo>
                  <a:lnTo>
                    <a:pt x="311" y="89"/>
                  </a:lnTo>
                  <a:lnTo>
                    <a:pt x="314" y="85"/>
                  </a:lnTo>
                  <a:lnTo>
                    <a:pt x="317" y="82"/>
                  </a:lnTo>
                  <a:lnTo>
                    <a:pt x="321" y="78"/>
                  </a:lnTo>
                  <a:lnTo>
                    <a:pt x="324" y="75"/>
                  </a:lnTo>
                  <a:lnTo>
                    <a:pt x="328" y="71"/>
                  </a:lnTo>
                  <a:lnTo>
                    <a:pt x="331" y="67"/>
                  </a:lnTo>
                  <a:lnTo>
                    <a:pt x="335" y="62"/>
                  </a:lnTo>
                  <a:lnTo>
                    <a:pt x="339" y="58"/>
                  </a:lnTo>
                  <a:lnTo>
                    <a:pt x="343" y="53"/>
                  </a:lnTo>
                  <a:lnTo>
                    <a:pt x="347" y="49"/>
                  </a:lnTo>
                  <a:lnTo>
                    <a:pt x="352" y="44"/>
                  </a:lnTo>
                  <a:lnTo>
                    <a:pt x="356" y="38"/>
                  </a:lnTo>
                  <a:lnTo>
                    <a:pt x="360" y="34"/>
                  </a:lnTo>
                  <a:lnTo>
                    <a:pt x="364" y="29"/>
                  </a:lnTo>
                  <a:lnTo>
                    <a:pt x="368" y="25"/>
                  </a:lnTo>
                  <a:lnTo>
                    <a:pt x="372" y="22"/>
                  </a:lnTo>
                  <a:lnTo>
                    <a:pt x="376" y="18"/>
                  </a:lnTo>
                  <a:lnTo>
                    <a:pt x="380" y="15"/>
                  </a:lnTo>
                  <a:lnTo>
                    <a:pt x="383" y="12"/>
                  </a:lnTo>
                  <a:lnTo>
                    <a:pt x="387" y="10"/>
                  </a:lnTo>
                  <a:lnTo>
                    <a:pt x="391" y="8"/>
                  </a:lnTo>
                  <a:lnTo>
                    <a:pt x="394" y="6"/>
                  </a:lnTo>
                  <a:lnTo>
                    <a:pt x="398" y="4"/>
                  </a:lnTo>
                  <a:lnTo>
                    <a:pt x="401" y="3"/>
                  </a:lnTo>
                  <a:lnTo>
                    <a:pt x="404" y="1"/>
                  </a:lnTo>
                  <a:lnTo>
                    <a:pt x="408" y="1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6" y="1"/>
                  </a:lnTo>
                  <a:lnTo>
                    <a:pt x="429" y="2"/>
                  </a:lnTo>
                  <a:lnTo>
                    <a:pt x="432" y="3"/>
                  </a:lnTo>
                  <a:lnTo>
                    <a:pt x="435" y="4"/>
                  </a:lnTo>
                  <a:lnTo>
                    <a:pt x="438" y="6"/>
                  </a:lnTo>
                  <a:lnTo>
                    <a:pt x="440" y="8"/>
                  </a:lnTo>
                  <a:lnTo>
                    <a:pt x="443" y="10"/>
                  </a:lnTo>
                  <a:lnTo>
                    <a:pt x="445" y="12"/>
                  </a:lnTo>
                  <a:lnTo>
                    <a:pt x="448" y="14"/>
                  </a:lnTo>
                  <a:lnTo>
                    <a:pt x="450" y="17"/>
                  </a:lnTo>
                  <a:lnTo>
                    <a:pt x="453" y="20"/>
                  </a:lnTo>
                  <a:lnTo>
                    <a:pt x="455" y="23"/>
                  </a:lnTo>
                  <a:lnTo>
                    <a:pt x="457" y="26"/>
                  </a:lnTo>
                  <a:lnTo>
                    <a:pt x="460" y="29"/>
                  </a:lnTo>
                  <a:lnTo>
                    <a:pt x="462" y="33"/>
                  </a:lnTo>
                  <a:lnTo>
                    <a:pt x="464" y="36"/>
                  </a:lnTo>
                  <a:lnTo>
                    <a:pt x="466" y="40"/>
                  </a:lnTo>
                  <a:lnTo>
                    <a:pt x="468" y="44"/>
                  </a:lnTo>
                  <a:lnTo>
                    <a:pt x="470" y="48"/>
                  </a:lnTo>
                  <a:lnTo>
                    <a:pt x="472" y="53"/>
                  </a:lnTo>
                  <a:lnTo>
                    <a:pt x="474" y="57"/>
                  </a:lnTo>
                  <a:lnTo>
                    <a:pt x="476" y="61"/>
                  </a:lnTo>
                  <a:lnTo>
                    <a:pt x="478" y="66"/>
                  </a:lnTo>
                  <a:lnTo>
                    <a:pt x="479" y="71"/>
                  </a:lnTo>
                  <a:lnTo>
                    <a:pt x="481" y="76"/>
                  </a:lnTo>
                  <a:lnTo>
                    <a:pt x="483" y="81"/>
                  </a:lnTo>
                  <a:lnTo>
                    <a:pt x="484" y="86"/>
                  </a:lnTo>
                  <a:lnTo>
                    <a:pt x="486" y="91"/>
                  </a:lnTo>
                  <a:lnTo>
                    <a:pt x="487" y="97"/>
                  </a:lnTo>
                  <a:lnTo>
                    <a:pt x="489" y="102"/>
                  </a:lnTo>
                  <a:lnTo>
                    <a:pt x="490" y="108"/>
                  </a:lnTo>
                  <a:lnTo>
                    <a:pt x="491" y="113"/>
                  </a:lnTo>
                  <a:lnTo>
                    <a:pt x="493" y="119"/>
                  </a:lnTo>
                  <a:lnTo>
                    <a:pt x="494" y="125"/>
                  </a:lnTo>
                  <a:lnTo>
                    <a:pt x="495" y="131"/>
                  </a:lnTo>
                  <a:lnTo>
                    <a:pt x="496" y="137"/>
                  </a:lnTo>
                  <a:lnTo>
                    <a:pt x="498" y="143"/>
                  </a:lnTo>
                  <a:lnTo>
                    <a:pt x="499" y="149"/>
                  </a:lnTo>
                  <a:lnTo>
                    <a:pt x="500" y="155"/>
                  </a:lnTo>
                  <a:lnTo>
                    <a:pt x="501" y="161"/>
                  </a:lnTo>
                  <a:lnTo>
                    <a:pt x="502" y="167"/>
                  </a:lnTo>
                  <a:lnTo>
                    <a:pt x="503" y="173"/>
                  </a:lnTo>
                  <a:lnTo>
                    <a:pt x="503" y="180"/>
                  </a:lnTo>
                  <a:lnTo>
                    <a:pt x="504" y="186"/>
                  </a:lnTo>
                  <a:lnTo>
                    <a:pt x="505" y="192"/>
                  </a:lnTo>
                  <a:lnTo>
                    <a:pt x="506" y="199"/>
                  </a:lnTo>
                  <a:lnTo>
                    <a:pt x="506" y="205"/>
                  </a:lnTo>
                  <a:lnTo>
                    <a:pt x="507" y="211"/>
                  </a:lnTo>
                  <a:lnTo>
                    <a:pt x="508" y="218"/>
                  </a:lnTo>
                  <a:lnTo>
                    <a:pt x="508" y="224"/>
                  </a:lnTo>
                  <a:lnTo>
                    <a:pt x="509" y="230"/>
                  </a:lnTo>
                  <a:lnTo>
                    <a:pt x="509" y="237"/>
                  </a:lnTo>
                  <a:lnTo>
                    <a:pt x="510" y="243"/>
                  </a:lnTo>
                  <a:lnTo>
                    <a:pt x="510" y="249"/>
                  </a:lnTo>
                  <a:lnTo>
                    <a:pt x="511" y="256"/>
                  </a:lnTo>
                  <a:lnTo>
                    <a:pt x="511" y="262"/>
                  </a:lnTo>
                  <a:lnTo>
                    <a:pt x="511" y="268"/>
                  </a:lnTo>
                  <a:lnTo>
                    <a:pt x="511" y="275"/>
                  </a:lnTo>
                  <a:lnTo>
                    <a:pt x="512" y="281"/>
                  </a:lnTo>
                  <a:lnTo>
                    <a:pt x="512" y="287"/>
                  </a:lnTo>
                  <a:lnTo>
                    <a:pt x="512" y="293"/>
                  </a:lnTo>
                  <a:lnTo>
                    <a:pt x="512" y="299"/>
                  </a:lnTo>
                  <a:lnTo>
                    <a:pt x="512" y="305"/>
                  </a:lnTo>
                  <a:lnTo>
                    <a:pt x="512" y="311"/>
                  </a:lnTo>
                  <a:lnTo>
                    <a:pt x="512" y="316"/>
                  </a:lnTo>
                  <a:lnTo>
                    <a:pt x="512" y="322"/>
                  </a:lnTo>
                  <a:lnTo>
                    <a:pt x="512" y="328"/>
                  </a:lnTo>
                  <a:lnTo>
                    <a:pt x="512" y="333"/>
                  </a:lnTo>
                  <a:lnTo>
                    <a:pt x="512" y="339"/>
                  </a:lnTo>
                  <a:lnTo>
                    <a:pt x="512" y="344"/>
                  </a:lnTo>
                  <a:lnTo>
                    <a:pt x="512" y="349"/>
                  </a:lnTo>
                  <a:lnTo>
                    <a:pt x="511" y="355"/>
                  </a:lnTo>
                  <a:lnTo>
                    <a:pt x="511" y="360"/>
                  </a:lnTo>
                  <a:lnTo>
                    <a:pt x="511" y="365"/>
                  </a:lnTo>
                  <a:lnTo>
                    <a:pt x="510" y="369"/>
                  </a:lnTo>
                  <a:lnTo>
                    <a:pt x="510" y="374"/>
                  </a:lnTo>
                  <a:lnTo>
                    <a:pt x="510" y="379"/>
                  </a:lnTo>
                  <a:lnTo>
                    <a:pt x="509" y="383"/>
                  </a:lnTo>
                  <a:lnTo>
                    <a:pt x="509" y="387"/>
                  </a:lnTo>
                  <a:lnTo>
                    <a:pt x="508" y="391"/>
                  </a:lnTo>
                  <a:lnTo>
                    <a:pt x="508" y="395"/>
                  </a:lnTo>
                  <a:lnTo>
                    <a:pt x="507" y="399"/>
                  </a:lnTo>
                  <a:lnTo>
                    <a:pt x="507" y="403"/>
                  </a:lnTo>
                  <a:lnTo>
                    <a:pt x="506" y="406"/>
                  </a:lnTo>
                  <a:lnTo>
                    <a:pt x="505" y="410"/>
                  </a:lnTo>
                  <a:lnTo>
                    <a:pt x="505" y="413"/>
                  </a:lnTo>
                  <a:lnTo>
                    <a:pt x="504" y="416"/>
                  </a:lnTo>
                  <a:lnTo>
                    <a:pt x="503" y="418"/>
                  </a:lnTo>
                  <a:lnTo>
                    <a:pt x="503" y="421"/>
                  </a:lnTo>
                  <a:lnTo>
                    <a:pt x="502" y="423"/>
                  </a:lnTo>
                  <a:lnTo>
                    <a:pt x="501" y="426"/>
                  </a:lnTo>
                  <a:lnTo>
                    <a:pt x="500" y="428"/>
                  </a:lnTo>
                  <a:lnTo>
                    <a:pt x="499" y="429"/>
                  </a:lnTo>
                  <a:lnTo>
                    <a:pt x="495" y="436"/>
                  </a:lnTo>
                  <a:lnTo>
                    <a:pt x="491" y="442"/>
                  </a:lnTo>
                  <a:lnTo>
                    <a:pt x="486" y="447"/>
                  </a:lnTo>
                  <a:lnTo>
                    <a:pt x="481" y="451"/>
                  </a:lnTo>
                  <a:lnTo>
                    <a:pt x="476" y="454"/>
                  </a:lnTo>
                  <a:lnTo>
                    <a:pt x="471" y="457"/>
                  </a:lnTo>
                  <a:lnTo>
                    <a:pt x="465" y="459"/>
                  </a:lnTo>
                  <a:lnTo>
                    <a:pt x="459" y="460"/>
                  </a:lnTo>
                  <a:lnTo>
                    <a:pt x="453" y="461"/>
                  </a:lnTo>
                  <a:lnTo>
                    <a:pt x="447" y="461"/>
                  </a:lnTo>
                  <a:lnTo>
                    <a:pt x="441" y="461"/>
                  </a:lnTo>
                  <a:lnTo>
                    <a:pt x="435" y="461"/>
                  </a:lnTo>
                  <a:lnTo>
                    <a:pt x="428" y="460"/>
                  </a:lnTo>
                  <a:lnTo>
                    <a:pt x="422" y="459"/>
                  </a:lnTo>
                  <a:lnTo>
                    <a:pt x="416" y="458"/>
                  </a:lnTo>
                  <a:lnTo>
                    <a:pt x="409" y="456"/>
                  </a:lnTo>
                  <a:lnTo>
                    <a:pt x="403" y="455"/>
                  </a:lnTo>
                  <a:lnTo>
                    <a:pt x="397" y="454"/>
                  </a:lnTo>
                  <a:lnTo>
                    <a:pt x="391" y="453"/>
                  </a:lnTo>
                  <a:lnTo>
                    <a:pt x="386" y="451"/>
                  </a:lnTo>
                  <a:lnTo>
                    <a:pt x="380" y="451"/>
                  </a:lnTo>
                  <a:lnTo>
                    <a:pt x="375" y="450"/>
                  </a:lnTo>
                  <a:lnTo>
                    <a:pt x="370" y="449"/>
                  </a:lnTo>
                  <a:lnTo>
                    <a:pt x="365" y="449"/>
                  </a:lnTo>
                  <a:lnTo>
                    <a:pt x="361" y="450"/>
                  </a:lnTo>
                  <a:lnTo>
                    <a:pt x="357" y="451"/>
                  </a:lnTo>
                  <a:lnTo>
                    <a:pt x="349" y="453"/>
                  </a:lnTo>
                  <a:lnTo>
                    <a:pt x="342" y="455"/>
                  </a:lnTo>
                  <a:lnTo>
                    <a:pt x="337" y="457"/>
                  </a:lnTo>
                  <a:lnTo>
                    <a:pt x="333" y="460"/>
                  </a:lnTo>
                  <a:lnTo>
                    <a:pt x="330" y="462"/>
                  </a:lnTo>
                  <a:lnTo>
                    <a:pt x="326" y="465"/>
                  </a:lnTo>
                  <a:lnTo>
                    <a:pt x="323" y="469"/>
                  </a:lnTo>
                  <a:lnTo>
                    <a:pt x="318" y="474"/>
                  </a:lnTo>
                  <a:lnTo>
                    <a:pt x="313" y="480"/>
                  </a:lnTo>
                  <a:lnTo>
                    <a:pt x="305" y="488"/>
                  </a:lnTo>
                  <a:lnTo>
                    <a:pt x="301" y="491"/>
                  </a:lnTo>
                  <a:lnTo>
                    <a:pt x="297" y="494"/>
                  </a:lnTo>
                  <a:lnTo>
                    <a:pt x="293" y="497"/>
                  </a:lnTo>
                  <a:lnTo>
                    <a:pt x="289" y="499"/>
                  </a:lnTo>
                  <a:lnTo>
                    <a:pt x="284" y="502"/>
                  </a:lnTo>
                  <a:lnTo>
                    <a:pt x="279" y="504"/>
                  </a:lnTo>
                  <a:lnTo>
                    <a:pt x="274" y="506"/>
                  </a:lnTo>
                  <a:lnTo>
                    <a:pt x="268" y="508"/>
                  </a:lnTo>
                  <a:lnTo>
                    <a:pt x="262" y="510"/>
                  </a:lnTo>
                  <a:lnTo>
                    <a:pt x="256" y="512"/>
                  </a:lnTo>
                  <a:lnTo>
                    <a:pt x="250" y="513"/>
                  </a:lnTo>
                  <a:lnTo>
                    <a:pt x="243" y="515"/>
                  </a:lnTo>
                  <a:lnTo>
                    <a:pt x="236" y="516"/>
                  </a:lnTo>
                  <a:lnTo>
                    <a:pt x="229" y="517"/>
                  </a:lnTo>
                  <a:lnTo>
                    <a:pt x="221" y="518"/>
                  </a:lnTo>
                  <a:lnTo>
                    <a:pt x="214" y="518"/>
                  </a:lnTo>
                  <a:lnTo>
                    <a:pt x="206" y="519"/>
                  </a:lnTo>
                  <a:lnTo>
                    <a:pt x="197" y="519"/>
                  </a:lnTo>
                  <a:lnTo>
                    <a:pt x="188" y="519"/>
                  </a:lnTo>
                  <a:lnTo>
                    <a:pt x="179" y="519"/>
                  </a:lnTo>
                  <a:lnTo>
                    <a:pt x="170" y="519"/>
                  </a:lnTo>
                  <a:lnTo>
                    <a:pt x="161" y="519"/>
                  </a:lnTo>
                  <a:lnTo>
                    <a:pt x="151" y="518"/>
                  </a:lnTo>
                  <a:lnTo>
                    <a:pt x="141" y="517"/>
                  </a:lnTo>
                  <a:lnTo>
                    <a:pt x="130" y="516"/>
                  </a:lnTo>
                  <a:lnTo>
                    <a:pt x="120" y="515"/>
                  </a:lnTo>
                  <a:lnTo>
                    <a:pt x="115" y="515"/>
                  </a:lnTo>
                  <a:lnTo>
                    <a:pt x="111" y="514"/>
                  </a:lnTo>
                  <a:lnTo>
                    <a:pt x="107" y="514"/>
                  </a:lnTo>
                  <a:lnTo>
                    <a:pt x="103" y="514"/>
                  </a:lnTo>
                  <a:lnTo>
                    <a:pt x="99" y="513"/>
                  </a:lnTo>
                  <a:lnTo>
                    <a:pt x="95" y="513"/>
                  </a:lnTo>
                  <a:lnTo>
                    <a:pt x="91" y="512"/>
                  </a:lnTo>
                  <a:lnTo>
                    <a:pt x="87" y="512"/>
                  </a:lnTo>
                  <a:lnTo>
                    <a:pt x="82" y="511"/>
                  </a:lnTo>
                  <a:lnTo>
                    <a:pt x="78" y="510"/>
                  </a:lnTo>
                  <a:lnTo>
                    <a:pt x="74" y="510"/>
                  </a:lnTo>
                  <a:lnTo>
                    <a:pt x="70" y="509"/>
                  </a:lnTo>
                  <a:lnTo>
                    <a:pt x="66" y="508"/>
                  </a:lnTo>
                  <a:lnTo>
                    <a:pt x="63" y="507"/>
                  </a:lnTo>
                  <a:lnTo>
                    <a:pt x="59" y="506"/>
                  </a:lnTo>
                  <a:lnTo>
                    <a:pt x="55" y="506"/>
                  </a:lnTo>
                  <a:lnTo>
                    <a:pt x="51" y="505"/>
                  </a:lnTo>
                  <a:lnTo>
                    <a:pt x="48" y="503"/>
                  </a:lnTo>
                  <a:lnTo>
                    <a:pt x="44" y="502"/>
                  </a:lnTo>
                  <a:lnTo>
                    <a:pt x="41" y="501"/>
                  </a:lnTo>
                  <a:lnTo>
                    <a:pt x="37" y="500"/>
                  </a:lnTo>
                  <a:lnTo>
                    <a:pt x="34" y="498"/>
                  </a:lnTo>
                  <a:lnTo>
                    <a:pt x="31" y="497"/>
                  </a:lnTo>
                  <a:lnTo>
                    <a:pt x="28" y="495"/>
                  </a:lnTo>
                  <a:lnTo>
                    <a:pt x="25" y="494"/>
                  </a:lnTo>
                  <a:lnTo>
                    <a:pt x="22" y="492"/>
                  </a:lnTo>
                  <a:lnTo>
                    <a:pt x="20" y="490"/>
                  </a:lnTo>
                  <a:lnTo>
                    <a:pt x="17" y="488"/>
                  </a:lnTo>
                  <a:lnTo>
                    <a:pt x="15" y="486"/>
                  </a:lnTo>
                  <a:lnTo>
                    <a:pt x="13" y="484"/>
                  </a:lnTo>
                  <a:lnTo>
                    <a:pt x="11" y="482"/>
                  </a:lnTo>
                  <a:lnTo>
                    <a:pt x="9" y="479"/>
                  </a:lnTo>
                  <a:lnTo>
                    <a:pt x="7" y="477"/>
                  </a:lnTo>
                  <a:lnTo>
                    <a:pt x="5" y="474"/>
                  </a:lnTo>
                  <a:lnTo>
                    <a:pt x="4" y="471"/>
                  </a:lnTo>
                  <a:lnTo>
                    <a:pt x="3" y="468"/>
                  </a:lnTo>
                  <a:lnTo>
                    <a:pt x="2" y="465"/>
                  </a:lnTo>
                  <a:lnTo>
                    <a:pt x="1" y="462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1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9"/>
                  </a:lnTo>
                  <a:lnTo>
                    <a:pt x="1" y="435"/>
                  </a:lnTo>
                  <a:lnTo>
                    <a:pt x="2" y="430"/>
                  </a:lnTo>
                  <a:lnTo>
                    <a:pt x="4" y="426"/>
                  </a:lnTo>
                  <a:lnTo>
                    <a:pt x="5" y="421"/>
                  </a:lnTo>
                  <a:lnTo>
                    <a:pt x="7" y="416"/>
                  </a:lnTo>
                  <a:lnTo>
                    <a:pt x="9" y="410"/>
                  </a:lnTo>
                  <a:lnTo>
                    <a:pt x="11" y="405"/>
                  </a:lnTo>
                  <a:lnTo>
                    <a:pt x="14" y="399"/>
                  </a:lnTo>
                  <a:lnTo>
                    <a:pt x="16" y="393"/>
                  </a:lnTo>
                  <a:lnTo>
                    <a:pt x="20" y="387"/>
                  </a:lnTo>
                  <a:lnTo>
                    <a:pt x="23" y="381"/>
                  </a:lnTo>
                  <a:lnTo>
                    <a:pt x="27" y="374"/>
                  </a:lnTo>
                  <a:lnTo>
                    <a:pt x="31" y="367"/>
                  </a:lnTo>
                  <a:lnTo>
                    <a:pt x="35" y="360"/>
                  </a:lnTo>
                  <a:lnTo>
                    <a:pt x="40" y="353"/>
                  </a:lnTo>
                  <a:lnTo>
                    <a:pt x="45" y="346"/>
                  </a:lnTo>
                  <a:lnTo>
                    <a:pt x="50" y="338"/>
                  </a:lnTo>
                  <a:lnTo>
                    <a:pt x="56" y="330"/>
                  </a:lnTo>
                  <a:lnTo>
                    <a:pt x="62" y="322"/>
                  </a:lnTo>
                  <a:lnTo>
                    <a:pt x="68" y="314"/>
                  </a:lnTo>
                  <a:lnTo>
                    <a:pt x="75" y="305"/>
                  </a:lnTo>
                  <a:lnTo>
                    <a:pt x="82" y="296"/>
                  </a:lnTo>
                  <a:lnTo>
                    <a:pt x="90" y="287"/>
                  </a:lnTo>
                  <a:lnTo>
                    <a:pt x="97" y="277"/>
                  </a:lnTo>
                  <a:lnTo>
                    <a:pt x="106" y="268"/>
                  </a:lnTo>
                </a:path>
              </a:pathLst>
            </a:custGeom>
            <a:solidFill>
              <a:srgbClr val="FAFCA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364"/>
            <p:cNvSpPr>
              <a:spLocks/>
            </p:cNvSpPr>
            <p:nvPr/>
          </p:nvSpPr>
          <p:spPr bwMode="auto">
            <a:xfrm rot="1711210">
              <a:off x="3963" y="3672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Line 365"/>
            <p:cNvSpPr>
              <a:spLocks noChangeShapeType="1"/>
            </p:cNvSpPr>
            <p:nvPr/>
          </p:nvSpPr>
          <p:spPr bwMode="auto">
            <a:xfrm flipV="1">
              <a:off x="3896" y="3512"/>
              <a:ext cx="48" cy="112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Line 366"/>
            <p:cNvSpPr>
              <a:spLocks noChangeShapeType="1"/>
            </p:cNvSpPr>
            <p:nvPr/>
          </p:nvSpPr>
          <p:spPr bwMode="auto">
            <a:xfrm flipH="1">
              <a:off x="4352" y="3672"/>
              <a:ext cx="32" cy="80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Line 367"/>
            <p:cNvSpPr>
              <a:spLocks noChangeShapeType="1"/>
            </p:cNvSpPr>
            <p:nvPr/>
          </p:nvSpPr>
          <p:spPr bwMode="auto">
            <a:xfrm flipH="1" flipV="1">
              <a:off x="4216" y="3440"/>
              <a:ext cx="8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Line 368"/>
            <p:cNvSpPr>
              <a:spLocks noChangeShapeType="1"/>
            </p:cNvSpPr>
            <p:nvPr/>
          </p:nvSpPr>
          <p:spPr bwMode="auto">
            <a:xfrm flipH="1" flipV="1">
              <a:off x="4208" y="3648"/>
              <a:ext cx="64" cy="4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Line 369"/>
            <p:cNvSpPr>
              <a:spLocks noChangeShapeType="1"/>
            </p:cNvSpPr>
            <p:nvPr/>
          </p:nvSpPr>
          <p:spPr bwMode="auto">
            <a:xfrm flipV="1">
              <a:off x="3992" y="3648"/>
              <a:ext cx="4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Line 370"/>
            <p:cNvSpPr>
              <a:spLocks noChangeShapeType="1"/>
            </p:cNvSpPr>
            <p:nvPr/>
          </p:nvSpPr>
          <p:spPr bwMode="auto">
            <a:xfrm flipH="1" flipV="1">
              <a:off x="4104" y="3512"/>
              <a:ext cx="32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Line 371"/>
            <p:cNvSpPr>
              <a:spLocks noChangeShapeType="1"/>
            </p:cNvSpPr>
            <p:nvPr/>
          </p:nvSpPr>
          <p:spPr bwMode="auto">
            <a:xfrm flipH="1" flipV="1">
              <a:off x="4144" y="3736"/>
              <a:ext cx="48" cy="1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Freeform 372"/>
            <p:cNvSpPr>
              <a:spLocks/>
            </p:cNvSpPr>
            <p:nvPr/>
          </p:nvSpPr>
          <p:spPr bwMode="auto">
            <a:xfrm rot="-5719409">
              <a:off x="3563" y="3568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Line 373"/>
            <p:cNvSpPr>
              <a:spLocks noChangeShapeType="1"/>
            </p:cNvSpPr>
            <p:nvPr/>
          </p:nvSpPr>
          <p:spPr bwMode="auto">
            <a:xfrm flipH="1">
              <a:off x="3824" y="3536"/>
              <a:ext cx="48" cy="64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Line 374"/>
            <p:cNvSpPr>
              <a:spLocks noChangeShapeType="1"/>
            </p:cNvSpPr>
            <p:nvPr/>
          </p:nvSpPr>
          <p:spPr bwMode="auto">
            <a:xfrm flipH="1">
              <a:off x="3904" y="3648"/>
              <a:ext cx="56" cy="8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Freeform 375"/>
            <p:cNvSpPr>
              <a:spLocks/>
            </p:cNvSpPr>
            <p:nvPr/>
          </p:nvSpPr>
          <p:spPr bwMode="auto">
            <a:xfrm>
              <a:off x="3499" y="3232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Line 376"/>
            <p:cNvSpPr>
              <a:spLocks noChangeShapeType="1"/>
            </p:cNvSpPr>
            <p:nvPr/>
          </p:nvSpPr>
          <p:spPr bwMode="auto">
            <a:xfrm flipH="1" flipV="1">
              <a:off x="3840" y="3432"/>
              <a:ext cx="56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Line 377"/>
            <p:cNvSpPr>
              <a:spLocks noChangeShapeType="1"/>
            </p:cNvSpPr>
            <p:nvPr/>
          </p:nvSpPr>
          <p:spPr bwMode="auto">
            <a:xfrm flipH="1" flipV="1">
              <a:off x="3632" y="3416"/>
              <a:ext cx="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Line 378"/>
            <p:cNvSpPr>
              <a:spLocks noChangeShapeType="1"/>
            </p:cNvSpPr>
            <p:nvPr/>
          </p:nvSpPr>
          <p:spPr bwMode="auto">
            <a:xfrm flipH="1" flipV="1">
              <a:off x="3648" y="3552"/>
              <a:ext cx="56" cy="1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Line 379"/>
            <p:cNvSpPr>
              <a:spLocks noChangeShapeType="1"/>
            </p:cNvSpPr>
            <p:nvPr/>
          </p:nvSpPr>
          <p:spPr bwMode="auto">
            <a:xfrm flipV="1">
              <a:off x="3720" y="3312"/>
              <a:ext cx="14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Line 380"/>
            <p:cNvSpPr>
              <a:spLocks noChangeShapeType="1"/>
            </p:cNvSpPr>
            <p:nvPr/>
          </p:nvSpPr>
          <p:spPr bwMode="auto">
            <a:xfrm flipH="1" flipV="1">
              <a:off x="3864" y="3312"/>
              <a:ext cx="18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Line 381"/>
            <p:cNvSpPr>
              <a:spLocks noChangeShapeType="1"/>
            </p:cNvSpPr>
            <p:nvPr/>
          </p:nvSpPr>
          <p:spPr bwMode="auto">
            <a:xfrm>
              <a:off x="3808" y="3784"/>
              <a:ext cx="112" cy="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Line 382"/>
            <p:cNvSpPr>
              <a:spLocks noChangeShapeType="1"/>
            </p:cNvSpPr>
            <p:nvPr/>
          </p:nvSpPr>
          <p:spPr bwMode="auto">
            <a:xfrm flipH="1" flipV="1">
              <a:off x="3928" y="3864"/>
              <a:ext cx="152" cy="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Oval 383"/>
            <p:cNvSpPr>
              <a:spLocks noChangeArrowheads="1"/>
            </p:cNvSpPr>
            <p:nvPr/>
          </p:nvSpPr>
          <p:spPr bwMode="auto">
            <a:xfrm>
              <a:off x="3440" y="3112"/>
              <a:ext cx="1008" cy="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05" name="Line 384"/>
            <p:cNvSpPr>
              <a:spLocks noChangeShapeType="1"/>
            </p:cNvSpPr>
            <p:nvPr/>
          </p:nvSpPr>
          <p:spPr bwMode="auto">
            <a:xfrm flipV="1">
              <a:off x="3368" y="3592"/>
              <a:ext cx="552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82" name="Line 385"/>
          <p:cNvSpPr>
            <a:spLocks noChangeShapeType="1"/>
          </p:cNvSpPr>
          <p:nvPr/>
        </p:nvSpPr>
        <p:spPr bwMode="auto">
          <a:xfrm flipH="1" flipV="1">
            <a:off x="6769100" y="6235700"/>
            <a:ext cx="1117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3" y="1395413"/>
            <a:ext cx="6954837" cy="4800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What are the stress vs. strain relationships for materials ????????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Tx/>
              <a:buChar char="-"/>
              <a:defRPr/>
            </a:pPr>
            <a:r>
              <a:rPr lang="en-US" i="1" dirty="0">
                <a:solidFill>
                  <a:srgbClr val="00B0F0"/>
                </a:solidFill>
              </a:rPr>
              <a:t>Linear Elastic</a:t>
            </a:r>
          </a:p>
          <a:p>
            <a:pPr marL="285750" indent="-285750">
              <a:buFontTx/>
              <a:buChar char="-"/>
              <a:defRPr/>
            </a:pPr>
            <a:r>
              <a:rPr lang="en-US" i="1" dirty="0">
                <a:solidFill>
                  <a:srgbClr val="00B0F0"/>
                </a:solidFill>
              </a:rPr>
              <a:t>Nonlinear Elastic</a:t>
            </a:r>
          </a:p>
          <a:p>
            <a:pPr marL="285750" indent="-285750">
              <a:buFontTx/>
              <a:buChar char="-"/>
              <a:defRPr/>
            </a:pPr>
            <a:r>
              <a:rPr lang="en-US" i="1" dirty="0">
                <a:solidFill>
                  <a:srgbClr val="00B0F0"/>
                </a:solidFill>
              </a:rPr>
              <a:t>Elastic Plastic</a:t>
            </a:r>
          </a:p>
          <a:p>
            <a:pPr marL="285750" indent="-285750">
              <a:buFontTx/>
              <a:buChar char="-"/>
              <a:defRPr/>
            </a:pPr>
            <a:r>
              <a:rPr lang="en-US" i="1" dirty="0">
                <a:solidFill>
                  <a:srgbClr val="00B0F0"/>
                </a:solidFill>
              </a:rPr>
              <a:t>Plastic</a:t>
            </a:r>
          </a:p>
          <a:p>
            <a:pPr marL="285750" indent="-285750">
              <a:buFontTx/>
              <a:buChar char="-"/>
              <a:defRPr/>
            </a:pPr>
            <a:r>
              <a:rPr lang="en-US" i="1" dirty="0">
                <a:solidFill>
                  <a:srgbClr val="00B0F0"/>
                </a:solidFill>
              </a:rPr>
              <a:t>Rigid Plastic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is the strength of any material ????????</a:t>
            </a:r>
          </a:p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Upper limit of the stress – Strain relationship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Why shear strength in soil  ?????????</a:t>
            </a:r>
          </a:p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Compressive strength of soil is good</a:t>
            </a:r>
          </a:p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No tensile strength </a:t>
            </a:r>
          </a:p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Shear strength is the most critical </a:t>
            </a:r>
            <a:endParaRPr lang="en-US" dirty="0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44500" y="654050"/>
            <a:ext cx="2063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/>
              <a:t>Questions: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947988" y="49213"/>
            <a:ext cx="312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/>
              <a:t>Shear Strength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7207250" y="1333500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Pick strength</a:t>
            </a:r>
          </a:p>
        </p:txBody>
      </p:sp>
      <p:grpSp>
        <p:nvGrpSpPr>
          <p:cNvPr id="6150" name="Group 22"/>
          <p:cNvGrpSpPr>
            <a:grpSpLocks/>
          </p:cNvGrpSpPr>
          <p:nvPr/>
        </p:nvGrpSpPr>
        <p:grpSpPr bwMode="auto">
          <a:xfrm>
            <a:off x="5422900" y="2052638"/>
            <a:ext cx="3484563" cy="2465387"/>
            <a:chOff x="5443728" y="3352800"/>
            <a:chExt cx="3483864" cy="2466130"/>
          </a:xfrm>
        </p:grpSpPr>
        <p:grpSp>
          <p:nvGrpSpPr>
            <p:cNvPr id="6160" name="Group 14"/>
            <p:cNvGrpSpPr>
              <a:grpSpLocks/>
            </p:cNvGrpSpPr>
            <p:nvPr/>
          </p:nvGrpSpPr>
          <p:grpSpPr bwMode="auto">
            <a:xfrm>
              <a:off x="6057903" y="3643313"/>
              <a:ext cx="2869689" cy="1865312"/>
              <a:chOff x="5981700" y="3604260"/>
              <a:chExt cx="4092767" cy="265915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6477531" y="3887359"/>
                <a:ext cx="0" cy="20577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6477531" y="5945143"/>
                <a:ext cx="18267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6482058" y="4647992"/>
                <a:ext cx="1487217" cy="1297151"/>
              </a:xfrm>
              <a:custGeom>
                <a:avLst/>
                <a:gdLst>
                  <a:gd name="connsiteX0" fmla="*/ 1716 w 1487616"/>
                  <a:gd name="connsiteY0" fmla="*/ 1790700 h 1790700"/>
                  <a:gd name="connsiteX1" fmla="*/ 237936 w 1487616"/>
                  <a:gd name="connsiteY1" fmla="*/ 304800 h 1790700"/>
                  <a:gd name="connsiteX2" fmla="*/ 1487616 w 1487616"/>
                  <a:gd name="connsiteY2" fmla="*/ 0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7616" h="1790700">
                    <a:moveTo>
                      <a:pt x="1716" y="1790700"/>
                    </a:moveTo>
                    <a:cubicBezTo>
                      <a:pt x="-3999" y="1196975"/>
                      <a:pt x="-9714" y="603250"/>
                      <a:pt x="237936" y="304800"/>
                    </a:cubicBezTo>
                    <a:cubicBezTo>
                      <a:pt x="485586" y="6350"/>
                      <a:pt x="986601" y="3175"/>
                      <a:pt x="148761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484322" y="4240510"/>
                <a:ext cx="1706790" cy="1681995"/>
              </a:xfrm>
              <a:custGeom>
                <a:avLst/>
                <a:gdLst>
                  <a:gd name="connsiteX0" fmla="*/ 0 w 1706880"/>
                  <a:gd name="connsiteY0" fmla="*/ 1680676 h 1680676"/>
                  <a:gd name="connsiteX1" fmla="*/ 190500 w 1706880"/>
                  <a:gd name="connsiteY1" fmla="*/ 11896 h 1680676"/>
                  <a:gd name="connsiteX2" fmla="*/ 662940 w 1706880"/>
                  <a:gd name="connsiteY2" fmla="*/ 941536 h 1680676"/>
                  <a:gd name="connsiteX3" fmla="*/ 1706880 w 1706880"/>
                  <a:gd name="connsiteY3" fmla="*/ 1109176 h 168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6880" h="1680676">
                    <a:moveTo>
                      <a:pt x="0" y="1680676"/>
                    </a:moveTo>
                    <a:cubicBezTo>
                      <a:pt x="40005" y="907881"/>
                      <a:pt x="80010" y="135086"/>
                      <a:pt x="190500" y="11896"/>
                    </a:cubicBezTo>
                    <a:cubicBezTo>
                      <a:pt x="300990" y="-111294"/>
                      <a:pt x="410210" y="758656"/>
                      <a:pt x="662940" y="941536"/>
                    </a:cubicBezTo>
                    <a:cubicBezTo>
                      <a:pt x="915670" y="1124416"/>
                      <a:pt x="1311275" y="1116796"/>
                      <a:pt x="1706880" y="1109176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0000"/>
                  </a:solidFill>
                </a:endParaRPr>
              </a:p>
            </p:txBody>
          </p:sp>
          <p:sp>
            <p:nvSpPr>
              <p:cNvPr id="6171" name="TextBox 10"/>
              <p:cNvSpPr txBox="1">
                <a:spLocks noChangeArrowheads="1"/>
              </p:cNvSpPr>
              <p:nvPr/>
            </p:nvSpPr>
            <p:spPr bwMode="auto">
              <a:xfrm>
                <a:off x="5981700" y="3604260"/>
                <a:ext cx="1180279" cy="373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/>
                  <a:t>Stress = </a:t>
                </a:r>
                <a:r>
                  <a:rPr lang="en-US" altLang="en-US" sz="1100">
                    <a:latin typeface="Symbol" panose="05050102010706020507" pitchFamily="18" charset="2"/>
                  </a:rPr>
                  <a:t>s</a:t>
                </a:r>
              </a:p>
            </p:txBody>
          </p:sp>
          <p:sp>
            <p:nvSpPr>
              <p:cNvPr id="6172" name="TextBox 11"/>
              <p:cNvSpPr txBox="1">
                <a:spLocks noChangeArrowheads="1"/>
              </p:cNvSpPr>
              <p:nvPr/>
            </p:nvSpPr>
            <p:spPr bwMode="auto">
              <a:xfrm>
                <a:off x="7879080" y="5890259"/>
                <a:ext cx="1104824" cy="373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/>
                  <a:t>Strain = </a:t>
                </a:r>
                <a:r>
                  <a:rPr lang="en-US" altLang="en-US" sz="1100">
                    <a:latin typeface="Symbol" panose="05050102010706020507" pitchFamily="18" charset="2"/>
                  </a:rPr>
                  <a:t>e</a:t>
                </a:r>
              </a:p>
            </p:txBody>
          </p:sp>
          <p:sp>
            <p:nvSpPr>
              <p:cNvPr id="6173" name="TextBox 12"/>
              <p:cNvSpPr txBox="1">
                <a:spLocks noChangeArrowheads="1"/>
              </p:cNvSpPr>
              <p:nvPr/>
            </p:nvSpPr>
            <p:spPr bwMode="auto">
              <a:xfrm>
                <a:off x="7851417" y="3872987"/>
                <a:ext cx="1805739" cy="92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B050"/>
                    </a:solidFill>
                  </a:rPr>
                  <a:t>Soft Soil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B050"/>
                    </a:solidFill>
                  </a:rPr>
                  <a:t>(Loose sand &amp; normally consolidated Clay)</a:t>
                </a:r>
              </a:p>
            </p:txBody>
          </p:sp>
          <p:sp>
            <p:nvSpPr>
              <p:cNvPr id="6174" name="TextBox 13"/>
              <p:cNvSpPr txBox="1">
                <a:spLocks noChangeArrowheads="1"/>
              </p:cNvSpPr>
              <p:nvPr/>
            </p:nvSpPr>
            <p:spPr bwMode="auto">
              <a:xfrm>
                <a:off x="8137501" y="4814148"/>
                <a:ext cx="1936966" cy="109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FF0000"/>
                    </a:solidFill>
                  </a:rPr>
                  <a:t>Stiff Soil (Stiff sand and overconsolidated soil)</a:t>
                </a:r>
              </a:p>
            </p:txBody>
          </p:sp>
        </p:grpSp>
        <p:sp>
          <p:nvSpPr>
            <p:cNvPr id="6161" name="TextBox 2"/>
            <p:cNvSpPr txBox="1">
              <a:spLocks noChangeArrowheads="1"/>
            </p:cNvSpPr>
            <p:nvPr/>
          </p:nvSpPr>
          <p:spPr bwMode="auto">
            <a:xfrm>
              <a:off x="5443728" y="3352800"/>
              <a:ext cx="3480440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900"/>
                <a:t>Two types of Soil when it comes to stress vs. strain relationships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556343" y="4091209"/>
              <a:ext cx="9523" cy="1187808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3" name="Rectangle 10"/>
            <p:cNvSpPr>
              <a:spLocks noChangeArrowheads="1"/>
            </p:cNvSpPr>
            <p:nvPr/>
          </p:nvSpPr>
          <p:spPr bwMode="auto">
            <a:xfrm rot="-5400000">
              <a:off x="6184051" y="4710422"/>
              <a:ext cx="8402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FF0000"/>
                  </a:solidFill>
                </a:rPr>
                <a:t>Peak Strength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375328" y="4877259"/>
              <a:ext cx="1587" cy="398582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5" name="Rectangle 20"/>
            <p:cNvSpPr>
              <a:spLocks noChangeArrowheads="1"/>
            </p:cNvSpPr>
            <p:nvPr/>
          </p:nvSpPr>
          <p:spPr bwMode="auto">
            <a:xfrm>
              <a:off x="5998124" y="5603486"/>
              <a:ext cx="10054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FF0000"/>
                  </a:solidFill>
                </a:rPr>
                <a:t>Residual Strength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10284" y="5088460"/>
              <a:ext cx="450760" cy="644719"/>
            </a:xfrm>
            <a:custGeom>
              <a:avLst/>
              <a:gdLst>
                <a:gd name="connsiteX0" fmla="*/ 451104 w 451104"/>
                <a:gd name="connsiteY0" fmla="*/ 8265 h 645600"/>
                <a:gd name="connsiteX1" fmla="*/ 338328 w 451104"/>
                <a:gd name="connsiteY1" fmla="*/ 11313 h 645600"/>
                <a:gd name="connsiteX2" fmla="*/ 15240 w 451104"/>
                <a:gd name="connsiteY2" fmla="*/ 117993 h 645600"/>
                <a:gd name="connsiteX3" fmla="*/ 176784 w 451104"/>
                <a:gd name="connsiteY3" fmla="*/ 559953 h 645600"/>
                <a:gd name="connsiteX4" fmla="*/ 0 w 451104"/>
                <a:gd name="connsiteY4" fmla="*/ 645297 h 64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" h="645600">
                  <a:moveTo>
                    <a:pt x="451104" y="8265"/>
                  </a:moveTo>
                  <a:cubicBezTo>
                    <a:pt x="431038" y="645"/>
                    <a:pt x="410972" y="-6975"/>
                    <a:pt x="338328" y="11313"/>
                  </a:cubicBezTo>
                  <a:cubicBezTo>
                    <a:pt x="265684" y="29601"/>
                    <a:pt x="42164" y="26553"/>
                    <a:pt x="15240" y="117993"/>
                  </a:cubicBezTo>
                  <a:cubicBezTo>
                    <a:pt x="-11684" y="209433"/>
                    <a:pt x="179324" y="472069"/>
                    <a:pt x="176784" y="559953"/>
                  </a:cubicBezTo>
                  <a:cubicBezTo>
                    <a:pt x="174244" y="647837"/>
                    <a:pt x="87122" y="646567"/>
                    <a:pt x="0" y="645297"/>
                  </a:cubicBezTo>
                </a:path>
              </a:pathLst>
            </a:custGeom>
            <a:noFill/>
            <a:ln w="0">
              <a:solidFill>
                <a:srgbClr val="FF0000"/>
              </a:solidFill>
              <a:prstDash val="lgDash"/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5645150" y="4751388"/>
            <a:ext cx="2995613" cy="1549400"/>
            <a:chOff x="4639056" y="5407152"/>
            <a:chExt cx="2996185" cy="1548384"/>
          </a:xfrm>
        </p:grpSpPr>
        <p:grpSp>
          <p:nvGrpSpPr>
            <p:cNvPr id="6152" name="Group 16"/>
            <p:cNvGrpSpPr>
              <a:grpSpLocks/>
            </p:cNvGrpSpPr>
            <p:nvPr/>
          </p:nvGrpSpPr>
          <p:grpSpPr bwMode="auto">
            <a:xfrm>
              <a:off x="4639056" y="6124031"/>
              <a:ext cx="1978152" cy="496226"/>
              <a:chOff x="4428744" y="6020399"/>
              <a:chExt cx="1978152" cy="496226"/>
            </a:xfrm>
          </p:grpSpPr>
          <p:pic>
            <p:nvPicPr>
              <p:cNvPr id="6157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10" t="72313" r="57121" b="5307"/>
              <a:stretch>
                <a:fillRect/>
              </a:stretch>
            </p:blipFill>
            <p:spPr bwMode="auto">
              <a:xfrm>
                <a:off x="4794504" y="6020399"/>
                <a:ext cx="1109472" cy="496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4428744" y="6142757"/>
                <a:ext cx="563671" cy="7933"/>
              </a:xfrm>
              <a:prstGeom prst="straightConnector1">
                <a:avLst/>
              </a:prstGeom>
              <a:ln w="4762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5843477" y="6361688"/>
                <a:ext cx="563670" cy="9519"/>
              </a:xfrm>
              <a:prstGeom prst="straightConnector1">
                <a:avLst/>
              </a:prstGeom>
              <a:ln w="47625"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5583799" y="5800594"/>
              <a:ext cx="6351" cy="396615"/>
            </a:xfrm>
            <a:prstGeom prst="straightConnector1">
              <a:avLst/>
            </a:prstGeom>
            <a:ln w="47625">
              <a:solidFill>
                <a:srgbClr val="00B05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574273" y="6558921"/>
              <a:ext cx="6351" cy="396615"/>
            </a:xfrm>
            <a:prstGeom prst="straightConnector1">
              <a:avLst/>
            </a:prstGeom>
            <a:ln w="47625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5" name="TextBox 19"/>
            <p:cNvSpPr txBox="1">
              <a:spLocks noChangeArrowheads="1"/>
            </p:cNvSpPr>
            <p:nvPr/>
          </p:nvSpPr>
          <p:spPr bwMode="auto">
            <a:xfrm>
              <a:off x="6408929" y="6143752"/>
              <a:ext cx="12263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Shear Stresses</a:t>
              </a:r>
            </a:p>
          </p:txBody>
        </p:sp>
        <p:sp>
          <p:nvSpPr>
            <p:cNvPr id="6156" name="TextBox 31"/>
            <p:cNvSpPr txBox="1">
              <a:spLocks noChangeArrowheads="1"/>
            </p:cNvSpPr>
            <p:nvPr/>
          </p:nvSpPr>
          <p:spPr bwMode="auto">
            <a:xfrm>
              <a:off x="5266945" y="5407152"/>
              <a:ext cx="8168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B050"/>
                  </a:solidFill>
                </a:rPr>
                <a:t>Normal Stresses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20688" y="357188"/>
          <a:ext cx="8297862" cy="6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Drawing" r:id="rId4" imgW="8945880" imgH="6789420" progId="Presentations.Drawing.12">
                  <p:embed/>
                </p:oleObj>
              </mc:Choice>
              <mc:Fallback>
                <p:oleObj name="Drawing" r:id="rId4" imgW="8945880" imgH="6789420" progId="Presentations.Drawing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57188"/>
                        <a:ext cx="8297862" cy="629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1563688" y="219075"/>
          <a:ext cx="6375400" cy="650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Drawing" r:id="rId3" imgW="6713411" imgH="6857505" progId="Presentations.Drawing.12">
                  <p:embed/>
                </p:oleObj>
              </mc:Choice>
              <mc:Fallback>
                <p:oleObj name="Drawing" r:id="rId3" imgW="6713411" imgH="6857505" progId="Presentations.Drawing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219075"/>
                        <a:ext cx="6375400" cy="650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5"/>
          <p:cNvGrpSpPr>
            <a:grpSpLocks/>
          </p:cNvGrpSpPr>
          <p:nvPr/>
        </p:nvGrpSpPr>
        <p:grpSpPr bwMode="auto">
          <a:xfrm>
            <a:off x="304800" y="4419600"/>
            <a:ext cx="8697913" cy="2146300"/>
            <a:chOff x="365125" y="4252913"/>
            <a:chExt cx="8697913" cy="2146300"/>
          </a:xfrm>
        </p:grpSpPr>
        <p:sp>
          <p:nvSpPr>
            <p:cNvPr id="8230" name="Text Box 5"/>
            <p:cNvSpPr txBox="1">
              <a:spLocks noChangeArrowheads="1"/>
            </p:cNvSpPr>
            <p:nvPr/>
          </p:nvSpPr>
          <p:spPr bwMode="auto">
            <a:xfrm>
              <a:off x="365125" y="4252913"/>
              <a:ext cx="7124700" cy="206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u="sng"/>
                <a:t>Determination of Soil Strength Parameters ( c and </a:t>
              </a:r>
              <a:r>
                <a:rPr lang="en-US" altLang="en-US" sz="1600" u="sng">
                  <a:latin typeface="Symbol" panose="05050102010706020507" pitchFamily="18" charset="2"/>
                </a:rPr>
                <a:t>f</a:t>
              </a:r>
              <a:r>
                <a:rPr lang="en-US" altLang="en-US" sz="1600" u="sng"/>
                <a:t> ) in the Lab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u="sng"/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1- Direct Shear Test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2- Unconfined Compression Test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3- Triaxial Compression Test</a:t>
              </a:r>
            </a:p>
          </p:txBody>
        </p:sp>
        <p:grpSp>
          <p:nvGrpSpPr>
            <p:cNvPr id="8231" name="Group 17"/>
            <p:cNvGrpSpPr>
              <a:grpSpLocks/>
            </p:cNvGrpSpPr>
            <p:nvPr/>
          </p:nvGrpSpPr>
          <p:grpSpPr bwMode="auto">
            <a:xfrm>
              <a:off x="3081338" y="5299075"/>
              <a:ext cx="5981700" cy="1100138"/>
              <a:chOff x="3416300" y="5513477"/>
              <a:chExt cx="5982329" cy="1101194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V="1">
                <a:off x="3416300" y="5867830"/>
                <a:ext cx="1111367" cy="43062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>
                <a:off x="3454404" y="6298456"/>
                <a:ext cx="1073263" cy="1763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34" name="Rectangle 5"/>
              <p:cNvSpPr>
                <a:spLocks noChangeArrowheads="1"/>
              </p:cNvSpPr>
              <p:nvPr/>
            </p:nvSpPr>
            <p:spPr bwMode="auto">
              <a:xfrm>
                <a:off x="4481898" y="6064521"/>
                <a:ext cx="251383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/>
                  <a:t>2- Consolidated Undrained Test (CU)</a:t>
                </a:r>
              </a:p>
            </p:txBody>
          </p:sp>
          <p:sp>
            <p:nvSpPr>
              <p:cNvPr id="8235" name="Rectangle 30"/>
              <p:cNvSpPr>
                <a:spLocks noChangeArrowheads="1"/>
              </p:cNvSpPr>
              <p:nvPr/>
            </p:nvSpPr>
            <p:spPr bwMode="auto">
              <a:xfrm>
                <a:off x="4481898" y="6353061"/>
                <a:ext cx="457368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/>
                  <a:t>3- Consolidated  Drained Test (CD) – </a:t>
                </a:r>
                <a:r>
                  <a:rPr lang="en-US" altLang="en-US" sz="1100" i="1">
                    <a:solidFill>
                      <a:srgbClr val="00B050"/>
                    </a:solidFill>
                  </a:rPr>
                  <a:t>Slow Test </a:t>
                </a:r>
                <a:r>
                  <a:rPr lang="en-US" altLang="en-US" sz="1100" i="1"/>
                  <a:t>– </a:t>
                </a:r>
                <a:r>
                  <a:rPr lang="en-US" altLang="en-US" sz="1100" i="1">
                    <a:solidFill>
                      <a:srgbClr val="FF0000"/>
                    </a:solidFill>
                  </a:rPr>
                  <a:t>Long Term Analysis</a:t>
                </a:r>
              </a:p>
            </p:txBody>
          </p:sp>
          <p:sp>
            <p:nvSpPr>
              <p:cNvPr id="8236" name="Rectangle 31"/>
              <p:cNvSpPr>
                <a:spLocks noChangeArrowheads="1"/>
              </p:cNvSpPr>
              <p:nvPr/>
            </p:nvSpPr>
            <p:spPr bwMode="auto">
              <a:xfrm>
                <a:off x="4481898" y="5746719"/>
                <a:ext cx="491673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/>
                  <a:t>1- Unconsolidated Undrained Test (UU) – </a:t>
                </a:r>
                <a:r>
                  <a:rPr lang="en-US" altLang="en-US" sz="1100" i="1">
                    <a:solidFill>
                      <a:srgbClr val="00B050"/>
                    </a:solidFill>
                  </a:rPr>
                  <a:t>Quick Test </a:t>
                </a:r>
                <a:r>
                  <a:rPr lang="en-US" altLang="en-US" sz="1100" i="1"/>
                  <a:t>– </a:t>
                </a:r>
                <a:r>
                  <a:rPr lang="en-US" altLang="en-US" sz="1100" i="1">
                    <a:solidFill>
                      <a:srgbClr val="FF0000"/>
                    </a:solidFill>
                  </a:rPr>
                  <a:t>Short Term Analysis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3416300" y="6195169"/>
                <a:ext cx="1111367" cy="1032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38" name="TextBox 8"/>
              <p:cNvSpPr txBox="1">
                <a:spLocks noChangeArrowheads="1"/>
              </p:cNvSpPr>
              <p:nvPr/>
            </p:nvSpPr>
            <p:spPr bwMode="auto">
              <a:xfrm>
                <a:off x="4575785" y="5513477"/>
                <a:ext cx="80663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u="sng"/>
                  <a:t>Fine Soils</a:t>
                </a:r>
              </a:p>
            </p:txBody>
          </p:sp>
        </p:grpSp>
      </p:grpSp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7059613" y="98425"/>
            <a:ext cx="1843087" cy="1755775"/>
            <a:chOff x="6257132" y="15543"/>
            <a:chExt cx="2448829" cy="2332089"/>
          </a:xfrm>
        </p:grpSpPr>
        <p:sp>
          <p:nvSpPr>
            <p:cNvPr id="11" name="Rectangle 10"/>
            <p:cNvSpPr/>
            <p:nvPr/>
          </p:nvSpPr>
          <p:spPr>
            <a:xfrm>
              <a:off x="6257132" y="76692"/>
              <a:ext cx="2448829" cy="22709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8224" name="Group 28"/>
            <p:cNvGrpSpPr>
              <a:grpSpLocks/>
            </p:cNvGrpSpPr>
            <p:nvPr/>
          </p:nvGrpSpPr>
          <p:grpSpPr bwMode="auto">
            <a:xfrm>
              <a:off x="6327836" y="15543"/>
              <a:ext cx="2280272" cy="1611389"/>
              <a:chOff x="2308" y="2586"/>
              <a:chExt cx="5313" cy="1464"/>
            </a:xfrm>
          </p:grpSpPr>
          <p:sp>
            <p:nvSpPr>
              <p:cNvPr id="8226" name="Line 6"/>
              <p:cNvSpPr>
                <a:spLocks noChangeShapeType="1"/>
              </p:cNvSpPr>
              <p:nvPr/>
            </p:nvSpPr>
            <p:spPr bwMode="auto">
              <a:xfrm flipV="1">
                <a:off x="2854" y="2762"/>
                <a:ext cx="0" cy="10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7"/>
              <p:cNvSpPr>
                <a:spLocks noChangeShapeType="1"/>
              </p:cNvSpPr>
              <p:nvPr/>
            </p:nvSpPr>
            <p:spPr bwMode="auto">
              <a:xfrm flipV="1">
                <a:off x="2854" y="3792"/>
                <a:ext cx="476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Text Box 24"/>
              <p:cNvSpPr txBox="1">
                <a:spLocks noChangeArrowheads="1"/>
              </p:cNvSpPr>
              <p:nvPr/>
            </p:nvSpPr>
            <p:spPr bwMode="auto">
              <a:xfrm>
                <a:off x="5394" y="3742"/>
                <a:ext cx="1345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Symbol" panose="05050102010706020507" pitchFamily="18" charset="2"/>
                  </a:rPr>
                  <a:t>s</a:t>
                </a:r>
                <a:r>
                  <a:rPr lang="en-US" altLang="en-US" sz="1600" baseline="-25000"/>
                  <a:t>n</a:t>
                </a:r>
                <a:endParaRPr lang="en-US" altLang="en-US" sz="1600"/>
              </a:p>
            </p:txBody>
          </p:sp>
          <p:sp>
            <p:nvSpPr>
              <p:cNvPr id="8229" name="Text Box 25"/>
              <p:cNvSpPr txBox="1">
                <a:spLocks noChangeArrowheads="1"/>
              </p:cNvSpPr>
              <p:nvPr/>
            </p:nvSpPr>
            <p:spPr bwMode="auto">
              <a:xfrm>
                <a:off x="2308" y="2586"/>
                <a:ext cx="24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Symbol" panose="05050102010706020507" pitchFamily="18" charset="2"/>
                  </a:rPr>
                  <a:t>t</a:t>
                </a:r>
                <a:endParaRPr lang="en-US" altLang="en-US" sz="1600" baseline="-2500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8225" name="TextBox 9"/>
            <p:cNvSpPr txBox="1">
              <a:spLocks noChangeArrowheads="1"/>
            </p:cNvSpPr>
            <p:nvPr/>
          </p:nvSpPr>
          <p:spPr bwMode="auto">
            <a:xfrm>
              <a:off x="6495360" y="1824948"/>
              <a:ext cx="2025671" cy="32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Mohr-Coulomb Domain</a:t>
              </a:r>
            </a:p>
          </p:txBody>
        </p:sp>
      </p:grp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4038600" y="2286000"/>
            <a:ext cx="4811713" cy="2043113"/>
            <a:chOff x="3971925" y="2025650"/>
            <a:chExt cx="4811713" cy="2043113"/>
          </a:xfrm>
        </p:grpSpPr>
        <p:sp>
          <p:nvSpPr>
            <p:cNvPr id="8207" name="Line 6"/>
            <p:cNvSpPr>
              <a:spLocks noChangeShapeType="1"/>
            </p:cNvSpPr>
            <p:nvPr/>
          </p:nvSpPr>
          <p:spPr bwMode="auto">
            <a:xfrm flipV="1">
              <a:off x="4378325" y="2238375"/>
              <a:ext cx="0" cy="164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7"/>
            <p:cNvSpPr>
              <a:spLocks noChangeShapeType="1"/>
            </p:cNvSpPr>
            <p:nvPr/>
          </p:nvSpPr>
          <p:spPr bwMode="auto">
            <a:xfrm>
              <a:off x="4378325" y="3886200"/>
              <a:ext cx="4105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1"/>
            <p:cNvSpPr>
              <a:spLocks noChangeShapeType="1"/>
            </p:cNvSpPr>
            <p:nvPr/>
          </p:nvSpPr>
          <p:spPr bwMode="auto">
            <a:xfrm flipH="1">
              <a:off x="4378325" y="2809875"/>
              <a:ext cx="3638550" cy="7143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2"/>
            <p:cNvSpPr>
              <a:spLocks noChangeShapeType="1"/>
            </p:cNvSpPr>
            <p:nvPr/>
          </p:nvSpPr>
          <p:spPr bwMode="auto">
            <a:xfrm>
              <a:off x="7350125" y="2959100"/>
              <a:ext cx="352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3"/>
            <p:cNvSpPr>
              <a:spLocks noChangeShapeType="1"/>
            </p:cNvSpPr>
            <p:nvPr/>
          </p:nvSpPr>
          <p:spPr bwMode="auto">
            <a:xfrm flipH="1">
              <a:off x="4187825" y="3524250"/>
              <a:ext cx="14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14"/>
            <p:cNvSpPr>
              <a:spLocks noChangeShapeType="1"/>
            </p:cNvSpPr>
            <p:nvPr/>
          </p:nvSpPr>
          <p:spPr bwMode="auto">
            <a:xfrm flipH="1">
              <a:off x="4187825" y="3886200"/>
              <a:ext cx="133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5"/>
            <p:cNvSpPr>
              <a:spLocks noChangeShapeType="1"/>
            </p:cNvSpPr>
            <p:nvPr/>
          </p:nvSpPr>
          <p:spPr bwMode="auto">
            <a:xfrm>
              <a:off x="4244975" y="3524250"/>
              <a:ext cx="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16"/>
            <p:cNvSpPr>
              <a:spLocks noChangeShapeType="1"/>
            </p:cNvSpPr>
            <p:nvPr/>
          </p:nvSpPr>
          <p:spPr bwMode="auto">
            <a:xfrm>
              <a:off x="7645400" y="2882900"/>
              <a:ext cx="0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Text Box 17"/>
            <p:cNvSpPr txBox="1">
              <a:spLocks noChangeArrowheads="1"/>
            </p:cNvSpPr>
            <p:nvPr/>
          </p:nvSpPr>
          <p:spPr bwMode="auto">
            <a:xfrm>
              <a:off x="7686675" y="2838450"/>
              <a:ext cx="3048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B0F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8410575" y="3794125"/>
              <a:ext cx="3730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/>
                <a:t>n</a:t>
              </a:r>
              <a:endParaRPr lang="en-US" altLang="en-US" sz="1200"/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4133850" y="2155825"/>
              <a:ext cx="3937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 baseline="-25000">
                <a:latin typeface="Symbol" panose="05050102010706020507" pitchFamily="18" charset="2"/>
              </a:endParaRPr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3971925" y="3536950"/>
              <a:ext cx="39370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F0"/>
                  </a:solidFill>
                </a:rPr>
                <a:t>c</a:t>
              </a:r>
              <a:endParaRPr lang="en-US" altLang="en-US" sz="1600" baseline="-25000">
                <a:solidFill>
                  <a:srgbClr val="00B0F0"/>
                </a:solidFill>
              </a:endParaRPr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 rot="-630275">
              <a:off x="5440363" y="2830513"/>
              <a:ext cx="16335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B050"/>
                  </a:solidFill>
                  <a:latin typeface="Symbol" panose="05050102010706020507" pitchFamily="18" charset="2"/>
                </a:rPr>
                <a:t>t = </a:t>
              </a:r>
              <a:r>
                <a:rPr lang="en-US" altLang="en-US" sz="1400">
                  <a:solidFill>
                    <a:srgbClr val="00B050"/>
                  </a:solidFill>
                </a:rPr>
                <a:t>c</a:t>
              </a:r>
              <a:r>
                <a:rPr lang="en-US" altLang="en-US" sz="1400">
                  <a:solidFill>
                    <a:srgbClr val="00B050"/>
                  </a:solidFill>
                  <a:latin typeface="Symbol" panose="05050102010706020507" pitchFamily="18" charset="2"/>
                </a:rPr>
                <a:t> + s</a:t>
              </a:r>
              <a:r>
                <a:rPr lang="en-US" altLang="en-US" sz="1400" baseline="-25000">
                  <a:solidFill>
                    <a:srgbClr val="00B050"/>
                  </a:solidFill>
                </a:rPr>
                <a:t>n</a:t>
              </a:r>
              <a:r>
                <a:rPr lang="en-US" altLang="en-US" sz="14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400">
                  <a:solidFill>
                    <a:srgbClr val="00B050"/>
                  </a:solidFill>
                </a:rPr>
                <a:t>tan</a:t>
              </a:r>
              <a:r>
                <a:rPr lang="en-US" altLang="en-US" sz="1400">
                  <a:solidFill>
                    <a:srgbClr val="00B050"/>
                  </a:solidFill>
                  <a:latin typeface="Symbol" panose="05050102010706020507" pitchFamily="18" charset="2"/>
                </a:rPr>
                <a:t> f</a:t>
              </a:r>
              <a:endParaRPr lang="en-US" altLang="en-US" sz="1400" baseline="-25000">
                <a:solidFill>
                  <a:srgbClr val="00B05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8220" name="Line 29"/>
            <p:cNvSpPr>
              <a:spLocks noChangeShapeType="1"/>
            </p:cNvSpPr>
            <p:nvPr/>
          </p:nvSpPr>
          <p:spPr bwMode="auto">
            <a:xfrm flipH="1">
              <a:off x="7061200" y="2527300"/>
              <a:ext cx="114300" cy="469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Text Box 30"/>
            <p:cNvSpPr txBox="1">
              <a:spLocks noChangeArrowheads="1"/>
            </p:cNvSpPr>
            <p:nvPr/>
          </p:nvSpPr>
          <p:spPr bwMode="auto">
            <a:xfrm>
              <a:off x="7126288" y="2025650"/>
              <a:ext cx="1244600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FF0000"/>
                  </a:solidFill>
                </a:rPr>
                <a:t>Yield Surface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FF0000"/>
                  </a:solidFill>
                </a:rPr>
                <a:t>Or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FF0000"/>
                  </a:solidFill>
                </a:rPr>
                <a:t>Failure Envelope</a:t>
              </a:r>
            </a:p>
          </p:txBody>
        </p:sp>
        <p:sp>
          <p:nvSpPr>
            <p:cNvPr id="8222" name="TextBox 12"/>
            <p:cNvSpPr txBox="1">
              <a:spLocks noChangeArrowheads="1"/>
            </p:cNvSpPr>
            <p:nvPr/>
          </p:nvSpPr>
          <p:spPr bwMode="auto">
            <a:xfrm>
              <a:off x="5411788" y="2465388"/>
              <a:ext cx="1117600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B050"/>
                  </a:solidFill>
                </a:rPr>
                <a:t>Mohr-Cuolomb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B050"/>
                  </a:solidFill>
                </a:rPr>
                <a:t>Yield Criterion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50825" y="117475"/>
            <a:ext cx="3387725" cy="1138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Shear Strength</a:t>
            </a:r>
          </a:p>
          <a:p>
            <a:pPr eaLnBrk="1" hangingPunct="1">
              <a:defRPr/>
            </a:pP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shear strength ????</a:t>
            </a:r>
          </a:p>
        </p:txBody>
      </p:sp>
      <p:grpSp>
        <p:nvGrpSpPr>
          <p:cNvPr id="8198" name="Group 1"/>
          <p:cNvGrpSpPr>
            <a:grpSpLocks/>
          </p:cNvGrpSpPr>
          <p:nvPr/>
        </p:nvGrpSpPr>
        <p:grpSpPr bwMode="auto">
          <a:xfrm>
            <a:off x="76200" y="990600"/>
            <a:ext cx="7248525" cy="2528888"/>
            <a:chOff x="246063" y="519113"/>
            <a:chExt cx="7249091" cy="2528887"/>
          </a:xfrm>
        </p:grpSpPr>
        <p:sp>
          <p:nvSpPr>
            <p:cNvPr id="15" name="Rectangle 14"/>
            <p:cNvSpPr/>
            <p:nvPr/>
          </p:nvSpPr>
          <p:spPr>
            <a:xfrm>
              <a:off x="250826" y="1828800"/>
              <a:ext cx="2713249" cy="636587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365125" y="519113"/>
              <a:ext cx="7130029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u="sng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Soil in weak in shear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To determine the shear strength of soil Mohr-Coulomb Yield Criterion is used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t</a:t>
              </a:r>
              <a:r>
                <a:rPr lang="en-US" altLang="en-US" sz="2400"/>
                <a:t> =  </a:t>
              </a:r>
              <a:r>
                <a:rPr lang="en-US" altLang="en-US" sz="2400">
                  <a:solidFill>
                    <a:srgbClr val="00B0F0"/>
                  </a:solidFill>
                </a:rPr>
                <a:t>c</a:t>
              </a:r>
              <a:r>
                <a:rPr lang="en-US" altLang="en-US" sz="2400"/>
                <a:t> + </a:t>
              </a:r>
              <a:r>
                <a:rPr lang="en-US" altLang="en-US" sz="2400" b="1">
                  <a:solidFill>
                    <a:srgbClr val="8181D5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2400" b="1" baseline="-25000">
                  <a:solidFill>
                    <a:srgbClr val="8181D5"/>
                  </a:solidFill>
                </a:rPr>
                <a:t>n</a:t>
              </a:r>
              <a:r>
                <a:rPr lang="en-US" altLang="en-US" sz="2400"/>
                <a:t> tan </a:t>
              </a:r>
              <a:r>
                <a:rPr lang="en-US" altLang="en-US" sz="2400">
                  <a:solidFill>
                    <a:srgbClr val="00B0F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8201" name="Line 31"/>
            <p:cNvSpPr>
              <a:spLocks noChangeShapeType="1"/>
            </p:cNvSpPr>
            <p:nvPr/>
          </p:nvSpPr>
          <p:spPr bwMode="auto">
            <a:xfrm flipV="1">
              <a:off x="892175" y="2244725"/>
              <a:ext cx="136525" cy="282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32"/>
            <p:cNvSpPr>
              <a:spLocks noChangeShapeType="1"/>
            </p:cNvSpPr>
            <p:nvPr/>
          </p:nvSpPr>
          <p:spPr bwMode="auto">
            <a:xfrm flipH="1" flipV="1">
              <a:off x="2506663" y="2282825"/>
              <a:ext cx="1016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Text Box 33"/>
            <p:cNvSpPr txBox="1">
              <a:spLocks noChangeArrowheads="1"/>
            </p:cNvSpPr>
            <p:nvPr/>
          </p:nvSpPr>
          <p:spPr bwMode="auto">
            <a:xfrm>
              <a:off x="246063" y="2478088"/>
              <a:ext cx="12795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B0F0"/>
                  </a:solidFill>
                </a:rPr>
                <a:t>Soil Cohesion</a:t>
              </a:r>
            </a:p>
          </p:txBody>
        </p:sp>
        <p:sp>
          <p:nvSpPr>
            <p:cNvPr id="8204" name="Text Box 34"/>
            <p:cNvSpPr txBox="1">
              <a:spLocks noChangeArrowheads="1"/>
            </p:cNvSpPr>
            <p:nvPr/>
          </p:nvSpPr>
          <p:spPr bwMode="auto">
            <a:xfrm>
              <a:off x="2232025" y="2478088"/>
              <a:ext cx="14652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B0F0"/>
                  </a:solidFill>
                </a:rPr>
                <a:t>Angle of Friction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1608244" y="2238375"/>
              <a:ext cx="106371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34"/>
            <p:cNvSpPr txBox="1">
              <a:spLocks noChangeArrowheads="1"/>
            </p:cNvSpPr>
            <p:nvPr/>
          </p:nvSpPr>
          <p:spPr bwMode="auto">
            <a:xfrm>
              <a:off x="1120844" y="2740025"/>
              <a:ext cx="131931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400" i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Normal Stress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743200" y="2743200"/>
            <a:ext cx="3549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I – Direct Shear Test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727325"/>
            <a:ext cx="94456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soil%20shear%20test%20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42950"/>
            <a:ext cx="42370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0"/>
          <p:cNvSpPr>
            <a:spLocks noChangeArrowheads="1"/>
          </p:cNvSpPr>
          <p:nvPr/>
        </p:nvSpPr>
        <p:spPr bwMode="auto">
          <a:xfrm>
            <a:off x="2114550" y="2578100"/>
            <a:ext cx="2667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190750" y="2359025"/>
            <a:ext cx="2514600" cy="371475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693988" y="2359025"/>
            <a:ext cx="1508125" cy="3714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2190750" y="1987550"/>
            <a:ext cx="2514600" cy="371475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2693988" y="1987550"/>
            <a:ext cx="1508125" cy="371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2693988" y="2058988"/>
            <a:ext cx="1508125" cy="3095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695575" y="2359025"/>
            <a:ext cx="1508125" cy="309563"/>
          </a:xfrm>
          <a:prstGeom prst="rect">
            <a:avLst/>
          </a:prstGeom>
          <a:pattFill prst="pct10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693988" y="1946275"/>
            <a:ext cx="1508125" cy="1031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3825875" y="1739900"/>
            <a:ext cx="376238" cy="206375"/>
          </a:xfrm>
          <a:prstGeom prst="rtTriangle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flipH="1">
            <a:off x="2693988" y="1739900"/>
            <a:ext cx="376237" cy="206375"/>
          </a:xfrm>
          <a:prstGeom prst="rtTriangle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070225" y="1739900"/>
            <a:ext cx="755650" cy="2063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9" name="Line 17"/>
          <p:cNvSpPr>
            <a:spLocks noChangeShapeType="1"/>
          </p:cNvSpPr>
          <p:nvPr/>
        </p:nvSpPr>
        <p:spPr bwMode="auto">
          <a:xfrm>
            <a:off x="1657350" y="21209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>
            <a:off x="3409950" y="13589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Oval 21"/>
          <p:cNvSpPr>
            <a:spLocks noChangeArrowheads="1"/>
          </p:cNvSpPr>
          <p:nvPr/>
        </p:nvSpPr>
        <p:spPr bwMode="auto">
          <a:xfrm>
            <a:off x="617538" y="1608138"/>
            <a:ext cx="1035050" cy="10350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2" name="Line 23"/>
          <p:cNvSpPr>
            <a:spLocks noChangeShapeType="1"/>
          </p:cNvSpPr>
          <p:nvPr/>
        </p:nvSpPr>
        <p:spPr bwMode="auto">
          <a:xfrm flipH="1">
            <a:off x="838200" y="2109788"/>
            <a:ext cx="803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Oval 22"/>
          <p:cNvSpPr>
            <a:spLocks noChangeArrowheads="1"/>
          </p:cNvSpPr>
          <p:nvPr/>
        </p:nvSpPr>
        <p:spPr bwMode="auto">
          <a:xfrm>
            <a:off x="998538" y="1944688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Oval 24"/>
          <p:cNvSpPr>
            <a:spLocks noChangeArrowheads="1"/>
          </p:cNvSpPr>
          <p:nvPr/>
        </p:nvSpPr>
        <p:spPr bwMode="auto">
          <a:xfrm>
            <a:off x="1028700" y="1974850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2022475" y="4810125"/>
            <a:ext cx="2667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6" name="Rectangle 26"/>
          <p:cNvSpPr>
            <a:spLocks noChangeArrowheads="1"/>
          </p:cNvSpPr>
          <p:nvPr/>
        </p:nvSpPr>
        <p:spPr bwMode="auto">
          <a:xfrm>
            <a:off x="2098675" y="4591050"/>
            <a:ext cx="2514600" cy="371475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7" name="Rectangle 27"/>
          <p:cNvSpPr>
            <a:spLocks noChangeArrowheads="1"/>
          </p:cNvSpPr>
          <p:nvPr/>
        </p:nvSpPr>
        <p:spPr bwMode="auto">
          <a:xfrm>
            <a:off x="2601913" y="4591050"/>
            <a:ext cx="1508125" cy="3714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2187575" y="4219575"/>
            <a:ext cx="2514600" cy="371475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9" name="Rectangle 29"/>
          <p:cNvSpPr>
            <a:spLocks noChangeArrowheads="1"/>
          </p:cNvSpPr>
          <p:nvPr/>
        </p:nvSpPr>
        <p:spPr bwMode="auto">
          <a:xfrm>
            <a:off x="2690813" y="4219575"/>
            <a:ext cx="1508125" cy="371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0" name="Rectangle 30"/>
          <p:cNvSpPr>
            <a:spLocks noChangeArrowheads="1"/>
          </p:cNvSpPr>
          <p:nvPr/>
        </p:nvSpPr>
        <p:spPr bwMode="auto">
          <a:xfrm>
            <a:off x="2690813" y="4281488"/>
            <a:ext cx="1508125" cy="30956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1" name="Rectangle 31"/>
          <p:cNvSpPr>
            <a:spLocks noChangeArrowheads="1"/>
          </p:cNvSpPr>
          <p:nvPr/>
        </p:nvSpPr>
        <p:spPr bwMode="auto">
          <a:xfrm>
            <a:off x="2603500" y="4591050"/>
            <a:ext cx="1498600" cy="309563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2" name="Rectangle 32"/>
          <p:cNvSpPr>
            <a:spLocks noChangeArrowheads="1"/>
          </p:cNvSpPr>
          <p:nvPr/>
        </p:nvSpPr>
        <p:spPr bwMode="auto">
          <a:xfrm>
            <a:off x="2690813" y="4178300"/>
            <a:ext cx="1508125" cy="1031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3" name="AutoShape 33"/>
          <p:cNvSpPr>
            <a:spLocks noChangeArrowheads="1"/>
          </p:cNvSpPr>
          <p:nvPr/>
        </p:nvSpPr>
        <p:spPr bwMode="auto">
          <a:xfrm>
            <a:off x="3822700" y="3971925"/>
            <a:ext cx="376238" cy="206375"/>
          </a:xfrm>
          <a:prstGeom prst="rtTriangle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4" name="AutoShape 34"/>
          <p:cNvSpPr>
            <a:spLocks noChangeArrowheads="1"/>
          </p:cNvSpPr>
          <p:nvPr/>
        </p:nvSpPr>
        <p:spPr bwMode="auto">
          <a:xfrm flipH="1">
            <a:off x="2690813" y="3971925"/>
            <a:ext cx="376237" cy="206375"/>
          </a:xfrm>
          <a:prstGeom prst="rtTriangle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5" name="Rectangle 35"/>
          <p:cNvSpPr>
            <a:spLocks noChangeArrowheads="1"/>
          </p:cNvSpPr>
          <p:nvPr/>
        </p:nvSpPr>
        <p:spPr bwMode="auto">
          <a:xfrm>
            <a:off x="3067050" y="3971925"/>
            <a:ext cx="755650" cy="2063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6" name="Line 36"/>
          <p:cNvSpPr>
            <a:spLocks noChangeShapeType="1"/>
          </p:cNvSpPr>
          <p:nvPr/>
        </p:nvSpPr>
        <p:spPr bwMode="auto">
          <a:xfrm>
            <a:off x="1654175" y="4352925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7"/>
          <p:cNvSpPr>
            <a:spLocks noChangeShapeType="1"/>
          </p:cNvSpPr>
          <p:nvPr/>
        </p:nvSpPr>
        <p:spPr bwMode="auto">
          <a:xfrm>
            <a:off x="3406775" y="3590925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Oval 38"/>
          <p:cNvSpPr>
            <a:spLocks noChangeArrowheads="1"/>
          </p:cNvSpPr>
          <p:nvPr/>
        </p:nvSpPr>
        <p:spPr bwMode="auto">
          <a:xfrm>
            <a:off x="614363" y="3840163"/>
            <a:ext cx="1035050" cy="10350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9" name="Line 39"/>
          <p:cNvSpPr>
            <a:spLocks noChangeShapeType="1"/>
          </p:cNvSpPr>
          <p:nvPr/>
        </p:nvSpPr>
        <p:spPr bwMode="auto">
          <a:xfrm flipH="1">
            <a:off x="835025" y="4341813"/>
            <a:ext cx="803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Oval 40"/>
          <p:cNvSpPr>
            <a:spLocks noChangeArrowheads="1"/>
          </p:cNvSpPr>
          <p:nvPr/>
        </p:nvSpPr>
        <p:spPr bwMode="auto">
          <a:xfrm>
            <a:off x="995363" y="4176713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1" name="Oval 41"/>
          <p:cNvSpPr>
            <a:spLocks noChangeArrowheads="1"/>
          </p:cNvSpPr>
          <p:nvPr/>
        </p:nvSpPr>
        <p:spPr bwMode="auto">
          <a:xfrm>
            <a:off x="1025525" y="4206875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2" name="Line 42"/>
          <p:cNvSpPr>
            <a:spLocks noChangeShapeType="1"/>
          </p:cNvSpPr>
          <p:nvPr/>
        </p:nvSpPr>
        <p:spPr bwMode="auto">
          <a:xfrm flipV="1">
            <a:off x="4610100" y="3992563"/>
            <a:ext cx="0" cy="5667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Line 43"/>
          <p:cNvSpPr>
            <a:spLocks noChangeShapeType="1"/>
          </p:cNvSpPr>
          <p:nvPr/>
        </p:nvSpPr>
        <p:spPr bwMode="auto">
          <a:xfrm flipH="1" flipV="1">
            <a:off x="4700588" y="3984625"/>
            <a:ext cx="1587" cy="185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" name="Line 44"/>
          <p:cNvSpPr>
            <a:spLocks noChangeShapeType="1"/>
          </p:cNvSpPr>
          <p:nvPr/>
        </p:nvSpPr>
        <p:spPr bwMode="auto">
          <a:xfrm>
            <a:off x="4602163" y="3921125"/>
            <a:ext cx="12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" name="Text Box 45"/>
          <p:cNvSpPr txBox="1">
            <a:spLocks noChangeArrowheads="1"/>
          </p:cNvSpPr>
          <p:nvPr/>
        </p:nvSpPr>
        <p:spPr bwMode="auto">
          <a:xfrm>
            <a:off x="4467225" y="3667125"/>
            <a:ext cx="2097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29E2FB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200" i="1">
                <a:solidFill>
                  <a:srgbClr val="29E2FB"/>
                </a:solidFill>
              </a:rPr>
              <a:t> = Horizontal Displacement</a:t>
            </a:r>
          </a:p>
        </p:txBody>
      </p:sp>
      <p:sp>
        <p:nvSpPr>
          <p:cNvPr id="11306" name="Text Box 52"/>
          <p:cNvSpPr txBox="1">
            <a:spLocks noChangeArrowheads="1"/>
          </p:cNvSpPr>
          <p:nvPr/>
        </p:nvSpPr>
        <p:spPr bwMode="auto">
          <a:xfrm>
            <a:off x="3259138" y="1093788"/>
            <a:ext cx="295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11307" name="Text Box 53"/>
          <p:cNvSpPr txBox="1">
            <a:spLocks noChangeArrowheads="1"/>
          </p:cNvSpPr>
          <p:nvPr/>
        </p:nvSpPr>
        <p:spPr bwMode="auto">
          <a:xfrm>
            <a:off x="1771650" y="3952875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endParaRPr lang="en-US" altLang="en-US" sz="1200">
              <a:solidFill>
                <a:srgbClr val="00B050"/>
              </a:solidFill>
            </a:endParaRPr>
          </a:p>
        </p:txBody>
      </p:sp>
      <p:sp>
        <p:nvSpPr>
          <p:cNvPr id="11308" name="Text Box 54"/>
          <p:cNvSpPr txBox="1">
            <a:spLocks noChangeArrowheads="1"/>
          </p:cNvSpPr>
          <p:nvPr/>
        </p:nvSpPr>
        <p:spPr bwMode="auto">
          <a:xfrm>
            <a:off x="1524000" y="3562350"/>
            <a:ext cx="87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</a:rPr>
              <a:t>Shearing Force</a:t>
            </a:r>
          </a:p>
        </p:txBody>
      </p:sp>
      <p:sp>
        <p:nvSpPr>
          <p:cNvPr id="11309" name="Text Box 55"/>
          <p:cNvSpPr txBox="1">
            <a:spLocks noChangeArrowheads="1"/>
          </p:cNvSpPr>
          <p:nvPr/>
        </p:nvSpPr>
        <p:spPr bwMode="auto">
          <a:xfrm>
            <a:off x="2986088" y="717550"/>
            <a:ext cx="87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Normal Force</a:t>
            </a:r>
          </a:p>
        </p:txBody>
      </p:sp>
      <p:sp>
        <p:nvSpPr>
          <p:cNvPr id="11310" name="Text Box 58"/>
          <p:cNvSpPr txBox="1">
            <a:spLocks noChangeArrowheads="1"/>
          </p:cNvSpPr>
          <p:nvPr/>
        </p:nvSpPr>
        <p:spPr bwMode="auto">
          <a:xfrm>
            <a:off x="347663" y="493713"/>
            <a:ext cx="2219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1- Direct Shear Test</a:t>
            </a:r>
          </a:p>
        </p:txBody>
      </p:sp>
      <p:pic>
        <p:nvPicPr>
          <p:cNvPr id="11311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91113"/>
            <a:ext cx="7889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730250" y="4491038"/>
            <a:ext cx="611188" cy="998537"/>
          </a:xfrm>
          <a:custGeom>
            <a:avLst/>
            <a:gdLst>
              <a:gd name="connsiteX0" fmla="*/ 313239 w 610419"/>
              <a:gd name="connsiteY0" fmla="*/ 0 h 998220"/>
              <a:gd name="connsiteX1" fmla="*/ 8439 w 610419"/>
              <a:gd name="connsiteY1" fmla="*/ 754380 h 998220"/>
              <a:gd name="connsiteX2" fmla="*/ 610419 w 610419"/>
              <a:gd name="connsiteY2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419" h="998220">
                <a:moveTo>
                  <a:pt x="313239" y="0"/>
                </a:moveTo>
                <a:cubicBezTo>
                  <a:pt x="136074" y="294005"/>
                  <a:pt x="-41091" y="588010"/>
                  <a:pt x="8439" y="754380"/>
                </a:cubicBezTo>
                <a:cubicBezTo>
                  <a:pt x="57969" y="920750"/>
                  <a:pt x="334194" y="959485"/>
                  <a:pt x="610419" y="99822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313" name="TextBox 4"/>
          <p:cNvSpPr txBox="1">
            <a:spLocks noChangeArrowheads="1"/>
          </p:cNvSpPr>
          <p:nvPr/>
        </p:nvSpPr>
        <p:spPr bwMode="auto">
          <a:xfrm>
            <a:off x="757238" y="1724025"/>
            <a:ext cx="81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Dial Gage</a:t>
            </a:r>
          </a:p>
        </p:txBody>
      </p:sp>
      <p:sp>
        <p:nvSpPr>
          <p:cNvPr id="11314" name="TextBox 59"/>
          <p:cNvSpPr txBox="1">
            <a:spLocks noChangeArrowheads="1"/>
          </p:cNvSpPr>
          <p:nvPr/>
        </p:nvSpPr>
        <p:spPr bwMode="auto">
          <a:xfrm>
            <a:off x="704850" y="3956050"/>
            <a:ext cx="81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Dial Gage</a:t>
            </a:r>
          </a:p>
        </p:txBody>
      </p:sp>
      <p:sp>
        <p:nvSpPr>
          <p:cNvPr id="11315" name="Line 23"/>
          <p:cNvSpPr>
            <a:spLocks noChangeShapeType="1"/>
          </p:cNvSpPr>
          <p:nvPr/>
        </p:nvSpPr>
        <p:spPr bwMode="auto">
          <a:xfrm flipH="1">
            <a:off x="4700588" y="4395788"/>
            <a:ext cx="5349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6" name="Oval 22"/>
          <p:cNvSpPr>
            <a:spLocks noChangeArrowheads="1"/>
          </p:cNvSpPr>
          <p:nvPr/>
        </p:nvSpPr>
        <p:spPr bwMode="auto">
          <a:xfrm>
            <a:off x="4860925" y="4232275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17" name="Oval 22"/>
          <p:cNvSpPr>
            <a:spLocks noChangeArrowheads="1"/>
          </p:cNvSpPr>
          <p:nvPr/>
        </p:nvSpPr>
        <p:spPr bwMode="auto">
          <a:xfrm>
            <a:off x="4918075" y="42894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18" name="TextBox 63"/>
          <p:cNvSpPr txBox="1">
            <a:spLocks noChangeArrowheads="1"/>
          </p:cNvSpPr>
          <p:nvPr/>
        </p:nvSpPr>
        <p:spPr bwMode="auto">
          <a:xfrm>
            <a:off x="5159375" y="4359275"/>
            <a:ext cx="8143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Dial Gage</a:t>
            </a:r>
          </a:p>
        </p:txBody>
      </p:sp>
      <p:pic>
        <p:nvPicPr>
          <p:cNvPr id="11319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5114925"/>
            <a:ext cx="14065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4953000" y="4591050"/>
            <a:ext cx="609600" cy="669925"/>
          </a:xfrm>
          <a:custGeom>
            <a:avLst/>
            <a:gdLst>
              <a:gd name="connsiteX0" fmla="*/ 61450 w 610090"/>
              <a:gd name="connsiteY0" fmla="*/ 0 h 670560"/>
              <a:gd name="connsiteX1" fmla="*/ 38590 w 610090"/>
              <a:gd name="connsiteY1" fmla="*/ 304800 h 670560"/>
              <a:gd name="connsiteX2" fmla="*/ 511030 w 610090"/>
              <a:gd name="connsiteY2" fmla="*/ 472440 h 670560"/>
              <a:gd name="connsiteX3" fmla="*/ 610090 w 610090"/>
              <a:gd name="connsiteY3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090" h="670560">
                <a:moveTo>
                  <a:pt x="61450" y="0"/>
                </a:moveTo>
                <a:cubicBezTo>
                  <a:pt x="12555" y="113030"/>
                  <a:pt x="-36340" y="226060"/>
                  <a:pt x="38590" y="304800"/>
                </a:cubicBezTo>
                <a:cubicBezTo>
                  <a:pt x="113520" y="383540"/>
                  <a:pt x="415780" y="411480"/>
                  <a:pt x="511030" y="472440"/>
                </a:cubicBezTo>
                <a:cubicBezTo>
                  <a:pt x="606280" y="533400"/>
                  <a:pt x="608185" y="601980"/>
                  <a:pt x="610090" y="670560"/>
                </a:cubicBezTo>
              </a:path>
            </a:pathLst>
          </a:custGeom>
          <a:noFill/>
          <a:ln>
            <a:solidFill>
              <a:srgbClr val="29E2FB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29E2F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300" y="5859463"/>
            <a:ext cx="3057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29E2FB"/>
                </a:solidFill>
              </a:rPr>
              <a:t>To determine horizontal displacement (</a:t>
            </a:r>
            <a:r>
              <a:rPr lang="en-US" sz="1200" dirty="0">
                <a:solidFill>
                  <a:srgbClr val="29E2FB"/>
                </a:solidFill>
                <a:latin typeface="Symbol" panose="05050102010706020507" pitchFamily="18" charset="2"/>
              </a:rPr>
              <a:t>D</a:t>
            </a:r>
            <a:r>
              <a:rPr lang="en-US" sz="1200" baseline="-25000" dirty="0">
                <a:solidFill>
                  <a:srgbClr val="29E2FB"/>
                </a:solidFill>
                <a:latin typeface="+mn-lt"/>
              </a:rPr>
              <a:t>h</a:t>
            </a:r>
            <a:r>
              <a:rPr lang="en-US" sz="1200" dirty="0">
                <a:solidFill>
                  <a:srgbClr val="29E2FB"/>
                </a:solidFill>
              </a:rPr>
              <a:t>)</a:t>
            </a:r>
          </a:p>
        </p:txBody>
      </p:sp>
      <p:sp>
        <p:nvSpPr>
          <p:cNvPr id="11322" name="TextBox 68"/>
          <p:cNvSpPr txBox="1">
            <a:spLocks noChangeArrowheads="1"/>
          </p:cNvSpPr>
          <p:nvPr/>
        </p:nvSpPr>
        <p:spPr bwMode="auto">
          <a:xfrm>
            <a:off x="2046288" y="5313363"/>
            <a:ext cx="2368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</a:rPr>
              <a:t>To determine shearing Load (T) </a:t>
            </a:r>
          </a:p>
        </p:txBody>
      </p:sp>
      <p:sp>
        <p:nvSpPr>
          <p:cNvPr id="11323" name="Text Box 52"/>
          <p:cNvSpPr txBox="1">
            <a:spLocks noChangeArrowheads="1"/>
          </p:cNvSpPr>
          <p:nvPr/>
        </p:nvSpPr>
        <p:spPr bwMode="auto">
          <a:xfrm>
            <a:off x="3467100" y="3633788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58938" y="2840038"/>
            <a:ext cx="18669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29E2FB"/>
                </a:solidFill>
              </a:rPr>
              <a:t>To determine vertical displacement (</a:t>
            </a:r>
            <a:r>
              <a:rPr lang="en-US" sz="1200" dirty="0">
                <a:solidFill>
                  <a:srgbClr val="29E2FB"/>
                </a:solidFill>
                <a:latin typeface="Symbol" panose="05050102010706020507" pitchFamily="18" charset="2"/>
              </a:rPr>
              <a:t>D</a:t>
            </a:r>
            <a:r>
              <a:rPr lang="en-US" sz="1200" baseline="-25000" dirty="0">
                <a:solidFill>
                  <a:srgbClr val="29E2FB"/>
                </a:solidFill>
                <a:latin typeface="+mj-lt"/>
                <a:cs typeface="+mn-cs"/>
              </a:rPr>
              <a:t>v</a:t>
            </a:r>
            <a:r>
              <a:rPr lang="en-US" sz="1200" dirty="0">
                <a:solidFill>
                  <a:srgbClr val="29E2FB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993900"/>
            <a:ext cx="21526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113463" y="982663"/>
            <a:ext cx="2640012" cy="671512"/>
          </a:xfrm>
          <a:prstGeom prst="rect">
            <a:avLst/>
          </a:prstGeom>
          <a:solidFill>
            <a:srgbClr val="FFFFFF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669088" y="790575"/>
            <a:ext cx="1498600" cy="43338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C0C0C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669088" y="790575"/>
            <a:ext cx="203200" cy="433388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CC0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966075" y="790575"/>
            <a:ext cx="201613" cy="433388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CC0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669088" y="1223963"/>
            <a:ext cx="1498600" cy="4318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25000">
                <a:srgbClr val="C0C0C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669088" y="1223963"/>
            <a:ext cx="203200" cy="4318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25000">
                <a:srgbClr val="FFCC0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966075" y="1223963"/>
            <a:ext cx="201613" cy="4318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25000">
                <a:srgbClr val="FFCC0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111875" y="979488"/>
            <a:ext cx="203200" cy="6746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8550275" y="979488"/>
            <a:ext cx="203200" cy="6746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870700" y="1622425"/>
            <a:ext cx="1093788" cy="31750"/>
          </a:xfrm>
          <a:prstGeom prst="rect">
            <a:avLst/>
          </a:prstGeom>
          <a:solidFill>
            <a:srgbClr val="FFCC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870700" y="788988"/>
            <a:ext cx="1093788" cy="30162"/>
          </a:xfrm>
          <a:prstGeom prst="rect">
            <a:avLst/>
          </a:prstGeom>
          <a:solidFill>
            <a:srgbClr val="FFCC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6" name="Freeform 14"/>
          <p:cNvSpPr>
            <a:spLocks noChangeArrowheads="1"/>
          </p:cNvSpPr>
          <p:nvPr/>
        </p:nvSpPr>
        <p:spPr bwMode="auto">
          <a:xfrm>
            <a:off x="6086475" y="752475"/>
            <a:ext cx="582613" cy="157163"/>
          </a:xfrm>
          <a:custGeom>
            <a:avLst/>
            <a:gdLst>
              <a:gd name="T0" fmla="*/ 2147483646 w 390"/>
              <a:gd name="T1" fmla="*/ 2147483646 h 105"/>
              <a:gd name="T2" fmla="*/ 2147483646 w 390"/>
              <a:gd name="T3" fmla="*/ 2147483646 h 105"/>
              <a:gd name="T4" fmla="*/ 2147483646 w 390"/>
              <a:gd name="T5" fmla="*/ 2147483646 h 105"/>
              <a:gd name="T6" fmla="*/ 2147483646 w 390"/>
              <a:gd name="T7" fmla="*/ 2147483646 h 105"/>
              <a:gd name="T8" fmla="*/ 2147483646 w 390"/>
              <a:gd name="T9" fmla="*/ 2147483646 h 105"/>
              <a:gd name="T10" fmla="*/ 2147483646 w 390"/>
              <a:gd name="T11" fmla="*/ 2147483646 h 105"/>
              <a:gd name="T12" fmla="*/ 2147483646 w 390"/>
              <a:gd name="T13" fmla="*/ 2147483646 h 105"/>
              <a:gd name="T14" fmla="*/ 2147483646 w 390"/>
              <a:gd name="T15" fmla="*/ 2147483646 h 105"/>
              <a:gd name="T16" fmla="*/ 2147483646 w 390"/>
              <a:gd name="T17" fmla="*/ 2147483646 h 105"/>
              <a:gd name="T18" fmla="*/ 2147483646 w 390"/>
              <a:gd name="T19" fmla="*/ 2147483646 h 105"/>
              <a:gd name="T20" fmla="*/ 2147483646 w 390"/>
              <a:gd name="T21" fmla="*/ 2147483646 h 105"/>
              <a:gd name="T22" fmla="*/ 2147483646 w 390"/>
              <a:gd name="T23" fmla="*/ 2147483646 h 105"/>
              <a:gd name="T24" fmla="*/ 2147483646 w 390"/>
              <a:gd name="T25" fmla="*/ 2147483646 h 105"/>
              <a:gd name="T26" fmla="*/ 2147483646 w 390"/>
              <a:gd name="T27" fmla="*/ 2147483646 h 105"/>
              <a:gd name="T28" fmla="*/ 2147483646 w 390"/>
              <a:gd name="T29" fmla="*/ 2147483646 h 105"/>
              <a:gd name="T30" fmla="*/ 2147483646 w 390"/>
              <a:gd name="T31" fmla="*/ 2147483646 h 105"/>
              <a:gd name="T32" fmla="*/ 2147483646 w 390"/>
              <a:gd name="T33" fmla="*/ 2147483646 h 105"/>
              <a:gd name="T34" fmla="*/ 2147483646 w 390"/>
              <a:gd name="T35" fmla="*/ 2147483646 h 105"/>
              <a:gd name="T36" fmla="*/ 2147483646 w 390"/>
              <a:gd name="T37" fmla="*/ 2147483646 h 105"/>
              <a:gd name="T38" fmla="*/ 2147483646 w 390"/>
              <a:gd name="T39" fmla="*/ 2147483646 h 105"/>
              <a:gd name="T40" fmla="*/ 2147483646 w 390"/>
              <a:gd name="T41" fmla="*/ 2147483646 h 105"/>
              <a:gd name="T42" fmla="*/ 2147483646 w 390"/>
              <a:gd name="T43" fmla="*/ 2147483646 h 105"/>
              <a:gd name="T44" fmla="*/ 2147483646 w 390"/>
              <a:gd name="T45" fmla="*/ 2147483646 h 105"/>
              <a:gd name="T46" fmla="*/ 2147483646 w 390"/>
              <a:gd name="T47" fmla="*/ 2147483646 h 105"/>
              <a:gd name="T48" fmla="*/ 2147483646 w 390"/>
              <a:gd name="T49" fmla="*/ 2147483646 h 105"/>
              <a:gd name="T50" fmla="*/ 2147483646 w 390"/>
              <a:gd name="T51" fmla="*/ 2147483646 h 105"/>
              <a:gd name="T52" fmla="*/ 2147483646 w 390"/>
              <a:gd name="T53" fmla="*/ 2147483646 h 105"/>
              <a:gd name="T54" fmla="*/ 2147483646 w 390"/>
              <a:gd name="T55" fmla="*/ 2147483646 h 105"/>
              <a:gd name="T56" fmla="*/ 0 w 390"/>
              <a:gd name="T57" fmla="*/ 2147483646 h 105"/>
              <a:gd name="T58" fmla="*/ 0 w 390"/>
              <a:gd name="T59" fmla="*/ 2147483646 h 105"/>
              <a:gd name="T60" fmla="*/ 0 w 390"/>
              <a:gd name="T61" fmla="*/ 2147483646 h 105"/>
              <a:gd name="T62" fmla="*/ 0 w 390"/>
              <a:gd name="T63" fmla="*/ 2147483646 h 105"/>
              <a:gd name="T64" fmla="*/ 0 w 390"/>
              <a:gd name="T65" fmla="*/ 2147483646 h 105"/>
              <a:gd name="T66" fmla="*/ 0 w 390"/>
              <a:gd name="T67" fmla="*/ 2147483646 h 105"/>
              <a:gd name="T68" fmla="*/ 2147483646 w 390"/>
              <a:gd name="T69" fmla="*/ 2147483646 h 105"/>
              <a:gd name="T70" fmla="*/ 2147483646 w 390"/>
              <a:gd name="T71" fmla="*/ 2147483646 h 105"/>
              <a:gd name="T72" fmla="*/ 2147483646 w 390"/>
              <a:gd name="T73" fmla="*/ 2147483646 h 105"/>
              <a:gd name="T74" fmla="*/ 2147483646 w 390"/>
              <a:gd name="T75" fmla="*/ 2147483646 h 105"/>
              <a:gd name="T76" fmla="*/ 2147483646 w 390"/>
              <a:gd name="T77" fmla="*/ 2147483646 h 105"/>
              <a:gd name="T78" fmla="*/ 2147483646 w 390"/>
              <a:gd name="T79" fmla="*/ 2147483646 h 105"/>
              <a:gd name="T80" fmla="*/ 2147483646 w 390"/>
              <a:gd name="T81" fmla="*/ 2147483646 h 105"/>
              <a:gd name="T82" fmla="*/ 2147483646 w 390"/>
              <a:gd name="T83" fmla="*/ 2147483646 h 105"/>
              <a:gd name="T84" fmla="*/ 2147483646 w 390"/>
              <a:gd name="T85" fmla="*/ 2147483646 h 105"/>
              <a:gd name="T86" fmla="*/ 2147483646 w 390"/>
              <a:gd name="T87" fmla="*/ 2147483646 h 105"/>
              <a:gd name="T88" fmla="*/ 2147483646 w 390"/>
              <a:gd name="T89" fmla="*/ 2147483646 h 105"/>
              <a:gd name="T90" fmla="*/ 2147483646 w 390"/>
              <a:gd name="T91" fmla="*/ 2147483646 h 105"/>
              <a:gd name="T92" fmla="*/ 2147483646 w 390"/>
              <a:gd name="T93" fmla="*/ 2147483646 h 105"/>
              <a:gd name="T94" fmla="*/ 2147483646 w 390"/>
              <a:gd name="T95" fmla="*/ 2147483646 h 105"/>
              <a:gd name="T96" fmla="*/ 2147483646 w 390"/>
              <a:gd name="T97" fmla="*/ 2147483646 h 105"/>
              <a:gd name="T98" fmla="*/ 2147483646 w 390"/>
              <a:gd name="T99" fmla="*/ 2147483646 h 105"/>
              <a:gd name="T100" fmla="*/ 2147483646 w 390"/>
              <a:gd name="T101" fmla="*/ 2147483646 h 105"/>
              <a:gd name="T102" fmla="*/ 2147483646 w 390"/>
              <a:gd name="T103" fmla="*/ 2147483646 h 105"/>
              <a:gd name="T104" fmla="*/ 2147483646 w 390"/>
              <a:gd name="T105" fmla="*/ 2147483646 h 105"/>
              <a:gd name="T106" fmla="*/ 2147483646 w 390"/>
              <a:gd name="T107" fmla="*/ 2147483646 h 105"/>
              <a:gd name="T108" fmla="*/ 2147483646 w 390"/>
              <a:gd name="T109" fmla="*/ 0 h 105"/>
              <a:gd name="T110" fmla="*/ 2147483646 w 390"/>
              <a:gd name="T111" fmla="*/ 2147483646 h 105"/>
              <a:gd name="T112" fmla="*/ 2147483646 w 390"/>
              <a:gd name="T113" fmla="*/ 2147483646 h 105"/>
              <a:gd name="T114" fmla="*/ 2147483646 w 390"/>
              <a:gd name="T115" fmla="*/ 2147483646 h 105"/>
              <a:gd name="T116" fmla="*/ 2147483646 w 390"/>
              <a:gd name="T117" fmla="*/ 2147483646 h 105"/>
              <a:gd name="T118" fmla="*/ 2147483646 w 390"/>
              <a:gd name="T119" fmla="*/ 2147483646 h 105"/>
              <a:gd name="T120" fmla="*/ 2147483646 w 390"/>
              <a:gd name="T121" fmla="*/ 2147483646 h 105"/>
              <a:gd name="T122" fmla="*/ 2147483646 w 390"/>
              <a:gd name="T123" fmla="*/ 2147483646 h 105"/>
              <a:gd name="T124" fmla="*/ 2147483646 w 390"/>
              <a:gd name="T125" fmla="*/ 2147483646 h 1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0"/>
              <a:gd name="T190" fmla="*/ 0 h 105"/>
              <a:gd name="T191" fmla="*/ 390 w 390"/>
              <a:gd name="T192" fmla="*/ 105 h 1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0" h="105">
                <a:moveTo>
                  <a:pt x="390" y="53"/>
                </a:moveTo>
                <a:lnTo>
                  <a:pt x="388" y="53"/>
                </a:lnTo>
                <a:lnTo>
                  <a:pt x="384" y="55"/>
                </a:lnTo>
                <a:lnTo>
                  <a:pt x="378" y="59"/>
                </a:lnTo>
                <a:lnTo>
                  <a:pt x="370" y="63"/>
                </a:lnTo>
                <a:lnTo>
                  <a:pt x="361" y="68"/>
                </a:lnTo>
                <a:lnTo>
                  <a:pt x="352" y="73"/>
                </a:lnTo>
                <a:lnTo>
                  <a:pt x="341" y="79"/>
                </a:lnTo>
                <a:lnTo>
                  <a:pt x="331" y="85"/>
                </a:lnTo>
                <a:lnTo>
                  <a:pt x="321" y="90"/>
                </a:lnTo>
                <a:lnTo>
                  <a:pt x="312" y="95"/>
                </a:lnTo>
                <a:lnTo>
                  <a:pt x="304" y="99"/>
                </a:lnTo>
                <a:lnTo>
                  <a:pt x="298" y="102"/>
                </a:lnTo>
                <a:lnTo>
                  <a:pt x="294" y="105"/>
                </a:lnTo>
                <a:lnTo>
                  <a:pt x="293" y="105"/>
                </a:lnTo>
                <a:lnTo>
                  <a:pt x="293" y="98"/>
                </a:lnTo>
                <a:lnTo>
                  <a:pt x="293" y="86"/>
                </a:lnTo>
                <a:lnTo>
                  <a:pt x="293" y="79"/>
                </a:lnTo>
                <a:lnTo>
                  <a:pt x="285" y="79"/>
                </a:lnTo>
                <a:lnTo>
                  <a:pt x="277" y="79"/>
                </a:lnTo>
                <a:lnTo>
                  <a:pt x="269" y="79"/>
                </a:lnTo>
                <a:lnTo>
                  <a:pt x="260" y="79"/>
                </a:lnTo>
                <a:lnTo>
                  <a:pt x="251" y="79"/>
                </a:lnTo>
                <a:lnTo>
                  <a:pt x="242" y="79"/>
                </a:lnTo>
                <a:lnTo>
                  <a:pt x="232" y="79"/>
                </a:lnTo>
                <a:lnTo>
                  <a:pt x="223" y="79"/>
                </a:lnTo>
                <a:lnTo>
                  <a:pt x="213" y="79"/>
                </a:lnTo>
                <a:lnTo>
                  <a:pt x="203" y="79"/>
                </a:lnTo>
                <a:lnTo>
                  <a:pt x="193" y="79"/>
                </a:lnTo>
                <a:lnTo>
                  <a:pt x="183" y="79"/>
                </a:lnTo>
                <a:lnTo>
                  <a:pt x="173" y="79"/>
                </a:lnTo>
                <a:lnTo>
                  <a:pt x="163" y="79"/>
                </a:lnTo>
                <a:lnTo>
                  <a:pt x="153" y="79"/>
                </a:lnTo>
                <a:lnTo>
                  <a:pt x="143" y="79"/>
                </a:lnTo>
                <a:lnTo>
                  <a:pt x="134" y="79"/>
                </a:lnTo>
                <a:lnTo>
                  <a:pt x="124" y="79"/>
                </a:lnTo>
                <a:lnTo>
                  <a:pt x="114" y="79"/>
                </a:lnTo>
                <a:lnTo>
                  <a:pt x="105" y="79"/>
                </a:lnTo>
                <a:lnTo>
                  <a:pt x="96" y="79"/>
                </a:lnTo>
                <a:lnTo>
                  <a:pt x="87" y="79"/>
                </a:lnTo>
                <a:lnTo>
                  <a:pt x="78" y="79"/>
                </a:lnTo>
                <a:lnTo>
                  <a:pt x="70" y="79"/>
                </a:lnTo>
                <a:lnTo>
                  <a:pt x="62" y="79"/>
                </a:lnTo>
                <a:lnTo>
                  <a:pt x="54" y="79"/>
                </a:lnTo>
                <a:lnTo>
                  <a:pt x="47" y="79"/>
                </a:lnTo>
                <a:lnTo>
                  <a:pt x="40" y="79"/>
                </a:lnTo>
                <a:lnTo>
                  <a:pt x="33" y="79"/>
                </a:lnTo>
                <a:lnTo>
                  <a:pt x="27" y="79"/>
                </a:lnTo>
                <a:lnTo>
                  <a:pt x="22" y="79"/>
                </a:lnTo>
                <a:lnTo>
                  <a:pt x="17" y="79"/>
                </a:lnTo>
                <a:lnTo>
                  <a:pt x="13" y="79"/>
                </a:lnTo>
                <a:lnTo>
                  <a:pt x="9" y="79"/>
                </a:lnTo>
                <a:lnTo>
                  <a:pt x="6" y="79"/>
                </a:lnTo>
                <a:lnTo>
                  <a:pt x="3" y="79"/>
                </a:lnTo>
                <a:lnTo>
                  <a:pt x="1" y="79"/>
                </a:lnTo>
                <a:lnTo>
                  <a:pt x="0" y="79"/>
                </a:lnTo>
                <a:lnTo>
                  <a:pt x="0" y="75"/>
                </a:lnTo>
                <a:lnTo>
                  <a:pt x="0" y="65"/>
                </a:lnTo>
                <a:lnTo>
                  <a:pt x="0" y="53"/>
                </a:lnTo>
                <a:lnTo>
                  <a:pt x="0" y="40"/>
                </a:lnTo>
                <a:lnTo>
                  <a:pt x="0" y="30"/>
                </a:lnTo>
                <a:lnTo>
                  <a:pt x="0" y="26"/>
                </a:lnTo>
                <a:lnTo>
                  <a:pt x="1" y="26"/>
                </a:lnTo>
                <a:lnTo>
                  <a:pt x="3" y="26"/>
                </a:lnTo>
                <a:lnTo>
                  <a:pt x="6" y="26"/>
                </a:lnTo>
                <a:lnTo>
                  <a:pt x="9" y="26"/>
                </a:lnTo>
                <a:lnTo>
                  <a:pt x="13" y="26"/>
                </a:lnTo>
                <a:lnTo>
                  <a:pt x="17" y="26"/>
                </a:lnTo>
                <a:lnTo>
                  <a:pt x="22" y="26"/>
                </a:lnTo>
                <a:lnTo>
                  <a:pt x="27" y="26"/>
                </a:lnTo>
                <a:lnTo>
                  <a:pt x="33" y="26"/>
                </a:lnTo>
                <a:lnTo>
                  <a:pt x="40" y="26"/>
                </a:lnTo>
                <a:lnTo>
                  <a:pt x="47" y="26"/>
                </a:lnTo>
                <a:lnTo>
                  <a:pt x="54" y="26"/>
                </a:lnTo>
                <a:lnTo>
                  <a:pt x="62" y="26"/>
                </a:lnTo>
                <a:lnTo>
                  <a:pt x="70" y="26"/>
                </a:lnTo>
                <a:lnTo>
                  <a:pt x="78" y="26"/>
                </a:lnTo>
                <a:lnTo>
                  <a:pt x="87" y="26"/>
                </a:lnTo>
                <a:lnTo>
                  <a:pt x="96" y="26"/>
                </a:lnTo>
                <a:lnTo>
                  <a:pt x="105" y="26"/>
                </a:lnTo>
                <a:lnTo>
                  <a:pt x="114" y="26"/>
                </a:lnTo>
                <a:lnTo>
                  <a:pt x="124" y="26"/>
                </a:lnTo>
                <a:lnTo>
                  <a:pt x="134" y="26"/>
                </a:lnTo>
                <a:lnTo>
                  <a:pt x="143" y="26"/>
                </a:lnTo>
                <a:lnTo>
                  <a:pt x="153" y="26"/>
                </a:lnTo>
                <a:lnTo>
                  <a:pt x="163" y="26"/>
                </a:lnTo>
                <a:lnTo>
                  <a:pt x="173" y="26"/>
                </a:lnTo>
                <a:lnTo>
                  <a:pt x="183" y="26"/>
                </a:lnTo>
                <a:lnTo>
                  <a:pt x="193" y="26"/>
                </a:lnTo>
                <a:lnTo>
                  <a:pt x="203" y="26"/>
                </a:lnTo>
                <a:lnTo>
                  <a:pt x="213" y="26"/>
                </a:lnTo>
                <a:lnTo>
                  <a:pt x="223" y="26"/>
                </a:lnTo>
                <a:lnTo>
                  <a:pt x="232" y="26"/>
                </a:lnTo>
                <a:lnTo>
                  <a:pt x="242" y="26"/>
                </a:lnTo>
                <a:lnTo>
                  <a:pt x="251" y="26"/>
                </a:lnTo>
                <a:lnTo>
                  <a:pt x="260" y="26"/>
                </a:lnTo>
                <a:lnTo>
                  <a:pt x="269" y="26"/>
                </a:lnTo>
                <a:lnTo>
                  <a:pt x="277" y="26"/>
                </a:lnTo>
                <a:lnTo>
                  <a:pt x="285" y="26"/>
                </a:lnTo>
                <a:lnTo>
                  <a:pt x="293" y="26"/>
                </a:lnTo>
                <a:lnTo>
                  <a:pt x="293" y="19"/>
                </a:lnTo>
                <a:lnTo>
                  <a:pt x="293" y="7"/>
                </a:lnTo>
                <a:lnTo>
                  <a:pt x="293" y="0"/>
                </a:lnTo>
                <a:lnTo>
                  <a:pt x="294" y="1"/>
                </a:lnTo>
                <a:lnTo>
                  <a:pt x="298" y="3"/>
                </a:lnTo>
                <a:lnTo>
                  <a:pt x="304" y="6"/>
                </a:lnTo>
                <a:lnTo>
                  <a:pt x="312" y="11"/>
                </a:lnTo>
                <a:lnTo>
                  <a:pt x="321" y="15"/>
                </a:lnTo>
                <a:lnTo>
                  <a:pt x="331" y="21"/>
                </a:lnTo>
                <a:lnTo>
                  <a:pt x="341" y="26"/>
                </a:lnTo>
                <a:lnTo>
                  <a:pt x="352" y="32"/>
                </a:lnTo>
                <a:lnTo>
                  <a:pt x="361" y="37"/>
                </a:lnTo>
                <a:lnTo>
                  <a:pt x="370" y="42"/>
                </a:lnTo>
                <a:lnTo>
                  <a:pt x="378" y="46"/>
                </a:lnTo>
                <a:lnTo>
                  <a:pt x="384" y="50"/>
                </a:lnTo>
                <a:lnTo>
                  <a:pt x="388" y="52"/>
                </a:lnTo>
                <a:lnTo>
                  <a:pt x="390" y="53"/>
                </a:lnTo>
                <a:close/>
              </a:path>
            </a:pathLst>
          </a:custGeom>
          <a:solidFill>
            <a:srgbClr val="FF8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Freeform 15"/>
          <p:cNvSpPr>
            <a:spLocks noChangeArrowheads="1"/>
          </p:cNvSpPr>
          <p:nvPr/>
        </p:nvSpPr>
        <p:spPr bwMode="auto">
          <a:xfrm>
            <a:off x="6873875" y="706438"/>
            <a:ext cx="1092200" cy="80962"/>
          </a:xfrm>
          <a:custGeom>
            <a:avLst/>
            <a:gdLst>
              <a:gd name="T0" fmla="*/ 2147483646 w 731"/>
              <a:gd name="T1" fmla="*/ 0 h 54"/>
              <a:gd name="T2" fmla="*/ 2147483646 w 731"/>
              <a:gd name="T3" fmla="*/ 0 h 54"/>
              <a:gd name="T4" fmla="*/ 2147483646 w 731"/>
              <a:gd name="T5" fmla="*/ 2147483646 h 54"/>
              <a:gd name="T6" fmla="*/ 2147483646 w 731"/>
              <a:gd name="T7" fmla="*/ 2147483646 h 54"/>
              <a:gd name="T8" fmla="*/ 0 w 731"/>
              <a:gd name="T9" fmla="*/ 2147483646 h 54"/>
              <a:gd name="T10" fmla="*/ 0 w 731"/>
              <a:gd name="T11" fmla="*/ 2147483646 h 54"/>
              <a:gd name="T12" fmla="*/ 2147483646 w 731"/>
              <a:gd name="T13" fmla="*/ 0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1"/>
              <a:gd name="T22" fmla="*/ 0 h 54"/>
              <a:gd name="T23" fmla="*/ 731 w 731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1" h="54">
                <a:moveTo>
                  <a:pt x="113" y="0"/>
                </a:moveTo>
                <a:lnTo>
                  <a:pt x="624" y="0"/>
                </a:lnTo>
                <a:lnTo>
                  <a:pt x="731" y="30"/>
                </a:lnTo>
                <a:lnTo>
                  <a:pt x="731" y="54"/>
                </a:lnTo>
                <a:lnTo>
                  <a:pt x="0" y="54"/>
                </a:lnTo>
                <a:lnTo>
                  <a:pt x="0" y="30"/>
                </a:lnTo>
                <a:lnTo>
                  <a:pt x="113" y="0"/>
                </a:lnTo>
                <a:close/>
              </a:path>
            </a:pathLst>
          </a:custGeom>
          <a:solidFill>
            <a:srgbClr val="FFE0C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Freeform 16"/>
          <p:cNvSpPr>
            <a:spLocks noChangeArrowheads="1"/>
          </p:cNvSpPr>
          <p:nvPr/>
        </p:nvSpPr>
        <p:spPr bwMode="auto">
          <a:xfrm>
            <a:off x="7337425" y="361950"/>
            <a:ext cx="161925" cy="342900"/>
          </a:xfrm>
          <a:custGeom>
            <a:avLst/>
            <a:gdLst>
              <a:gd name="T0" fmla="*/ 2147483646 w 108"/>
              <a:gd name="T1" fmla="*/ 2147483646 h 230"/>
              <a:gd name="T2" fmla="*/ 2147483646 w 108"/>
              <a:gd name="T3" fmla="*/ 2147483646 h 230"/>
              <a:gd name="T4" fmla="*/ 2147483646 w 108"/>
              <a:gd name="T5" fmla="*/ 2147483646 h 230"/>
              <a:gd name="T6" fmla="*/ 2147483646 w 108"/>
              <a:gd name="T7" fmla="*/ 2147483646 h 230"/>
              <a:gd name="T8" fmla="*/ 0 w 108"/>
              <a:gd name="T9" fmla="*/ 2147483646 h 230"/>
              <a:gd name="T10" fmla="*/ 2147483646 w 108"/>
              <a:gd name="T11" fmla="*/ 2147483646 h 230"/>
              <a:gd name="T12" fmla="*/ 2147483646 w 108"/>
              <a:gd name="T13" fmla="*/ 2147483646 h 230"/>
              <a:gd name="T14" fmla="*/ 2147483646 w 108"/>
              <a:gd name="T15" fmla="*/ 2147483646 h 230"/>
              <a:gd name="T16" fmla="*/ 2147483646 w 108"/>
              <a:gd name="T17" fmla="*/ 2147483646 h 230"/>
              <a:gd name="T18" fmla="*/ 2147483646 w 108"/>
              <a:gd name="T19" fmla="*/ 2147483646 h 230"/>
              <a:gd name="T20" fmla="*/ 2147483646 w 108"/>
              <a:gd name="T21" fmla="*/ 2147483646 h 230"/>
              <a:gd name="T22" fmla="*/ 2147483646 w 108"/>
              <a:gd name="T23" fmla="*/ 2147483646 h 230"/>
              <a:gd name="T24" fmla="*/ 2147483646 w 108"/>
              <a:gd name="T25" fmla="*/ 2147483646 h 230"/>
              <a:gd name="T26" fmla="*/ 2147483646 w 108"/>
              <a:gd name="T27" fmla="*/ 2147483646 h 230"/>
              <a:gd name="T28" fmla="*/ 2147483646 w 108"/>
              <a:gd name="T29" fmla="*/ 2147483646 h 230"/>
              <a:gd name="T30" fmla="*/ 2147483646 w 108"/>
              <a:gd name="T31" fmla="*/ 2147483646 h 230"/>
              <a:gd name="T32" fmla="*/ 2147483646 w 108"/>
              <a:gd name="T33" fmla="*/ 2147483646 h 230"/>
              <a:gd name="T34" fmla="*/ 2147483646 w 108"/>
              <a:gd name="T35" fmla="*/ 2147483646 h 230"/>
              <a:gd name="T36" fmla="*/ 2147483646 w 108"/>
              <a:gd name="T37" fmla="*/ 0 h 230"/>
              <a:gd name="T38" fmla="*/ 2147483646 w 108"/>
              <a:gd name="T39" fmla="*/ 0 h 230"/>
              <a:gd name="T40" fmla="*/ 2147483646 w 108"/>
              <a:gd name="T41" fmla="*/ 0 h 230"/>
              <a:gd name="T42" fmla="*/ 2147483646 w 108"/>
              <a:gd name="T43" fmla="*/ 0 h 230"/>
              <a:gd name="T44" fmla="*/ 2147483646 w 108"/>
              <a:gd name="T45" fmla="*/ 0 h 230"/>
              <a:gd name="T46" fmla="*/ 2147483646 w 108"/>
              <a:gd name="T47" fmla="*/ 2147483646 h 230"/>
              <a:gd name="T48" fmla="*/ 2147483646 w 108"/>
              <a:gd name="T49" fmla="*/ 2147483646 h 230"/>
              <a:gd name="T50" fmla="*/ 2147483646 w 108"/>
              <a:gd name="T51" fmla="*/ 2147483646 h 230"/>
              <a:gd name="T52" fmla="*/ 2147483646 w 108"/>
              <a:gd name="T53" fmla="*/ 2147483646 h 230"/>
              <a:gd name="T54" fmla="*/ 2147483646 w 108"/>
              <a:gd name="T55" fmla="*/ 2147483646 h 230"/>
              <a:gd name="T56" fmla="*/ 2147483646 w 108"/>
              <a:gd name="T57" fmla="*/ 2147483646 h 230"/>
              <a:gd name="T58" fmla="*/ 2147483646 w 108"/>
              <a:gd name="T59" fmla="*/ 2147483646 h 230"/>
              <a:gd name="T60" fmla="*/ 2147483646 w 108"/>
              <a:gd name="T61" fmla="*/ 2147483646 h 230"/>
              <a:gd name="T62" fmla="*/ 2147483646 w 108"/>
              <a:gd name="T63" fmla="*/ 2147483646 h 230"/>
              <a:gd name="T64" fmla="*/ 2147483646 w 108"/>
              <a:gd name="T65" fmla="*/ 2147483646 h 230"/>
              <a:gd name="T66" fmla="*/ 2147483646 w 108"/>
              <a:gd name="T67" fmla="*/ 2147483646 h 230"/>
              <a:gd name="T68" fmla="*/ 2147483646 w 108"/>
              <a:gd name="T69" fmla="*/ 2147483646 h 230"/>
              <a:gd name="T70" fmla="*/ 2147483646 w 108"/>
              <a:gd name="T71" fmla="*/ 2147483646 h 230"/>
              <a:gd name="T72" fmla="*/ 2147483646 w 108"/>
              <a:gd name="T73" fmla="*/ 2147483646 h 230"/>
              <a:gd name="T74" fmla="*/ 2147483646 w 108"/>
              <a:gd name="T75" fmla="*/ 2147483646 h 230"/>
              <a:gd name="T76" fmla="*/ 2147483646 w 108"/>
              <a:gd name="T77" fmla="*/ 2147483646 h 230"/>
              <a:gd name="T78" fmla="*/ 2147483646 w 108"/>
              <a:gd name="T79" fmla="*/ 2147483646 h 230"/>
              <a:gd name="T80" fmla="*/ 2147483646 w 108"/>
              <a:gd name="T81" fmla="*/ 2147483646 h 230"/>
              <a:gd name="T82" fmla="*/ 2147483646 w 108"/>
              <a:gd name="T83" fmla="*/ 2147483646 h 2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230"/>
              <a:gd name="T128" fmla="*/ 108 w 108"/>
              <a:gd name="T129" fmla="*/ 230 h 23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230">
                <a:moveTo>
                  <a:pt x="54" y="230"/>
                </a:moveTo>
                <a:lnTo>
                  <a:pt x="52" y="228"/>
                </a:lnTo>
                <a:lnTo>
                  <a:pt x="47" y="223"/>
                </a:lnTo>
                <a:lnTo>
                  <a:pt x="40" y="215"/>
                </a:lnTo>
                <a:lnTo>
                  <a:pt x="31" y="206"/>
                </a:lnTo>
                <a:lnTo>
                  <a:pt x="22" y="197"/>
                </a:lnTo>
                <a:lnTo>
                  <a:pt x="14" y="188"/>
                </a:lnTo>
                <a:lnTo>
                  <a:pt x="7" y="180"/>
                </a:lnTo>
                <a:lnTo>
                  <a:pt x="2" y="175"/>
                </a:lnTo>
                <a:lnTo>
                  <a:pt x="0" y="173"/>
                </a:lnTo>
                <a:lnTo>
                  <a:pt x="7" y="173"/>
                </a:lnTo>
                <a:lnTo>
                  <a:pt x="20" y="173"/>
                </a:lnTo>
                <a:lnTo>
                  <a:pt x="27" y="173"/>
                </a:lnTo>
                <a:lnTo>
                  <a:pt x="27" y="165"/>
                </a:lnTo>
                <a:lnTo>
                  <a:pt x="27" y="157"/>
                </a:lnTo>
                <a:lnTo>
                  <a:pt x="27" y="148"/>
                </a:lnTo>
                <a:lnTo>
                  <a:pt x="27" y="139"/>
                </a:lnTo>
                <a:lnTo>
                  <a:pt x="27" y="129"/>
                </a:lnTo>
                <a:lnTo>
                  <a:pt x="27" y="119"/>
                </a:lnTo>
                <a:lnTo>
                  <a:pt x="27" y="109"/>
                </a:lnTo>
                <a:lnTo>
                  <a:pt x="27" y="99"/>
                </a:lnTo>
                <a:lnTo>
                  <a:pt x="27" y="89"/>
                </a:lnTo>
                <a:lnTo>
                  <a:pt x="27" y="79"/>
                </a:lnTo>
                <a:lnTo>
                  <a:pt x="27" y="70"/>
                </a:lnTo>
                <a:lnTo>
                  <a:pt x="27" y="60"/>
                </a:lnTo>
                <a:lnTo>
                  <a:pt x="27" y="51"/>
                </a:lnTo>
                <a:lnTo>
                  <a:pt x="27" y="43"/>
                </a:lnTo>
                <a:lnTo>
                  <a:pt x="27" y="35"/>
                </a:lnTo>
                <a:lnTo>
                  <a:pt x="27" y="27"/>
                </a:lnTo>
                <a:lnTo>
                  <a:pt x="27" y="21"/>
                </a:lnTo>
                <a:lnTo>
                  <a:pt x="27" y="15"/>
                </a:lnTo>
                <a:lnTo>
                  <a:pt x="27" y="10"/>
                </a:lnTo>
                <a:lnTo>
                  <a:pt x="27" y="6"/>
                </a:lnTo>
                <a:lnTo>
                  <a:pt x="27" y="3"/>
                </a:lnTo>
                <a:lnTo>
                  <a:pt x="27" y="1"/>
                </a:lnTo>
                <a:lnTo>
                  <a:pt x="27" y="0"/>
                </a:lnTo>
                <a:lnTo>
                  <a:pt x="31" y="0"/>
                </a:lnTo>
                <a:lnTo>
                  <a:pt x="41" y="0"/>
                </a:lnTo>
                <a:lnTo>
                  <a:pt x="54" y="0"/>
                </a:lnTo>
                <a:lnTo>
                  <a:pt x="67" y="0"/>
                </a:lnTo>
                <a:lnTo>
                  <a:pt x="77" y="0"/>
                </a:lnTo>
                <a:lnTo>
                  <a:pt x="81" y="0"/>
                </a:lnTo>
                <a:lnTo>
                  <a:pt x="81" y="1"/>
                </a:lnTo>
                <a:lnTo>
                  <a:pt x="81" y="3"/>
                </a:lnTo>
                <a:lnTo>
                  <a:pt x="81" y="6"/>
                </a:lnTo>
                <a:lnTo>
                  <a:pt x="81" y="10"/>
                </a:lnTo>
                <a:lnTo>
                  <a:pt x="81" y="15"/>
                </a:lnTo>
                <a:lnTo>
                  <a:pt x="81" y="21"/>
                </a:lnTo>
                <a:lnTo>
                  <a:pt x="81" y="27"/>
                </a:lnTo>
                <a:lnTo>
                  <a:pt x="81" y="35"/>
                </a:lnTo>
                <a:lnTo>
                  <a:pt x="81" y="43"/>
                </a:lnTo>
                <a:lnTo>
                  <a:pt x="81" y="51"/>
                </a:lnTo>
                <a:lnTo>
                  <a:pt x="81" y="60"/>
                </a:lnTo>
                <a:lnTo>
                  <a:pt x="81" y="70"/>
                </a:lnTo>
                <a:lnTo>
                  <a:pt x="81" y="79"/>
                </a:lnTo>
                <a:lnTo>
                  <a:pt x="81" y="89"/>
                </a:lnTo>
                <a:lnTo>
                  <a:pt x="81" y="99"/>
                </a:lnTo>
                <a:lnTo>
                  <a:pt x="81" y="109"/>
                </a:lnTo>
                <a:lnTo>
                  <a:pt x="81" y="119"/>
                </a:lnTo>
                <a:lnTo>
                  <a:pt x="81" y="129"/>
                </a:lnTo>
                <a:lnTo>
                  <a:pt x="81" y="139"/>
                </a:lnTo>
                <a:lnTo>
                  <a:pt x="81" y="148"/>
                </a:lnTo>
                <a:lnTo>
                  <a:pt x="81" y="157"/>
                </a:lnTo>
                <a:lnTo>
                  <a:pt x="81" y="165"/>
                </a:lnTo>
                <a:lnTo>
                  <a:pt x="81" y="173"/>
                </a:lnTo>
                <a:lnTo>
                  <a:pt x="88" y="173"/>
                </a:lnTo>
                <a:lnTo>
                  <a:pt x="101" y="173"/>
                </a:lnTo>
                <a:lnTo>
                  <a:pt x="108" y="173"/>
                </a:lnTo>
                <a:lnTo>
                  <a:pt x="106" y="175"/>
                </a:lnTo>
                <a:lnTo>
                  <a:pt x="101" y="180"/>
                </a:lnTo>
                <a:lnTo>
                  <a:pt x="94" y="188"/>
                </a:lnTo>
                <a:lnTo>
                  <a:pt x="85" y="197"/>
                </a:lnTo>
                <a:lnTo>
                  <a:pt x="76" y="206"/>
                </a:lnTo>
                <a:lnTo>
                  <a:pt x="68" y="215"/>
                </a:lnTo>
                <a:lnTo>
                  <a:pt x="61" y="223"/>
                </a:lnTo>
                <a:lnTo>
                  <a:pt x="56" y="228"/>
                </a:lnTo>
                <a:lnTo>
                  <a:pt x="54" y="230"/>
                </a:lnTo>
                <a:close/>
              </a:path>
            </a:pathLst>
          </a:custGeom>
          <a:solidFill>
            <a:srgbClr val="FF8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113463" y="1654175"/>
            <a:ext cx="2640012" cy="2016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170363" y="719138"/>
            <a:ext cx="199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Shearing Force = T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378575" y="136525"/>
            <a:ext cx="199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Normal Force = N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923088" y="1465263"/>
            <a:ext cx="346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Soil</a:t>
            </a:r>
          </a:p>
        </p:txBody>
      </p:sp>
      <p:sp>
        <p:nvSpPr>
          <p:cNvPr id="13333" name="Freeform 21"/>
          <p:cNvSpPr>
            <a:spLocks noChangeArrowheads="1"/>
          </p:cNvSpPr>
          <p:nvPr/>
        </p:nvSpPr>
        <p:spPr bwMode="auto">
          <a:xfrm>
            <a:off x="7126288" y="1208088"/>
            <a:ext cx="490537" cy="0"/>
          </a:xfrm>
          <a:custGeom>
            <a:avLst/>
            <a:gdLst>
              <a:gd name="T0" fmla="*/ 2147483646 w 329"/>
              <a:gd name="T1" fmla="*/ 0 w 329"/>
              <a:gd name="T2" fmla="*/ 0 60000 65536"/>
              <a:gd name="T3" fmla="*/ 0 60000 65536"/>
              <a:gd name="T4" fmla="*/ 0 w 329"/>
              <a:gd name="T5" fmla="*/ 329 w 3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9">
                <a:moveTo>
                  <a:pt x="329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22"/>
          <p:cNvSpPr>
            <a:spLocks noChangeArrowheads="1"/>
          </p:cNvSpPr>
          <p:nvPr/>
        </p:nvSpPr>
        <p:spPr bwMode="auto">
          <a:xfrm>
            <a:off x="7134225" y="1169988"/>
            <a:ext cx="163513" cy="38100"/>
          </a:xfrm>
          <a:custGeom>
            <a:avLst/>
            <a:gdLst>
              <a:gd name="T0" fmla="*/ 0 w 109"/>
              <a:gd name="T1" fmla="*/ 2147483646 h 26"/>
              <a:gd name="T2" fmla="*/ 2147483646 w 109"/>
              <a:gd name="T3" fmla="*/ 0 h 26"/>
              <a:gd name="T4" fmla="*/ 2147483646 w 109"/>
              <a:gd name="T5" fmla="*/ 2147483646 h 26"/>
              <a:gd name="T6" fmla="*/ 0 w 109"/>
              <a:gd name="T7" fmla="*/ 2147483646 h 26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26"/>
              <a:gd name="T14" fmla="*/ 109 w 109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26">
                <a:moveTo>
                  <a:pt x="0" y="26"/>
                </a:moveTo>
                <a:lnTo>
                  <a:pt x="109" y="0"/>
                </a:lnTo>
                <a:lnTo>
                  <a:pt x="83" y="26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Freeform 23"/>
          <p:cNvSpPr>
            <a:spLocks noChangeArrowheads="1"/>
          </p:cNvSpPr>
          <p:nvPr/>
        </p:nvSpPr>
        <p:spPr bwMode="auto">
          <a:xfrm>
            <a:off x="7135813" y="1241425"/>
            <a:ext cx="492125" cy="0"/>
          </a:xfrm>
          <a:custGeom>
            <a:avLst/>
            <a:gdLst>
              <a:gd name="T0" fmla="*/ 0 w 329"/>
              <a:gd name="T1" fmla="*/ 2147483646 w 329"/>
              <a:gd name="T2" fmla="*/ 0 60000 65536"/>
              <a:gd name="T3" fmla="*/ 0 60000 65536"/>
              <a:gd name="T4" fmla="*/ 0 w 329"/>
              <a:gd name="T5" fmla="*/ 329 w 3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9">
                <a:moveTo>
                  <a:pt x="0" y="0"/>
                </a:moveTo>
                <a:lnTo>
                  <a:pt x="329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24"/>
          <p:cNvSpPr>
            <a:spLocks noChangeArrowheads="1"/>
          </p:cNvSpPr>
          <p:nvPr/>
        </p:nvSpPr>
        <p:spPr bwMode="auto">
          <a:xfrm>
            <a:off x="7456488" y="1241425"/>
            <a:ext cx="161925" cy="39688"/>
          </a:xfrm>
          <a:custGeom>
            <a:avLst/>
            <a:gdLst>
              <a:gd name="T0" fmla="*/ 2147483646 w 109"/>
              <a:gd name="T1" fmla="*/ 0 h 27"/>
              <a:gd name="T2" fmla="*/ 0 w 109"/>
              <a:gd name="T3" fmla="*/ 2147483646 h 27"/>
              <a:gd name="T4" fmla="*/ 2147483646 w 109"/>
              <a:gd name="T5" fmla="*/ 0 h 27"/>
              <a:gd name="T6" fmla="*/ 2147483646 w 109"/>
              <a:gd name="T7" fmla="*/ 0 h 27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27"/>
              <a:gd name="T14" fmla="*/ 109 w 109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27">
                <a:moveTo>
                  <a:pt x="109" y="0"/>
                </a:moveTo>
                <a:lnTo>
                  <a:pt x="0" y="27"/>
                </a:lnTo>
                <a:lnTo>
                  <a:pt x="26" y="0"/>
                </a:lnTo>
                <a:lnTo>
                  <a:pt x="109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959600" y="946150"/>
            <a:ext cx="7921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Shear Resistance 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6483350" y="1541463"/>
            <a:ext cx="184150" cy="112712"/>
          </a:xfrm>
          <a:prstGeom prst="rect">
            <a:avLst/>
          </a:prstGeom>
          <a:solidFill>
            <a:srgbClr val="FFCC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8164513" y="1536700"/>
            <a:ext cx="182562" cy="114300"/>
          </a:xfrm>
          <a:prstGeom prst="rect">
            <a:avLst/>
          </a:prstGeom>
          <a:solidFill>
            <a:srgbClr val="FFCC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40" name="Freeform 28"/>
          <p:cNvSpPr>
            <a:spLocks noChangeArrowheads="1"/>
          </p:cNvSpPr>
          <p:nvPr/>
        </p:nvSpPr>
        <p:spPr bwMode="auto">
          <a:xfrm>
            <a:off x="2103438" y="3676650"/>
            <a:ext cx="5008562" cy="1706563"/>
          </a:xfrm>
          <a:custGeom>
            <a:avLst/>
            <a:gdLst>
              <a:gd name="T0" fmla="*/ 0 w 3353"/>
              <a:gd name="T1" fmla="*/ 2147483646 h 1142"/>
              <a:gd name="T2" fmla="*/ 2147483646 w 3353"/>
              <a:gd name="T3" fmla="*/ 0 h 1142"/>
              <a:gd name="T4" fmla="*/ 0 60000 65536"/>
              <a:gd name="T5" fmla="*/ 0 60000 65536"/>
              <a:gd name="T6" fmla="*/ 0 w 3353"/>
              <a:gd name="T7" fmla="*/ 0 h 1142"/>
              <a:gd name="T8" fmla="*/ 3353 w 3353"/>
              <a:gd name="T9" fmla="*/ 1142 h 11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53" h="1142">
                <a:moveTo>
                  <a:pt x="0" y="1142"/>
                </a:moveTo>
                <a:lnTo>
                  <a:pt x="3353" y="0"/>
                </a:lnTo>
              </a:path>
            </a:pathLst>
          </a:custGeom>
          <a:noFill/>
          <a:ln w="1996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32"/>
          <p:cNvSpPr>
            <a:spLocks noChangeArrowheads="1"/>
          </p:cNvSpPr>
          <p:nvPr/>
        </p:nvSpPr>
        <p:spPr bwMode="auto">
          <a:xfrm>
            <a:off x="6913563" y="3775075"/>
            <a:ext cx="120650" cy="192088"/>
          </a:xfrm>
          <a:custGeom>
            <a:avLst/>
            <a:gdLst>
              <a:gd name="T0" fmla="*/ 2147483646 w 81"/>
              <a:gd name="T1" fmla="*/ 2147483646 h 129"/>
              <a:gd name="T2" fmla="*/ 2147483646 w 81"/>
              <a:gd name="T3" fmla="*/ 2147483646 h 129"/>
              <a:gd name="T4" fmla="*/ 2147483646 w 81"/>
              <a:gd name="T5" fmla="*/ 2147483646 h 129"/>
              <a:gd name="T6" fmla="*/ 2147483646 w 81"/>
              <a:gd name="T7" fmla="*/ 2147483646 h 129"/>
              <a:gd name="T8" fmla="*/ 2147483646 w 81"/>
              <a:gd name="T9" fmla="*/ 2147483646 h 129"/>
              <a:gd name="T10" fmla="*/ 2147483646 w 81"/>
              <a:gd name="T11" fmla="*/ 2147483646 h 129"/>
              <a:gd name="T12" fmla="*/ 2147483646 w 81"/>
              <a:gd name="T13" fmla="*/ 2147483646 h 129"/>
              <a:gd name="T14" fmla="*/ 2147483646 w 81"/>
              <a:gd name="T15" fmla="*/ 2147483646 h 129"/>
              <a:gd name="T16" fmla="*/ 2147483646 w 81"/>
              <a:gd name="T17" fmla="*/ 2147483646 h 129"/>
              <a:gd name="T18" fmla="*/ 2147483646 w 81"/>
              <a:gd name="T19" fmla="*/ 2147483646 h 129"/>
              <a:gd name="T20" fmla="*/ 2147483646 w 81"/>
              <a:gd name="T21" fmla="*/ 2147483646 h 129"/>
              <a:gd name="T22" fmla="*/ 2147483646 w 81"/>
              <a:gd name="T23" fmla="*/ 2147483646 h 129"/>
              <a:gd name="T24" fmla="*/ 2147483646 w 81"/>
              <a:gd name="T25" fmla="*/ 2147483646 h 129"/>
              <a:gd name="T26" fmla="*/ 2147483646 w 81"/>
              <a:gd name="T27" fmla="*/ 2147483646 h 129"/>
              <a:gd name="T28" fmla="*/ 2147483646 w 81"/>
              <a:gd name="T29" fmla="*/ 2147483646 h 129"/>
              <a:gd name="T30" fmla="*/ 2147483646 w 81"/>
              <a:gd name="T31" fmla="*/ 2147483646 h 129"/>
              <a:gd name="T32" fmla="*/ 2147483646 w 81"/>
              <a:gd name="T33" fmla="*/ 2147483646 h 129"/>
              <a:gd name="T34" fmla="*/ 2147483646 w 81"/>
              <a:gd name="T35" fmla="*/ 2147483646 h 129"/>
              <a:gd name="T36" fmla="*/ 2147483646 w 81"/>
              <a:gd name="T37" fmla="*/ 2147483646 h 129"/>
              <a:gd name="T38" fmla="*/ 2147483646 w 81"/>
              <a:gd name="T39" fmla="*/ 2147483646 h 129"/>
              <a:gd name="T40" fmla="*/ 2147483646 w 81"/>
              <a:gd name="T41" fmla="*/ 2147483646 h 129"/>
              <a:gd name="T42" fmla="*/ 2147483646 w 81"/>
              <a:gd name="T43" fmla="*/ 2147483646 h 129"/>
              <a:gd name="T44" fmla="*/ 2147483646 w 81"/>
              <a:gd name="T45" fmla="*/ 2147483646 h 129"/>
              <a:gd name="T46" fmla="*/ 2147483646 w 81"/>
              <a:gd name="T47" fmla="*/ 2147483646 h 129"/>
              <a:gd name="T48" fmla="*/ 2147483646 w 81"/>
              <a:gd name="T49" fmla="*/ 2147483646 h 129"/>
              <a:gd name="T50" fmla="*/ 2147483646 w 81"/>
              <a:gd name="T51" fmla="*/ 2147483646 h 129"/>
              <a:gd name="T52" fmla="*/ 2147483646 w 81"/>
              <a:gd name="T53" fmla="*/ 2147483646 h 129"/>
              <a:gd name="T54" fmla="*/ 2147483646 w 81"/>
              <a:gd name="T55" fmla="*/ 2147483646 h 129"/>
              <a:gd name="T56" fmla="*/ 2147483646 w 81"/>
              <a:gd name="T57" fmla="*/ 2147483646 h 129"/>
              <a:gd name="T58" fmla="*/ 2147483646 w 81"/>
              <a:gd name="T59" fmla="*/ 2147483646 h 129"/>
              <a:gd name="T60" fmla="*/ 2147483646 w 81"/>
              <a:gd name="T61" fmla="*/ 2147483646 h 129"/>
              <a:gd name="T62" fmla="*/ 2147483646 w 81"/>
              <a:gd name="T63" fmla="*/ 2147483646 h 129"/>
              <a:gd name="T64" fmla="*/ 2147483646 w 81"/>
              <a:gd name="T65" fmla="*/ 2147483646 h 129"/>
              <a:gd name="T66" fmla="*/ 2147483646 w 81"/>
              <a:gd name="T67" fmla="*/ 2147483646 h 129"/>
              <a:gd name="T68" fmla="*/ 2147483646 w 81"/>
              <a:gd name="T69" fmla="*/ 2147483646 h 129"/>
              <a:gd name="T70" fmla="*/ 2147483646 w 81"/>
              <a:gd name="T71" fmla="*/ 2147483646 h 129"/>
              <a:gd name="T72" fmla="*/ 2147483646 w 81"/>
              <a:gd name="T73" fmla="*/ 0 h 129"/>
              <a:gd name="T74" fmla="*/ 0 w 81"/>
              <a:gd name="T75" fmla="*/ 0 h 12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1"/>
              <a:gd name="T115" fmla="*/ 0 h 129"/>
              <a:gd name="T116" fmla="*/ 81 w 81"/>
              <a:gd name="T117" fmla="*/ 129 h 12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1" h="129">
                <a:moveTo>
                  <a:pt x="31" y="129"/>
                </a:moveTo>
                <a:lnTo>
                  <a:pt x="38" y="127"/>
                </a:lnTo>
                <a:lnTo>
                  <a:pt x="44" y="124"/>
                </a:lnTo>
                <a:lnTo>
                  <a:pt x="49" y="121"/>
                </a:lnTo>
                <a:lnTo>
                  <a:pt x="54" y="118"/>
                </a:lnTo>
                <a:lnTo>
                  <a:pt x="59" y="114"/>
                </a:lnTo>
                <a:lnTo>
                  <a:pt x="63" y="111"/>
                </a:lnTo>
                <a:lnTo>
                  <a:pt x="67" y="107"/>
                </a:lnTo>
                <a:lnTo>
                  <a:pt x="70" y="103"/>
                </a:lnTo>
                <a:lnTo>
                  <a:pt x="73" y="98"/>
                </a:lnTo>
                <a:lnTo>
                  <a:pt x="75" y="94"/>
                </a:lnTo>
                <a:lnTo>
                  <a:pt x="77" y="89"/>
                </a:lnTo>
                <a:lnTo>
                  <a:pt x="79" y="85"/>
                </a:lnTo>
                <a:lnTo>
                  <a:pt x="80" y="80"/>
                </a:lnTo>
                <a:lnTo>
                  <a:pt x="81" y="75"/>
                </a:lnTo>
                <a:lnTo>
                  <a:pt x="81" y="71"/>
                </a:lnTo>
                <a:lnTo>
                  <a:pt x="81" y="66"/>
                </a:lnTo>
                <a:lnTo>
                  <a:pt x="81" y="61"/>
                </a:lnTo>
                <a:lnTo>
                  <a:pt x="80" y="56"/>
                </a:lnTo>
                <a:lnTo>
                  <a:pt x="79" y="52"/>
                </a:lnTo>
                <a:lnTo>
                  <a:pt x="77" y="47"/>
                </a:lnTo>
                <a:lnTo>
                  <a:pt x="76" y="42"/>
                </a:lnTo>
                <a:lnTo>
                  <a:pt x="73" y="38"/>
                </a:lnTo>
                <a:lnTo>
                  <a:pt x="71" y="34"/>
                </a:lnTo>
                <a:lnTo>
                  <a:pt x="68" y="30"/>
                </a:lnTo>
                <a:lnTo>
                  <a:pt x="65" y="26"/>
                </a:lnTo>
                <a:lnTo>
                  <a:pt x="61" y="22"/>
                </a:lnTo>
                <a:lnTo>
                  <a:pt x="57" y="18"/>
                </a:lnTo>
                <a:lnTo>
                  <a:pt x="53" y="15"/>
                </a:lnTo>
                <a:lnTo>
                  <a:pt x="48" y="12"/>
                </a:lnTo>
                <a:lnTo>
                  <a:pt x="43" y="9"/>
                </a:lnTo>
                <a:lnTo>
                  <a:pt x="38" y="7"/>
                </a:lnTo>
                <a:lnTo>
                  <a:pt x="33" y="5"/>
                </a:lnTo>
                <a:lnTo>
                  <a:pt x="27" y="3"/>
                </a:lnTo>
                <a:lnTo>
                  <a:pt x="21" y="2"/>
                </a:lnTo>
                <a:lnTo>
                  <a:pt x="14" y="1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33"/>
          <p:cNvSpPr>
            <a:spLocks noChangeArrowheads="1"/>
          </p:cNvSpPr>
          <p:nvPr/>
        </p:nvSpPr>
        <p:spPr bwMode="auto">
          <a:xfrm>
            <a:off x="6249988" y="3981450"/>
            <a:ext cx="911225" cy="0"/>
          </a:xfrm>
          <a:custGeom>
            <a:avLst/>
            <a:gdLst>
              <a:gd name="T0" fmla="*/ 0 w 610"/>
              <a:gd name="T1" fmla="*/ 2147483646 w 610"/>
              <a:gd name="T2" fmla="*/ 0 60000 65536"/>
              <a:gd name="T3" fmla="*/ 0 60000 65536"/>
              <a:gd name="T4" fmla="*/ 0 w 610"/>
              <a:gd name="T5" fmla="*/ 610 w 61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10">
                <a:moveTo>
                  <a:pt x="0" y="0"/>
                </a:moveTo>
                <a:lnTo>
                  <a:pt x="61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34"/>
          <p:cNvSpPr>
            <a:spLocks noChangeArrowheads="1"/>
          </p:cNvSpPr>
          <p:nvPr/>
        </p:nvSpPr>
        <p:spPr bwMode="auto">
          <a:xfrm>
            <a:off x="1933575" y="5391150"/>
            <a:ext cx="166688" cy="0"/>
          </a:xfrm>
          <a:custGeom>
            <a:avLst/>
            <a:gdLst>
              <a:gd name="T0" fmla="*/ 2147483646 w 112"/>
              <a:gd name="T1" fmla="*/ 0 w 112"/>
              <a:gd name="T2" fmla="*/ 0 60000 65536"/>
              <a:gd name="T3" fmla="*/ 0 60000 65536"/>
              <a:gd name="T4" fmla="*/ 0 w 112"/>
              <a:gd name="T5" fmla="*/ 112 w 11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2">
                <a:moveTo>
                  <a:pt x="112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35"/>
          <p:cNvSpPr>
            <a:spLocks noChangeArrowheads="1"/>
          </p:cNvSpPr>
          <p:nvPr/>
        </p:nvSpPr>
        <p:spPr bwMode="auto">
          <a:xfrm>
            <a:off x="1946275" y="5789613"/>
            <a:ext cx="155575" cy="0"/>
          </a:xfrm>
          <a:custGeom>
            <a:avLst/>
            <a:gdLst>
              <a:gd name="T0" fmla="*/ 2147483646 w 105"/>
              <a:gd name="T1" fmla="*/ 0 w 105"/>
              <a:gd name="T2" fmla="*/ 0 60000 65536"/>
              <a:gd name="T3" fmla="*/ 0 60000 65536"/>
              <a:gd name="T4" fmla="*/ 0 w 105"/>
              <a:gd name="T5" fmla="*/ 105 w 10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">
                <a:moveTo>
                  <a:pt x="105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36"/>
          <p:cNvSpPr>
            <a:spLocks noChangeArrowheads="1"/>
          </p:cNvSpPr>
          <p:nvPr/>
        </p:nvSpPr>
        <p:spPr bwMode="auto">
          <a:xfrm>
            <a:off x="1997075" y="5345113"/>
            <a:ext cx="0" cy="484187"/>
          </a:xfrm>
          <a:custGeom>
            <a:avLst/>
            <a:gdLst>
              <a:gd name="T0" fmla="*/ 0 h 324"/>
              <a:gd name="T1" fmla="*/ 2147483646 h 324"/>
              <a:gd name="T2" fmla="*/ 0 60000 65536"/>
              <a:gd name="T3" fmla="*/ 0 60000 65536"/>
              <a:gd name="T4" fmla="*/ 0 h 324"/>
              <a:gd name="T5" fmla="*/ 324 h 32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4">
                <a:moveTo>
                  <a:pt x="0" y="0"/>
                </a:moveTo>
                <a:lnTo>
                  <a:pt x="0" y="324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37"/>
          <p:cNvSpPr>
            <a:spLocks noChangeArrowheads="1"/>
          </p:cNvSpPr>
          <p:nvPr/>
        </p:nvSpPr>
        <p:spPr bwMode="auto">
          <a:xfrm>
            <a:off x="1971675" y="5375275"/>
            <a:ext cx="44450" cy="41275"/>
          </a:xfrm>
          <a:custGeom>
            <a:avLst/>
            <a:gdLst>
              <a:gd name="T0" fmla="*/ 2147483646 w 30"/>
              <a:gd name="T1" fmla="*/ 0 h 27"/>
              <a:gd name="T2" fmla="*/ 0 w 30"/>
              <a:gd name="T3" fmla="*/ 2147483646 h 27"/>
              <a:gd name="T4" fmla="*/ 0 60000 65536"/>
              <a:gd name="T5" fmla="*/ 0 60000 65536"/>
              <a:gd name="T6" fmla="*/ 0 w 30"/>
              <a:gd name="T7" fmla="*/ 0 h 27"/>
              <a:gd name="T8" fmla="*/ 30 w 30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27">
                <a:moveTo>
                  <a:pt x="30" y="0"/>
                </a:moveTo>
                <a:lnTo>
                  <a:pt x="0" y="27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38"/>
          <p:cNvSpPr>
            <a:spLocks noChangeArrowheads="1"/>
          </p:cNvSpPr>
          <p:nvPr/>
        </p:nvSpPr>
        <p:spPr bwMode="auto">
          <a:xfrm>
            <a:off x="1971675" y="5773738"/>
            <a:ext cx="44450" cy="41275"/>
          </a:xfrm>
          <a:custGeom>
            <a:avLst/>
            <a:gdLst>
              <a:gd name="T0" fmla="*/ 2147483646 w 30"/>
              <a:gd name="T1" fmla="*/ 0 h 27"/>
              <a:gd name="T2" fmla="*/ 0 w 30"/>
              <a:gd name="T3" fmla="*/ 2147483646 h 27"/>
              <a:gd name="T4" fmla="*/ 0 60000 65536"/>
              <a:gd name="T5" fmla="*/ 0 60000 65536"/>
              <a:gd name="T6" fmla="*/ 0 w 30"/>
              <a:gd name="T7" fmla="*/ 0 h 27"/>
              <a:gd name="T8" fmla="*/ 30 w 30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27">
                <a:moveTo>
                  <a:pt x="30" y="0"/>
                </a:moveTo>
                <a:lnTo>
                  <a:pt x="0" y="27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Text Box 39"/>
          <p:cNvSpPr txBox="1">
            <a:spLocks noChangeArrowheads="1"/>
          </p:cNvSpPr>
          <p:nvPr/>
        </p:nvSpPr>
        <p:spPr bwMode="auto">
          <a:xfrm>
            <a:off x="7113588" y="3659188"/>
            <a:ext cx="14906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merType Md BT Medium"/>
              </a:rPr>
              <a:t>     = Angle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merType Md BT Medium"/>
              </a:rPr>
              <a:t>        Internal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merType Md BT Medium"/>
              </a:rPr>
              <a:t>        Friction</a:t>
            </a:r>
          </a:p>
        </p:txBody>
      </p:sp>
      <p:sp>
        <p:nvSpPr>
          <p:cNvPr id="13349" name="Text Box 40"/>
          <p:cNvSpPr txBox="1">
            <a:spLocks noChangeArrowheads="1"/>
          </p:cNvSpPr>
          <p:nvPr/>
        </p:nvSpPr>
        <p:spPr bwMode="auto">
          <a:xfrm>
            <a:off x="550863" y="5330825"/>
            <a:ext cx="1533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Cohesion = </a:t>
            </a:r>
            <a:r>
              <a:rPr lang="en-US" altLang="en-US" sz="2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3350" name="Text Box 43"/>
          <p:cNvSpPr txBox="1">
            <a:spLocks noChangeArrowheads="1"/>
          </p:cNvSpPr>
          <p:nvPr/>
        </p:nvSpPr>
        <p:spPr bwMode="auto">
          <a:xfrm>
            <a:off x="7970838" y="5638800"/>
            <a:ext cx="527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σ</a:t>
            </a:r>
            <a:r>
              <a:rPr lang="en-US" altLang="en-US" sz="2800" baseline="-25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3351" name="Text Box 53"/>
          <p:cNvSpPr txBox="1">
            <a:spLocks noChangeArrowheads="1"/>
          </p:cNvSpPr>
          <p:nvPr/>
        </p:nvSpPr>
        <p:spPr bwMode="auto">
          <a:xfrm rot="-1080000">
            <a:off x="4040188" y="4044950"/>
            <a:ext cx="2120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τ = c + σ tan </a:t>
            </a:r>
            <a:r>
              <a:rPr lang="en-US" altLang="en-US" sz="1900" b="1" i="1">
                <a:solidFill>
                  <a:srgbClr val="000000"/>
                </a:solidFill>
              </a:rPr>
              <a:t>ϕ</a:t>
            </a:r>
          </a:p>
        </p:txBody>
      </p:sp>
      <p:sp>
        <p:nvSpPr>
          <p:cNvPr id="13352" name="Text Box 54"/>
          <p:cNvSpPr txBox="1">
            <a:spLocks noChangeArrowheads="1"/>
          </p:cNvSpPr>
          <p:nvPr/>
        </p:nvSpPr>
        <p:spPr bwMode="auto">
          <a:xfrm>
            <a:off x="1857375" y="2908300"/>
            <a:ext cx="2698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</a:p>
        </p:txBody>
      </p:sp>
      <p:sp>
        <p:nvSpPr>
          <p:cNvPr id="13353" name="Freeform 55"/>
          <p:cNvSpPr>
            <a:spLocks noChangeArrowheads="1"/>
          </p:cNvSpPr>
          <p:nvPr/>
        </p:nvSpPr>
        <p:spPr bwMode="auto">
          <a:xfrm>
            <a:off x="4703763" y="4508500"/>
            <a:ext cx="0" cy="1277938"/>
          </a:xfrm>
          <a:custGeom>
            <a:avLst/>
            <a:gdLst>
              <a:gd name="T0" fmla="*/ 0 h 856"/>
              <a:gd name="T1" fmla="*/ 2147483646 h 856"/>
              <a:gd name="T2" fmla="*/ 0 60000 65536"/>
              <a:gd name="T3" fmla="*/ 0 60000 65536"/>
              <a:gd name="T4" fmla="*/ 0 h 856"/>
              <a:gd name="T5" fmla="*/ 856 h 85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56">
                <a:moveTo>
                  <a:pt x="0" y="0"/>
                </a:moveTo>
                <a:lnTo>
                  <a:pt x="0" y="856"/>
                </a:lnTo>
              </a:path>
            </a:pathLst>
          </a:custGeom>
          <a:noFill/>
          <a:ln w="1996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Oval 58"/>
          <p:cNvSpPr>
            <a:spLocks noChangeArrowheads="1"/>
          </p:cNvSpPr>
          <p:nvPr/>
        </p:nvSpPr>
        <p:spPr bwMode="auto">
          <a:xfrm>
            <a:off x="4676775" y="5761038"/>
            <a:ext cx="47625" cy="41275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55" name="Oval 59"/>
          <p:cNvSpPr>
            <a:spLocks noChangeArrowheads="1"/>
          </p:cNvSpPr>
          <p:nvPr/>
        </p:nvSpPr>
        <p:spPr bwMode="auto">
          <a:xfrm>
            <a:off x="3992563" y="4711700"/>
            <a:ext cx="47625" cy="46038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56" name="Oval 60"/>
          <p:cNvSpPr>
            <a:spLocks noChangeArrowheads="1"/>
          </p:cNvSpPr>
          <p:nvPr/>
        </p:nvSpPr>
        <p:spPr bwMode="auto">
          <a:xfrm>
            <a:off x="4678363" y="4484688"/>
            <a:ext cx="49212" cy="42862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57" name="Freeform 63"/>
          <p:cNvSpPr>
            <a:spLocks noChangeArrowheads="1"/>
          </p:cNvSpPr>
          <p:nvPr/>
        </p:nvSpPr>
        <p:spPr bwMode="auto">
          <a:xfrm>
            <a:off x="4014788" y="4745038"/>
            <a:ext cx="0" cy="1044575"/>
          </a:xfrm>
          <a:custGeom>
            <a:avLst/>
            <a:gdLst>
              <a:gd name="T0" fmla="*/ 0 h 699"/>
              <a:gd name="T1" fmla="*/ 2147483646 h 699"/>
              <a:gd name="T2" fmla="*/ 0 60000 65536"/>
              <a:gd name="T3" fmla="*/ 0 60000 65536"/>
              <a:gd name="T4" fmla="*/ 0 h 699"/>
              <a:gd name="T5" fmla="*/ 699 h 69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99">
                <a:moveTo>
                  <a:pt x="0" y="0"/>
                </a:moveTo>
                <a:lnTo>
                  <a:pt x="0" y="699"/>
                </a:lnTo>
              </a:path>
            </a:pathLst>
          </a:custGeom>
          <a:noFill/>
          <a:ln w="1996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Oval 65"/>
          <p:cNvSpPr>
            <a:spLocks noChangeArrowheads="1"/>
          </p:cNvSpPr>
          <p:nvPr/>
        </p:nvSpPr>
        <p:spPr bwMode="auto">
          <a:xfrm>
            <a:off x="2995613" y="5051425"/>
            <a:ext cx="47625" cy="44450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59" name="Freeform 66"/>
          <p:cNvSpPr>
            <a:spLocks noChangeArrowheads="1"/>
          </p:cNvSpPr>
          <p:nvPr/>
        </p:nvSpPr>
        <p:spPr bwMode="auto">
          <a:xfrm>
            <a:off x="3016250" y="5076825"/>
            <a:ext cx="0" cy="711200"/>
          </a:xfrm>
          <a:custGeom>
            <a:avLst/>
            <a:gdLst>
              <a:gd name="T0" fmla="*/ 0 h 476"/>
              <a:gd name="T1" fmla="*/ 2147483646 h 476"/>
              <a:gd name="T2" fmla="*/ 0 60000 65536"/>
              <a:gd name="T3" fmla="*/ 0 60000 65536"/>
              <a:gd name="T4" fmla="*/ 0 h 476"/>
              <a:gd name="T5" fmla="*/ 476 h 47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76">
                <a:moveTo>
                  <a:pt x="0" y="0"/>
                </a:moveTo>
                <a:lnTo>
                  <a:pt x="0" y="476"/>
                </a:lnTo>
              </a:path>
            </a:pathLst>
          </a:custGeom>
          <a:noFill/>
          <a:ln w="1996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Text Box 69"/>
          <p:cNvSpPr txBox="1">
            <a:spLocks noChangeArrowheads="1"/>
          </p:cNvSpPr>
          <p:nvPr/>
        </p:nvSpPr>
        <p:spPr bwMode="auto">
          <a:xfrm>
            <a:off x="2921000" y="5813425"/>
            <a:ext cx="604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σ</a:t>
            </a:r>
            <a:r>
              <a:rPr lang="en-US" altLang="en-US" sz="1600" baseline="-25000">
                <a:solidFill>
                  <a:srgbClr val="000000"/>
                </a:solidFill>
              </a:rPr>
              <a:t>n1</a:t>
            </a:r>
          </a:p>
        </p:txBody>
      </p:sp>
      <p:sp>
        <p:nvSpPr>
          <p:cNvPr id="13361" name="Text Box 70"/>
          <p:cNvSpPr txBox="1">
            <a:spLocks noChangeArrowheads="1"/>
          </p:cNvSpPr>
          <p:nvPr/>
        </p:nvSpPr>
        <p:spPr bwMode="auto">
          <a:xfrm>
            <a:off x="3963988" y="5786438"/>
            <a:ext cx="604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σ</a:t>
            </a:r>
            <a:r>
              <a:rPr lang="en-US" altLang="en-US" sz="1600" baseline="-25000">
                <a:solidFill>
                  <a:srgbClr val="000000"/>
                </a:solidFill>
              </a:rPr>
              <a:t>n2</a:t>
            </a:r>
          </a:p>
        </p:txBody>
      </p:sp>
      <p:sp>
        <p:nvSpPr>
          <p:cNvPr id="13362" name="Text Box 71"/>
          <p:cNvSpPr txBox="1">
            <a:spLocks noChangeArrowheads="1"/>
          </p:cNvSpPr>
          <p:nvPr/>
        </p:nvSpPr>
        <p:spPr bwMode="auto">
          <a:xfrm>
            <a:off x="4659313" y="5778500"/>
            <a:ext cx="604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σ</a:t>
            </a:r>
            <a:r>
              <a:rPr lang="en-US" altLang="en-US" sz="1600" baseline="-25000">
                <a:solidFill>
                  <a:srgbClr val="000000"/>
                </a:solidFill>
              </a:rPr>
              <a:t>n3</a:t>
            </a:r>
          </a:p>
        </p:txBody>
      </p:sp>
      <p:sp>
        <p:nvSpPr>
          <p:cNvPr id="13363" name="Text Box 72"/>
          <p:cNvSpPr txBox="1">
            <a:spLocks noChangeArrowheads="1"/>
          </p:cNvSpPr>
          <p:nvPr/>
        </p:nvSpPr>
        <p:spPr bwMode="auto">
          <a:xfrm>
            <a:off x="404813" y="460375"/>
            <a:ext cx="3438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</a:rPr>
              <a:t>Direct Shear Test</a:t>
            </a:r>
          </a:p>
        </p:txBody>
      </p:sp>
      <p:sp>
        <p:nvSpPr>
          <p:cNvPr id="13364" name="Freeform 73"/>
          <p:cNvSpPr>
            <a:spLocks noChangeArrowheads="1"/>
          </p:cNvSpPr>
          <p:nvPr/>
        </p:nvSpPr>
        <p:spPr bwMode="auto">
          <a:xfrm>
            <a:off x="3536950" y="1519238"/>
            <a:ext cx="2152650" cy="1382712"/>
          </a:xfrm>
          <a:custGeom>
            <a:avLst/>
            <a:gdLst>
              <a:gd name="T0" fmla="*/ 0 w 1441"/>
              <a:gd name="T1" fmla="*/ 0 h 926"/>
              <a:gd name="T2" fmla="*/ 0 w 1441"/>
              <a:gd name="T3" fmla="*/ 2147483646 h 926"/>
              <a:gd name="T4" fmla="*/ 2147483646 w 1441"/>
              <a:gd name="T5" fmla="*/ 2147483646 h 926"/>
              <a:gd name="T6" fmla="*/ 0 60000 65536"/>
              <a:gd name="T7" fmla="*/ 0 60000 65536"/>
              <a:gd name="T8" fmla="*/ 0 60000 65536"/>
              <a:gd name="T9" fmla="*/ 0 w 1441"/>
              <a:gd name="T10" fmla="*/ 0 h 926"/>
              <a:gd name="T11" fmla="*/ 1441 w 1441"/>
              <a:gd name="T12" fmla="*/ 926 h 9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1" h="926">
                <a:moveTo>
                  <a:pt x="0" y="0"/>
                </a:moveTo>
                <a:lnTo>
                  <a:pt x="0" y="926"/>
                </a:lnTo>
                <a:lnTo>
                  <a:pt x="1441" y="926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5" name="Freeform 74"/>
          <p:cNvSpPr>
            <a:spLocks noChangeArrowheads="1"/>
          </p:cNvSpPr>
          <p:nvPr/>
        </p:nvSpPr>
        <p:spPr bwMode="auto">
          <a:xfrm>
            <a:off x="3538538" y="1871663"/>
            <a:ext cx="341312" cy="1033462"/>
          </a:xfrm>
          <a:custGeom>
            <a:avLst/>
            <a:gdLst>
              <a:gd name="T0" fmla="*/ 2147483646 w 228"/>
              <a:gd name="T1" fmla="*/ 2147483646 h 692"/>
              <a:gd name="T2" fmla="*/ 2147483646 w 228"/>
              <a:gd name="T3" fmla="*/ 2147483646 h 692"/>
              <a:gd name="T4" fmla="*/ 2147483646 w 228"/>
              <a:gd name="T5" fmla="*/ 2147483646 h 692"/>
              <a:gd name="T6" fmla="*/ 2147483646 w 228"/>
              <a:gd name="T7" fmla="*/ 2147483646 h 692"/>
              <a:gd name="T8" fmla="*/ 2147483646 w 228"/>
              <a:gd name="T9" fmla="*/ 2147483646 h 692"/>
              <a:gd name="T10" fmla="*/ 2147483646 w 228"/>
              <a:gd name="T11" fmla="*/ 2147483646 h 692"/>
              <a:gd name="T12" fmla="*/ 2147483646 w 228"/>
              <a:gd name="T13" fmla="*/ 2147483646 h 692"/>
              <a:gd name="T14" fmla="*/ 2147483646 w 228"/>
              <a:gd name="T15" fmla="*/ 2147483646 h 692"/>
              <a:gd name="T16" fmla="*/ 2147483646 w 228"/>
              <a:gd name="T17" fmla="*/ 2147483646 h 692"/>
              <a:gd name="T18" fmla="*/ 2147483646 w 228"/>
              <a:gd name="T19" fmla="*/ 2147483646 h 692"/>
              <a:gd name="T20" fmla="*/ 2147483646 w 228"/>
              <a:gd name="T21" fmla="*/ 2147483646 h 692"/>
              <a:gd name="T22" fmla="*/ 2147483646 w 228"/>
              <a:gd name="T23" fmla="*/ 2147483646 h 692"/>
              <a:gd name="T24" fmla="*/ 2147483646 w 228"/>
              <a:gd name="T25" fmla="*/ 2147483646 h 692"/>
              <a:gd name="T26" fmla="*/ 2147483646 w 228"/>
              <a:gd name="T27" fmla="*/ 2147483646 h 692"/>
              <a:gd name="T28" fmla="*/ 2147483646 w 228"/>
              <a:gd name="T29" fmla="*/ 2147483646 h 692"/>
              <a:gd name="T30" fmla="*/ 2147483646 w 228"/>
              <a:gd name="T31" fmla="*/ 2147483646 h 692"/>
              <a:gd name="T32" fmla="*/ 2147483646 w 228"/>
              <a:gd name="T33" fmla="*/ 2147483646 h 692"/>
              <a:gd name="T34" fmla="*/ 2147483646 w 228"/>
              <a:gd name="T35" fmla="*/ 2147483646 h 692"/>
              <a:gd name="T36" fmla="*/ 2147483646 w 228"/>
              <a:gd name="T37" fmla="*/ 2147483646 h 692"/>
              <a:gd name="T38" fmla="*/ 2147483646 w 228"/>
              <a:gd name="T39" fmla="*/ 2147483646 h 692"/>
              <a:gd name="T40" fmla="*/ 2147483646 w 228"/>
              <a:gd name="T41" fmla="*/ 2147483646 h 692"/>
              <a:gd name="T42" fmla="*/ 2147483646 w 228"/>
              <a:gd name="T43" fmla="*/ 2147483646 h 692"/>
              <a:gd name="T44" fmla="*/ 2147483646 w 228"/>
              <a:gd name="T45" fmla="*/ 2147483646 h 692"/>
              <a:gd name="T46" fmla="*/ 2147483646 w 228"/>
              <a:gd name="T47" fmla="*/ 2147483646 h 692"/>
              <a:gd name="T48" fmla="*/ 2147483646 w 228"/>
              <a:gd name="T49" fmla="*/ 2147483646 h 692"/>
              <a:gd name="T50" fmla="*/ 2147483646 w 228"/>
              <a:gd name="T51" fmla="*/ 2147483646 h 692"/>
              <a:gd name="T52" fmla="*/ 2147483646 w 228"/>
              <a:gd name="T53" fmla="*/ 2147483646 h 692"/>
              <a:gd name="T54" fmla="*/ 2147483646 w 228"/>
              <a:gd name="T55" fmla="*/ 2147483646 h 692"/>
              <a:gd name="T56" fmla="*/ 2147483646 w 228"/>
              <a:gd name="T57" fmla="*/ 2147483646 h 692"/>
              <a:gd name="T58" fmla="*/ 2147483646 w 228"/>
              <a:gd name="T59" fmla="*/ 2147483646 h 692"/>
              <a:gd name="T60" fmla="*/ 2147483646 w 228"/>
              <a:gd name="T61" fmla="*/ 2147483646 h 692"/>
              <a:gd name="T62" fmla="*/ 2147483646 w 228"/>
              <a:gd name="T63" fmla="*/ 2147483646 h 692"/>
              <a:gd name="T64" fmla="*/ 2147483646 w 228"/>
              <a:gd name="T65" fmla="*/ 2147483646 h 692"/>
              <a:gd name="T66" fmla="*/ 2147483646 w 228"/>
              <a:gd name="T67" fmla="*/ 2147483646 h 692"/>
              <a:gd name="T68" fmla="*/ 2147483646 w 228"/>
              <a:gd name="T69" fmla="*/ 2147483646 h 692"/>
              <a:gd name="T70" fmla="*/ 2147483646 w 228"/>
              <a:gd name="T71" fmla="*/ 2147483646 h 692"/>
              <a:gd name="T72" fmla="*/ 2147483646 w 228"/>
              <a:gd name="T73" fmla="*/ 2147483646 h 692"/>
              <a:gd name="T74" fmla="*/ 2147483646 w 228"/>
              <a:gd name="T75" fmla="*/ 2147483646 h 692"/>
              <a:gd name="T76" fmla="*/ 2147483646 w 228"/>
              <a:gd name="T77" fmla="*/ 2147483646 h 692"/>
              <a:gd name="T78" fmla="*/ 2147483646 w 228"/>
              <a:gd name="T79" fmla="*/ 2147483646 h 692"/>
              <a:gd name="T80" fmla="*/ 2147483646 w 228"/>
              <a:gd name="T81" fmla="*/ 2147483646 h 692"/>
              <a:gd name="T82" fmla="*/ 2147483646 w 228"/>
              <a:gd name="T83" fmla="*/ 2147483646 h 692"/>
              <a:gd name="T84" fmla="*/ 2147483646 w 228"/>
              <a:gd name="T85" fmla="*/ 2147483646 h 692"/>
              <a:gd name="T86" fmla="*/ 2147483646 w 228"/>
              <a:gd name="T87" fmla="*/ 2147483646 h 692"/>
              <a:gd name="T88" fmla="*/ 2147483646 w 228"/>
              <a:gd name="T89" fmla="*/ 2147483646 h 692"/>
              <a:gd name="T90" fmla="*/ 2147483646 w 228"/>
              <a:gd name="T91" fmla="*/ 2147483646 h 692"/>
              <a:gd name="T92" fmla="*/ 2147483646 w 228"/>
              <a:gd name="T93" fmla="*/ 2147483646 h 692"/>
              <a:gd name="T94" fmla="*/ 2147483646 w 228"/>
              <a:gd name="T95" fmla="*/ 2147483646 h 692"/>
              <a:gd name="T96" fmla="*/ 2147483646 w 228"/>
              <a:gd name="T97" fmla="*/ 2147483646 h 692"/>
              <a:gd name="T98" fmla="*/ 2147483646 w 228"/>
              <a:gd name="T99" fmla="*/ 2147483646 h 692"/>
              <a:gd name="T100" fmla="*/ 2147483646 w 228"/>
              <a:gd name="T101" fmla="*/ 2147483646 h 6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692"/>
              <a:gd name="T155" fmla="*/ 228 w 228"/>
              <a:gd name="T156" fmla="*/ 692 h 6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692">
                <a:moveTo>
                  <a:pt x="0" y="692"/>
                </a:moveTo>
                <a:lnTo>
                  <a:pt x="2" y="680"/>
                </a:lnTo>
                <a:lnTo>
                  <a:pt x="4" y="669"/>
                </a:lnTo>
                <a:lnTo>
                  <a:pt x="6" y="658"/>
                </a:lnTo>
                <a:lnTo>
                  <a:pt x="9" y="647"/>
                </a:lnTo>
                <a:lnTo>
                  <a:pt x="11" y="636"/>
                </a:lnTo>
                <a:lnTo>
                  <a:pt x="13" y="625"/>
                </a:lnTo>
                <a:lnTo>
                  <a:pt x="15" y="614"/>
                </a:lnTo>
                <a:lnTo>
                  <a:pt x="18" y="604"/>
                </a:lnTo>
                <a:lnTo>
                  <a:pt x="20" y="593"/>
                </a:lnTo>
                <a:lnTo>
                  <a:pt x="22" y="582"/>
                </a:lnTo>
                <a:lnTo>
                  <a:pt x="24" y="572"/>
                </a:lnTo>
                <a:lnTo>
                  <a:pt x="26" y="562"/>
                </a:lnTo>
                <a:lnTo>
                  <a:pt x="29" y="551"/>
                </a:lnTo>
                <a:lnTo>
                  <a:pt x="31" y="541"/>
                </a:lnTo>
                <a:lnTo>
                  <a:pt x="33" y="531"/>
                </a:lnTo>
                <a:lnTo>
                  <a:pt x="35" y="521"/>
                </a:lnTo>
                <a:lnTo>
                  <a:pt x="38" y="511"/>
                </a:lnTo>
                <a:lnTo>
                  <a:pt x="40" y="501"/>
                </a:lnTo>
                <a:lnTo>
                  <a:pt x="42" y="492"/>
                </a:lnTo>
                <a:lnTo>
                  <a:pt x="44" y="482"/>
                </a:lnTo>
                <a:lnTo>
                  <a:pt x="46" y="473"/>
                </a:lnTo>
                <a:lnTo>
                  <a:pt x="49" y="463"/>
                </a:lnTo>
                <a:lnTo>
                  <a:pt x="51" y="454"/>
                </a:lnTo>
                <a:lnTo>
                  <a:pt x="53" y="444"/>
                </a:lnTo>
                <a:lnTo>
                  <a:pt x="55" y="435"/>
                </a:lnTo>
                <a:lnTo>
                  <a:pt x="58" y="426"/>
                </a:lnTo>
                <a:lnTo>
                  <a:pt x="60" y="417"/>
                </a:lnTo>
                <a:lnTo>
                  <a:pt x="62" y="408"/>
                </a:lnTo>
                <a:lnTo>
                  <a:pt x="64" y="400"/>
                </a:lnTo>
                <a:lnTo>
                  <a:pt x="67" y="391"/>
                </a:lnTo>
                <a:lnTo>
                  <a:pt x="69" y="382"/>
                </a:lnTo>
                <a:lnTo>
                  <a:pt x="71" y="374"/>
                </a:lnTo>
                <a:lnTo>
                  <a:pt x="73" y="365"/>
                </a:lnTo>
                <a:lnTo>
                  <a:pt x="75" y="357"/>
                </a:lnTo>
                <a:lnTo>
                  <a:pt x="78" y="349"/>
                </a:lnTo>
                <a:lnTo>
                  <a:pt x="80" y="340"/>
                </a:lnTo>
                <a:lnTo>
                  <a:pt x="82" y="332"/>
                </a:lnTo>
                <a:lnTo>
                  <a:pt x="84" y="324"/>
                </a:lnTo>
                <a:lnTo>
                  <a:pt x="87" y="316"/>
                </a:lnTo>
                <a:lnTo>
                  <a:pt x="89" y="309"/>
                </a:lnTo>
                <a:lnTo>
                  <a:pt x="91" y="301"/>
                </a:lnTo>
                <a:lnTo>
                  <a:pt x="93" y="293"/>
                </a:lnTo>
                <a:lnTo>
                  <a:pt x="96" y="286"/>
                </a:lnTo>
                <a:lnTo>
                  <a:pt x="98" y="278"/>
                </a:lnTo>
                <a:lnTo>
                  <a:pt x="100" y="271"/>
                </a:lnTo>
                <a:lnTo>
                  <a:pt x="102" y="263"/>
                </a:lnTo>
                <a:lnTo>
                  <a:pt x="105" y="256"/>
                </a:lnTo>
                <a:lnTo>
                  <a:pt x="107" y="249"/>
                </a:lnTo>
                <a:lnTo>
                  <a:pt x="109" y="242"/>
                </a:lnTo>
                <a:lnTo>
                  <a:pt x="111" y="235"/>
                </a:lnTo>
                <a:lnTo>
                  <a:pt x="113" y="228"/>
                </a:lnTo>
                <a:lnTo>
                  <a:pt x="116" y="222"/>
                </a:lnTo>
                <a:lnTo>
                  <a:pt x="118" y="215"/>
                </a:lnTo>
                <a:lnTo>
                  <a:pt x="120" y="208"/>
                </a:lnTo>
                <a:lnTo>
                  <a:pt x="122" y="202"/>
                </a:lnTo>
                <a:lnTo>
                  <a:pt x="125" y="196"/>
                </a:lnTo>
                <a:lnTo>
                  <a:pt x="127" y="189"/>
                </a:lnTo>
                <a:lnTo>
                  <a:pt x="129" y="183"/>
                </a:lnTo>
                <a:lnTo>
                  <a:pt x="131" y="177"/>
                </a:lnTo>
                <a:lnTo>
                  <a:pt x="134" y="171"/>
                </a:lnTo>
                <a:lnTo>
                  <a:pt x="136" y="165"/>
                </a:lnTo>
                <a:lnTo>
                  <a:pt x="138" y="159"/>
                </a:lnTo>
                <a:lnTo>
                  <a:pt x="140" y="153"/>
                </a:lnTo>
                <a:lnTo>
                  <a:pt x="143" y="148"/>
                </a:lnTo>
                <a:lnTo>
                  <a:pt x="145" y="142"/>
                </a:lnTo>
                <a:lnTo>
                  <a:pt x="147" y="137"/>
                </a:lnTo>
                <a:lnTo>
                  <a:pt x="149" y="131"/>
                </a:lnTo>
                <a:lnTo>
                  <a:pt x="152" y="126"/>
                </a:lnTo>
                <a:lnTo>
                  <a:pt x="154" y="121"/>
                </a:lnTo>
                <a:lnTo>
                  <a:pt x="156" y="116"/>
                </a:lnTo>
                <a:lnTo>
                  <a:pt x="158" y="111"/>
                </a:lnTo>
                <a:lnTo>
                  <a:pt x="161" y="106"/>
                </a:lnTo>
                <a:lnTo>
                  <a:pt x="163" y="101"/>
                </a:lnTo>
                <a:lnTo>
                  <a:pt x="165" y="96"/>
                </a:lnTo>
                <a:lnTo>
                  <a:pt x="167" y="91"/>
                </a:lnTo>
                <a:lnTo>
                  <a:pt x="170" y="87"/>
                </a:lnTo>
                <a:lnTo>
                  <a:pt x="172" y="82"/>
                </a:lnTo>
                <a:lnTo>
                  <a:pt x="174" y="78"/>
                </a:lnTo>
                <a:lnTo>
                  <a:pt x="176" y="74"/>
                </a:lnTo>
                <a:lnTo>
                  <a:pt x="179" y="69"/>
                </a:lnTo>
                <a:lnTo>
                  <a:pt x="181" y="65"/>
                </a:lnTo>
                <a:lnTo>
                  <a:pt x="183" y="61"/>
                </a:lnTo>
                <a:lnTo>
                  <a:pt x="185" y="57"/>
                </a:lnTo>
                <a:lnTo>
                  <a:pt x="188" y="54"/>
                </a:lnTo>
                <a:lnTo>
                  <a:pt x="190" y="50"/>
                </a:lnTo>
                <a:lnTo>
                  <a:pt x="192" y="46"/>
                </a:lnTo>
                <a:lnTo>
                  <a:pt x="194" y="42"/>
                </a:lnTo>
                <a:lnTo>
                  <a:pt x="197" y="39"/>
                </a:lnTo>
                <a:lnTo>
                  <a:pt x="199" y="36"/>
                </a:lnTo>
                <a:lnTo>
                  <a:pt x="201" y="32"/>
                </a:lnTo>
                <a:lnTo>
                  <a:pt x="203" y="29"/>
                </a:lnTo>
                <a:lnTo>
                  <a:pt x="206" y="26"/>
                </a:lnTo>
                <a:lnTo>
                  <a:pt x="208" y="23"/>
                </a:lnTo>
                <a:lnTo>
                  <a:pt x="210" y="20"/>
                </a:lnTo>
                <a:lnTo>
                  <a:pt x="212" y="17"/>
                </a:lnTo>
                <a:lnTo>
                  <a:pt x="215" y="14"/>
                </a:lnTo>
                <a:lnTo>
                  <a:pt x="217" y="12"/>
                </a:lnTo>
                <a:lnTo>
                  <a:pt x="219" y="9"/>
                </a:lnTo>
                <a:lnTo>
                  <a:pt x="221" y="6"/>
                </a:lnTo>
                <a:lnTo>
                  <a:pt x="224" y="4"/>
                </a:lnTo>
                <a:lnTo>
                  <a:pt x="226" y="2"/>
                </a:lnTo>
                <a:lnTo>
                  <a:pt x="228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6" name="Freeform 75"/>
          <p:cNvSpPr>
            <a:spLocks noChangeArrowheads="1"/>
          </p:cNvSpPr>
          <p:nvPr/>
        </p:nvSpPr>
        <p:spPr bwMode="auto">
          <a:xfrm>
            <a:off x="3879850" y="1830388"/>
            <a:ext cx="349250" cy="404812"/>
          </a:xfrm>
          <a:custGeom>
            <a:avLst/>
            <a:gdLst>
              <a:gd name="T0" fmla="*/ 2147483646 w 234"/>
              <a:gd name="T1" fmla="*/ 2147483646 h 270"/>
              <a:gd name="T2" fmla="*/ 2147483646 w 234"/>
              <a:gd name="T3" fmla="*/ 2147483646 h 270"/>
              <a:gd name="T4" fmla="*/ 2147483646 w 234"/>
              <a:gd name="T5" fmla="*/ 2147483646 h 270"/>
              <a:gd name="T6" fmla="*/ 2147483646 w 234"/>
              <a:gd name="T7" fmla="*/ 2147483646 h 270"/>
              <a:gd name="T8" fmla="*/ 2147483646 w 234"/>
              <a:gd name="T9" fmla="*/ 2147483646 h 270"/>
              <a:gd name="T10" fmla="*/ 2147483646 w 234"/>
              <a:gd name="T11" fmla="*/ 2147483646 h 270"/>
              <a:gd name="T12" fmla="*/ 2147483646 w 234"/>
              <a:gd name="T13" fmla="*/ 0 h 270"/>
              <a:gd name="T14" fmla="*/ 2147483646 w 234"/>
              <a:gd name="T15" fmla="*/ 0 h 270"/>
              <a:gd name="T16" fmla="*/ 2147483646 w 234"/>
              <a:gd name="T17" fmla="*/ 0 h 270"/>
              <a:gd name="T18" fmla="*/ 2147483646 w 234"/>
              <a:gd name="T19" fmla="*/ 2147483646 h 270"/>
              <a:gd name="T20" fmla="*/ 2147483646 w 234"/>
              <a:gd name="T21" fmla="*/ 2147483646 h 270"/>
              <a:gd name="T22" fmla="*/ 2147483646 w 234"/>
              <a:gd name="T23" fmla="*/ 2147483646 h 270"/>
              <a:gd name="T24" fmla="*/ 2147483646 w 234"/>
              <a:gd name="T25" fmla="*/ 2147483646 h 270"/>
              <a:gd name="T26" fmla="*/ 2147483646 w 234"/>
              <a:gd name="T27" fmla="*/ 2147483646 h 270"/>
              <a:gd name="T28" fmla="*/ 2147483646 w 234"/>
              <a:gd name="T29" fmla="*/ 2147483646 h 270"/>
              <a:gd name="T30" fmla="*/ 2147483646 w 234"/>
              <a:gd name="T31" fmla="*/ 2147483646 h 270"/>
              <a:gd name="T32" fmla="*/ 2147483646 w 234"/>
              <a:gd name="T33" fmla="*/ 2147483646 h 270"/>
              <a:gd name="T34" fmla="*/ 2147483646 w 234"/>
              <a:gd name="T35" fmla="*/ 2147483646 h 270"/>
              <a:gd name="T36" fmla="*/ 2147483646 w 234"/>
              <a:gd name="T37" fmla="*/ 2147483646 h 270"/>
              <a:gd name="T38" fmla="*/ 2147483646 w 234"/>
              <a:gd name="T39" fmla="*/ 2147483646 h 270"/>
              <a:gd name="T40" fmla="*/ 2147483646 w 234"/>
              <a:gd name="T41" fmla="*/ 2147483646 h 270"/>
              <a:gd name="T42" fmla="*/ 2147483646 w 234"/>
              <a:gd name="T43" fmla="*/ 2147483646 h 270"/>
              <a:gd name="T44" fmla="*/ 2147483646 w 234"/>
              <a:gd name="T45" fmla="*/ 2147483646 h 270"/>
              <a:gd name="T46" fmla="*/ 2147483646 w 234"/>
              <a:gd name="T47" fmla="*/ 2147483646 h 270"/>
              <a:gd name="T48" fmla="*/ 2147483646 w 234"/>
              <a:gd name="T49" fmla="*/ 2147483646 h 270"/>
              <a:gd name="T50" fmla="*/ 2147483646 w 234"/>
              <a:gd name="T51" fmla="*/ 2147483646 h 270"/>
              <a:gd name="T52" fmla="*/ 2147483646 w 234"/>
              <a:gd name="T53" fmla="*/ 2147483646 h 270"/>
              <a:gd name="T54" fmla="*/ 2147483646 w 234"/>
              <a:gd name="T55" fmla="*/ 2147483646 h 270"/>
              <a:gd name="T56" fmla="*/ 2147483646 w 234"/>
              <a:gd name="T57" fmla="*/ 2147483646 h 270"/>
              <a:gd name="T58" fmla="*/ 2147483646 w 234"/>
              <a:gd name="T59" fmla="*/ 2147483646 h 270"/>
              <a:gd name="T60" fmla="*/ 2147483646 w 234"/>
              <a:gd name="T61" fmla="*/ 2147483646 h 270"/>
              <a:gd name="T62" fmla="*/ 2147483646 w 234"/>
              <a:gd name="T63" fmla="*/ 2147483646 h 2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4"/>
              <a:gd name="T97" fmla="*/ 0 h 270"/>
              <a:gd name="T98" fmla="*/ 234 w 234"/>
              <a:gd name="T99" fmla="*/ 270 h 2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4" h="270">
                <a:moveTo>
                  <a:pt x="0" y="27"/>
                </a:moveTo>
                <a:lnTo>
                  <a:pt x="4" y="23"/>
                </a:lnTo>
                <a:lnTo>
                  <a:pt x="7" y="20"/>
                </a:lnTo>
                <a:lnTo>
                  <a:pt x="11" y="17"/>
                </a:lnTo>
                <a:lnTo>
                  <a:pt x="15" y="14"/>
                </a:lnTo>
                <a:lnTo>
                  <a:pt x="18" y="12"/>
                </a:lnTo>
                <a:lnTo>
                  <a:pt x="22" y="10"/>
                </a:lnTo>
                <a:lnTo>
                  <a:pt x="25" y="8"/>
                </a:lnTo>
                <a:lnTo>
                  <a:pt x="29" y="6"/>
                </a:lnTo>
                <a:lnTo>
                  <a:pt x="33" y="4"/>
                </a:lnTo>
                <a:lnTo>
                  <a:pt x="36" y="3"/>
                </a:lnTo>
                <a:lnTo>
                  <a:pt x="40" y="2"/>
                </a:lnTo>
                <a:lnTo>
                  <a:pt x="44" y="1"/>
                </a:lnTo>
                <a:lnTo>
                  <a:pt x="47" y="0"/>
                </a:lnTo>
                <a:lnTo>
                  <a:pt x="51" y="0"/>
                </a:lnTo>
                <a:lnTo>
                  <a:pt x="54" y="0"/>
                </a:lnTo>
                <a:lnTo>
                  <a:pt x="58" y="0"/>
                </a:lnTo>
                <a:lnTo>
                  <a:pt x="62" y="0"/>
                </a:lnTo>
                <a:lnTo>
                  <a:pt x="65" y="1"/>
                </a:lnTo>
                <a:lnTo>
                  <a:pt x="69" y="1"/>
                </a:lnTo>
                <a:lnTo>
                  <a:pt x="73" y="2"/>
                </a:lnTo>
                <a:lnTo>
                  <a:pt x="76" y="3"/>
                </a:lnTo>
                <a:lnTo>
                  <a:pt x="80" y="5"/>
                </a:lnTo>
                <a:lnTo>
                  <a:pt x="83" y="6"/>
                </a:lnTo>
                <a:lnTo>
                  <a:pt x="87" y="8"/>
                </a:lnTo>
                <a:lnTo>
                  <a:pt x="91" y="10"/>
                </a:lnTo>
                <a:lnTo>
                  <a:pt x="94" y="13"/>
                </a:lnTo>
                <a:lnTo>
                  <a:pt x="98" y="15"/>
                </a:lnTo>
                <a:lnTo>
                  <a:pt x="102" y="18"/>
                </a:lnTo>
                <a:lnTo>
                  <a:pt x="105" y="21"/>
                </a:lnTo>
                <a:lnTo>
                  <a:pt x="109" y="24"/>
                </a:lnTo>
                <a:lnTo>
                  <a:pt x="113" y="28"/>
                </a:lnTo>
                <a:lnTo>
                  <a:pt x="116" y="31"/>
                </a:lnTo>
                <a:lnTo>
                  <a:pt x="120" y="35"/>
                </a:lnTo>
                <a:lnTo>
                  <a:pt x="123" y="39"/>
                </a:lnTo>
                <a:lnTo>
                  <a:pt x="127" y="44"/>
                </a:lnTo>
                <a:lnTo>
                  <a:pt x="131" y="48"/>
                </a:lnTo>
                <a:lnTo>
                  <a:pt x="134" y="53"/>
                </a:lnTo>
                <a:lnTo>
                  <a:pt x="138" y="58"/>
                </a:lnTo>
                <a:lnTo>
                  <a:pt x="142" y="64"/>
                </a:lnTo>
                <a:lnTo>
                  <a:pt x="145" y="69"/>
                </a:lnTo>
                <a:lnTo>
                  <a:pt x="149" y="75"/>
                </a:lnTo>
                <a:lnTo>
                  <a:pt x="153" y="81"/>
                </a:lnTo>
                <a:lnTo>
                  <a:pt x="156" y="87"/>
                </a:lnTo>
                <a:lnTo>
                  <a:pt x="160" y="94"/>
                </a:lnTo>
                <a:lnTo>
                  <a:pt x="164" y="100"/>
                </a:lnTo>
                <a:lnTo>
                  <a:pt x="167" y="107"/>
                </a:lnTo>
                <a:lnTo>
                  <a:pt x="171" y="114"/>
                </a:lnTo>
                <a:lnTo>
                  <a:pt x="175" y="122"/>
                </a:lnTo>
                <a:lnTo>
                  <a:pt x="178" y="129"/>
                </a:lnTo>
                <a:lnTo>
                  <a:pt x="182" y="137"/>
                </a:lnTo>
                <a:lnTo>
                  <a:pt x="186" y="145"/>
                </a:lnTo>
                <a:lnTo>
                  <a:pt x="189" y="153"/>
                </a:lnTo>
                <a:lnTo>
                  <a:pt x="193" y="162"/>
                </a:lnTo>
                <a:lnTo>
                  <a:pt x="197" y="170"/>
                </a:lnTo>
                <a:lnTo>
                  <a:pt x="200" y="179"/>
                </a:lnTo>
                <a:lnTo>
                  <a:pt x="204" y="189"/>
                </a:lnTo>
                <a:lnTo>
                  <a:pt x="208" y="198"/>
                </a:lnTo>
                <a:lnTo>
                  <a:pt x="211" y="208"/>
                </a:lnTo>
                <a:lnTo>
                  <a:pt x="215" y="218"/>
                </a:lnTo>
                <a:lnTo>
                  <a:pt x="219" y="228"/>
                </a:lnTo>
                <a:lnTo>
                  <a:pt x="222" y="238"/>
                </a:lnTo>
                <a:lnTo>
                  <a:pt x="226" y="249"/>
                </a:lnTo>
                <a:lnTo>
                  <a:pt x="230" y="259"/>
                </a:lnTo>
                <a:lnTo>
                  <a:pt x="234" y="27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7" name="Freeform 76"/>
          <p:cNvSpPr>
            <a:spLocks noChangeArrowheads="1"/>
          </p:cNvSpPr>
          <p:nvPr/>
        </p:nvSpPr>
        <p:spPr bwMode="auto">
          <a:xfrm>
            <a:off x="3959225" y="1830388"/>
            <a:ext cx="0" cy="1069975"/>
          </a:xfrm>
          <a:custGeom>
            <a:avLst/>
            <a:gdLst>
              <a:gd name="T0" fmla="*/ 0 h 716"/>
              <a:gd name="T1" fmla="*/ 2147483646 h 716"/>
              <a:gd name="T2" fmla="*/ 0 60000 65536"/>
              <a:gd name="T3" fmla="*/ 0 60000 65536"/>
              <a:gd name="T4" fmla="*/ 0 h 716"/>
              <a:gd name="T5" fmla="*/ 716 h 71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16">
                <a:moveTo>
                  <a:pt x="0" y="0"/>
                </a:moveTo>
                <a:lnTo>
                  <a:pt x="0" y="716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8" name="Text Box 77"/>
          <p:cNvSpPr txBox="1">
            <a:spLocks noChangeArrowheads="1"/>
          </p:cNvSpPr>
          <p:nvPr/>
        </p:nvSpPr>
        <p:spPr bwMode="auto">
          <a:xfrm>
            <a:off x="4051300" y="2371725"/>
            <a:ext cx="385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13369" name="Text Box 78"/>
          <p:cNvSpPr txBox="1">
            <a:spLocks noChangeArrowheads="1"/>
          </p:cNvSpPr>
          <p:nvPr/>
        </p:nvSpPr>
        <p:spPr bwMode="auto">
          <a:xfrm>
            <a:off x="5726113" y="2844800"/>
            <a:ext cx="3857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Δ</a:t>
            </a:r>
          </a:p>
        </p:txBody>
      </p:sp>
      <p:sp>
        <p:nvSpPr>
          <p:cNvPr id="13370" name="Text Box 79"/>
          <p:cNvSpPr txBox="1">
            <a:spLocks noChangeArrowheads="1"/>
          </p:cNvSpPr>
          <p:nvPr/>
        </p:nvSpPr>
        <p:spPr bwMode="auto">
          <a:xfrm>
            <a:off x="4279900" y="1527175"/>
            <a:ext cx="893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σ</a:t>
            </a:r>
            <a:r>
              <a:rPr lang="en-US" altLang="en-US" sz="1400" baseline="-25000">
                <a:solidFill>
                  <a:srgbClr val="000000"/>
                </a:solidFill>
              </a:rPr>
              <a:t>n1</a:t>
            </a:r>
            <a:r>
              <a:rPr lang="en-US" altLang="en-US" sz="1400">
                <a:solidFill>
                  <a:srgbClr val="000000"/>
                </a:solidFill>
              </a:rPr>
              <a:t> = N/A</a:t>
            </a:r>
          </a:p>
        </p:txBody>
      </p:sp>
      <p:sp>
        <p:nvSpPr>
          <p:cNvPr id="13371" name="Text Box 80"/>
          <p:cNvSpPr txBox="1">
            <a:spLocks noChangeArrowheads="1"/>
          </p:cNvSpPr>
          <p:nvPr/>
        </p:nvSpPr>
        <p:spPr bwMode="auto">
          <a:xfrm>
            <a:off x="3136900" y="1268413"/>
            <a:ext cx="627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r>
              <a:rPr lang="en-US" altLang="en-US" sz="1400">
                <a:solidFill>
                  <a:srgbClr val="000000"/>
                </a:solidFill>
              </a:rPr>
              <a:t> = T/A</a:t>
            </a:r>
          </a:p>
        </p:txBody>
      </p:sp>
      <p:sp>
        <p:nvSpPr>
          <p:cNvPr id="13372" name="Text Box 81"/>
          <p:cNvSpPr txBox="1">
            <a:spLocks noChangeArrowheads="1"/>
          </p:cNvSpPr>
          <p:nvPr/>
        </p:nvSpPr>
        <p:spPr bwMode="auto">
          <a:xfrm>
            <a:off x="3027363" y="5249863"/>
            <a:ext cx="555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rgbClr val="000000"/>
                </a:solidFill>
              </a:rPr>
              <a:t>max1</a:t>
            </a:r>
          </a:p>
        </p:txBody>
      </p:sp>
      <p:sp>
        <p:nvSpPr>
          <p:cNvPr id="13373" name="Text Box 82"/>
          <p:cNvSpPr txBox="1">
            <a:spLocks noChangeArrowheads="1"/>
          </p:cNvSpPr>
          <p:nvPr/>
        </p:nvSpPr>
        <p:spPr bwMode="auto">
          <a:xfrm>
            <a:off x="4054475" y="4892675"/>
            <a:ext cx="5540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rgbClr val="000000"/>
                </a:solidFill>
              </a:rPr>
              <a:t>max2</a:t>
            </a:r>
          </a:p>
        </p:txBody>
      </p:sp>
      <p:sp>
        <p:nvSpPr>
          <p:cNvPr id="13374" name="Text Box 83"/>
          <p:cNvSpPr txBox="1">
            <a:spLocks noChangeArrowheads="1"/>
          </p:cNvSpPr>
          <p:nvPr/>
        </p:nvSpPr>
        <p:spPr bwMode="auto">
          <a:xfrm>
            <a:off x="4737100" y="5221288"/>
            <a:ext cx="384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rgbClr val="000000"/>
                </a:solidFill>
              </a:rPr>
              <a:t>max3</a:t>
            </a:r>
          </a:p>
        </p:txBody>
      </p:sp>
      <p:sp>
        <p:nvSpPr>
          <p:cNvPr id="13375" name="Freeform 84"/>
          <p:cNvSpPr>
            <a:spLocks noChangeArrowheads="1"/>
          </p:cNvSpPr>
          <p:nvPr/>
        </p:nvSpPr>
        <p:spPr bwMode="auto">
          <a:xfrm>
            <a:off x="2867025" y="1114425"/>
            <a:ext cx="3275013" cy="2136775"/>
          </a:xfrm>
          <a:custGeom>
            <a:avLst/>
            <a:gdLst>
              <a:gd name="T0" fmla="*/ 2147483646 w 2193"/>
              <a:gd name="T1" fmla="*/ 2147483646 h 1431"/>
              <a:gd name="T2" fmla="*/ 2147483646 w 2193"/>
              <a:gd name="T3" fmla="*/ 2147483646 h 1431"/>
              <a:gd name="T4" fmla="*/ 2147483646 w 2193"/>
              <a:gd name="T5" fmla="*/ 2147483646 h 1431"/>
              <a:gd name="T6" fmla="*/ 2147483646 w 2193"/>
              <a:gd name="T7" fmla="*/ 2147483646 h 1431"/>
              <a:gd name="T8" fmla="*/ 2147483646 w 2193"/>
              <a:gd name="T9" fmla="*/ 2147483646 h 1431"/>
              <a:gd name="T10" fmla="*/ 2147483646 w 2193"/>
              <a:gd name="T11" fmla="*/ 2147483646 h 1431"/>
              <a:gd name="T12" fmla="*/ 2147483646 w 2193"/>
              <a:gd name="T13" fmla="*/ 2147483646 h 1431"/>
              <a:gd name="T14" fmla="*/ 2147483646 w 2193"/>
              <a:gd name="T15" fmla="*/ 2147483646 h 1431"/>
              <a:gd name="T16" fmla="*/ 2147483646 w 2193"/>
              <a:gd name="T17" fmla="*/ 0 h 1431"/>
              <a:gd name="T18" fmla="*/ 2147483646 w 2193"/>
              <a:gd name="T19" fmla="*/ 2147483646 h 1431"/>
              <a:gd name="T20" fmla="*/ 2147483646 w 2193"/>
              <a:gd name="T21" fmla="*/ 2147483646 h 1431"/>
              <a:gd name="T22" fmla="*/ 2147483646 w 2193"/>
              <a:gd name="T23" fmla="*/ 2147483646 h 1431"/>
              <a:gd name="T24" fmla="*/ 2147483646 w 2193"/>
              <a:gd name="T25" fmla="*/ 2147483646 h 1431"/>
              <a:gd name="T26" fmla="*/ 2147483646 w 2193"/>
              <a:gd name="T27" fmla="*/ 2147483646 h 1431"/>
              <a:gd name="T28" fmla="*/ 2147483646 w 2193"/>
              <a:gd name="T29" fmla="*/ 2147483646 h 1431"/>
              <a:gd name="T30" fmla="*/ 2147483646 w 2193"/>
              <a:gd name="T31" fmla="*/ 2147483646 h 1431"/>
              <a:gd name="T32" fmla="*/ 2147483646 w 2193"/>
              <a:gd name="T33" fmla="*/ 2147483646 h 1431"/>
              <a:gd name="T34" fmla="*/ 2147483646 w 2193"/>
              <a:gd name="T35" fmla="*/ 2147483646 h 1431"/>
              <a:gd name="T36" fmla="*/ 2147483646 w 2193"/>
              <a:gd name="T37" fmla="*/ 2147483646 h 1431"/>
              <a:gd name="T38" fmla="*/ 2147483646 w 2193"/>
              <a:gd name="T39" fmla="*/ 2147483646 h 1431"/>
              <a:gd name="T40" fmla="*/ 2147483646 w 2193"/>
              <a:gd name="T41" fmla="*/ 2147483646 h 1431"/>
              <a:gd name="T42" fmla="*/ 2147483646 w 2193"/>
              <a:gd name="T43" fmla="*/ 2147483646 h 1431"/>
              <a:gd name="T44" fmla="*/ 2147483646 w 2193"/>
              <a:gd name="T45" fmla="*/ 2147483646 h 1431"/>
              <a:gd name="T46" fmla="*/ 2147483646 w 2193"/>
              <a:gd name="T47" fmla="*/ 2147483646 h 1431"/>
              <a:gd name="T48" fmla="*/ 2147483646 w 2193"/>
              <a:gd name="T49" fmla="*/ 2147483646 h 1431"/>
              <a:gd name="T50" fmla="*/ 2147483646 w 2193"/>
              <a:gd name="T51" fmla="*/ 2147483646 h 1431"/>
              <a:gd name="T52" fmla="*/ 2147483646 w 2193"/>
              <a:gd name="T53" fmla="*/ 2147483646 h 1431"/>
              <a:gd name="T54" fmla="*/ 2147483646 w 2193"/>
              <a:gd name="T55" fmla="*/ 2147483646 h 1431"/>
              <a:gd name="T56" fmla="*/ 2147483646 w 2193"/>
              <a:gd name="T57" fmla="*/ 2147483646 h 1431"/>
              <a:gd name="T58" fmla="*/ 2147483646 w 2193"/>
              <a:gd name="T59" fmla="*/ 2147483646 h 1431"/>
              <a:gd name="T60" fmla="*/ 2147483646 w 2193"/>
              <a:gd name="T61" fmla="*/ 2147483646 h 1431"/>
              <a:gd name="T62" fmla="*/ 2147483646 w 2193"/>
              <a:gd name="T63" fmla="*/ 2147483646 h 1431"/>
              <a:gd name="T64" fmla="*/ 2147483646 w 2193"/>
              <a:gd name="T65" fmla="*/ 2147483646 h 1431"/>
              <a:gd name="T66" fmla="*/ 2147483646 w 2193"/>
              <a:gd name="T67" fmla="*/ 2147483646 h 1431"/>
              <a:gd name="T68" fmla="*/ 2147483646 w 2193"/>
              <a:gd name="T69" fmla="*/ 2147483646 h 1431"/>
              <a:gd name="T70" fmla="*/ 2147483646 w 2193"/>
              <a:gd name="T71" fmla="*/ 2147483646 h 1431"/>
              <a:gd name="T72" fmla="*/ 2147483646 w 2193"/>
              <a:gd name="T73" fmla="*/ 2147483646 h 1431"/>
              <a:gd name="T74" fmla="*/ 2147483646 w 2193"/>
              <a:gd name="T75" fmla="*/ 2147483646 h 1431"/>
              <a:gd name="T76" fmla="*/ 2147483646 w 2193"/>
              <a:gd name="T77" fmla="*/ 2147483646 h 1431"/>
              <a:gd name="T78" fmla="*/ 2147483646 w 2193"/>
              <a:gd name="T79" fmla="*/ 2147483646 h 1431"/>
              <a:gd name="T80" fmla="*/ 2147483646 w 2193"/>
              <a:gd name="T81" fmla="*/ 2147483646 h 1431"/>
              <a:gd name="T82" fmla="*/ 2147483646 w 2193"/>
              <a:gd name="T83" fmla="*/ 2147483646 h 1431"/>
              <a:gd name="T84" fmla="*/ 2147483646 w 2193"/>
              <a:gd name="T85" fmla="*/ 2147483646 h 1431"/>
              <a:gd name="T86" fmla="*/ 2147483646 w 2193"/>
              <a:gd name="T87" fmla="*/ 2147483646 h 1431"/>
              <a:gd name="T88" fmla="*/ 2147483646 w 2193"/>
              <a:gd name="T89" fmla="*/ 2147483646 h 1431"/>
              <a:gd name="T90" fmla="*/ 2147483646 w 2193"/>
              <a:gd name="T91" fmla="*/ 2147483646 h 1431"/>
              <a:gd name="T92" fmla="*/ 2147483646 w 2193"/>
              <a:gd name="T93" fmla="*/ 2147483646 h 1431"/>
              <a:gd name="T94" fmla="*/ 2147483646 w 2193"/>
              <a:gd name="T95" fmla="*/ 2147483646 h 1431"/>
              <a:gd name="T96" fmla="*/ 2147483646 w 2193"/>
              <a:gd name="T97" fmla="*/ 2147483646 h 1431"/>
              <a:gd name="T98" fmla="*/ 2147483646 w 2193"/>
              <a:gd name="T99" fmla="*/ 2147483646 h 1431"/>
              <a:gd name="T100" fmla="*/ 2147483646 w 2193"/>
              <a:gd name="T101" fmla="*/ 2147483646 h 1431"/>
              <a:gd name="T102" fmla="*/ 2147483646 w 2193"/>
              <a:gd name="T103" fmla="*/ 2147483646 h 1431"/>
              <a:gd name="T104" fmla="*/ 2147483646 w 2193"/>
              <a:gd name="T105" fmla="*/ 2147483646 h 1431"/>
              <a:gd name="T106" fmla="*/ 2147483646 w 2193"/>
              <a:gd name="T107" fmla="*/ 2147483646 h 1431"/>
              <a:gd name="T108" fmla="*/ 2147483646 w 2193"/>
              <a:gd name="T109" fmla="*/ 2147483646 h 1431"/>
              <a:gd name="T110" fmla="*/ 2147483646 w 2193"/>
              <a:gd name="T111" fmla="*/ 2147483646 h 1431"/>
              <a:gd name="T112" fmla="*/ 2147483646 w 2193"/>
              <a:gd name="T113" fmla="*/ 2147483646 h 1431"/>
              <a:gd name="T114" fmla="*/ 2147483646 w 2193"/>
              <a:gd name="T115" fmla="*/ 2147483646 h 1431"/>
              <a:gd name="T116" fmla="*/ 2147483646 w 2193"/>
              <a:gd name="T117" fmla="*/ 2147483646 h 14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3"/>
              <a:gd name="T178" fmla="*/ 0 h 1431"/>
              <a:gd name="T179" fmla="*/ 2193 w 2193"/>
              <a:gd name="T180" fmla="*/ 1431 h 143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3" h="1431">
                <a:moveTo>
                  <a:pt x="1371" y="232"/>
                </a:moveTo>
                <a:lnTo>
                  <a:pt x="1363" y="232"/>
                </a:lnTo>
                <a:lnTo>
                  <a:pt x="1355" y="232"/>
                </a:lnTo>
                <a:lnTo>
                  <a:pt x="1347" y="232"/>
                </a:lnTo>
                <a:lnTo>
                  <a:pt x="1339" y="232"/>
                </a:lnTo>
                <a:lnTo>
                  <a:pt x="1331" y="233"/>
                </a:lnTo>
                <a:lnTo>
                  <a:pt x="1323" y="233"/>
                </a:lnTo>
                <a:lnTo>
                  <a:pt x="1315" y="233"/>
                </a:lnTo>
                <a:lnTo>
                  <a:pt x="1307" y="233"/>
                </a:lnTo>
                <a:lnTo>
                  <a:pt x="1299" y="232"/>
                </a:lnTo>
                <a:lnTo>
                  <a:pt x="1291" y="232"/>
                </a:lnTo>
                <a:lnTo>
                  <a:pt x="1283" y="232"/>
                </a:lnTo>
                <a:lnTo>
                  <a:pt x="1276" y="232"/>
                </a:lnTo>
                <a:lnTo>
                  <a:pt x="1268" y="232"/>
                </a:lnTo>
                <a:lnTo>
                  <a:pt x="1260" y="232"/>
                </a:lnTo>
                <a:lnTo>
                  <a:pt x="1252" y="231"/>
                </a:lnTo>
                <a:lnTo>
                  <a:pt x="1245" y="231"/>
                </a:lnTo>
                <a:lnTo>
                  <a:pt x="1237" y="231"/>
                </a:lnTo>
                <a:lnTo>
                  <a:pt x="1229" y="230"/>
                </a:lnTo>
                <a:lnTo>
                  <a:pt x="1222" y="230"/>
                </a:lnTo>
                <a:lnTo>
                  <a:pt x="1214" y="230"/>
                </a:lnTo>
                <a:lnTo>
                  <a:pt x="1207" y="229"/>
                </a:lnTo>
                <a:lnTo>
                  <a:pt x="1199" y="229"/>
                </a:lnTo>
                <a:lnTo>
                  <a:pt x="1192" y="228"/>
                </a:lnTo>
                <a:lnTo>
                  <a:pt x="1184" y="228"/>
                </a:lnTo>
                <a:lnTo>
                  <a:pt x="1177" y="227"/>
                </a:lnTo>
                <a:lnTo>
                  <a:pt x="1169" y="227"/>
                </a:lnTo>
                <a:lnTo>
                  <a:pt x="1162" y="226"/>
                </a:lnTo>
                <a:lnTo>
                  <a:pt x="1154" y="225"/>
                </a:lnTo>
                <a:lnTo>
                  <a:pt x="1147" y="225"/>
                </a:lnTo>
                <a:lnTo>
                  <a:pt x="1140" y="224"/>
                </a:lnTo>
                <a:lnTo>
                  <a:pt x="1132" y="223"/>
                </a:lnTo>
                <a:lnTo>
                  <a:pt x="1125" y="222"/>
                </a:lnTo>
                <a:lnTo>
                  <a:pt x="1118" y="221"/>
                </a:lnTo>
                <a:lnTo>
                  <a:pt x="1111" y="221"/>
                </a:lnTo>
                <a:lnTo>
                  <a:pt x="1104" y="220"/>
                </a:lnTo>
                <a:lnTo>
                  <a:pt x="1096" y="219"/>
                </a:lnTo>
                <a:lnTo>
                  <a:pt x="1089" y="218"/>
                </a:lnTo>
                <a:lnTo>
                  <a:pt x="1082" y="217"/>
                </a:lnTo>
                <a:lnTo>
                  <a:pt x="1075" y="216"/>
                </a:lnTo>
                <a:lnTo>
                  <a:pt x="1068" y="215"/>
                </a:lnTo>
                <a:lnTo>
                  <a:pt x="1061" y="214"/>
                </a:lnTo>
                <a:lnTo>
                  <a:pt x="1054" y="213"/>
                </a:lnTo>
                <a:lnTo>
                  <a:pt x="1047" y="212"/>
                </a:lnTo>
                <a:lnTo>
                  <a:pt x="1040" y="210"/>
                </a:lnTo>
                <a:lnTo>
                  <a:pt x="1033" y="209"/>
                </a:lnTo>
                <a:lnTo>
                  <a:pt x="1027" y="208"/>
                </a:lnTo>
                <a:lnTo>
                  <a:pt x="1020" y="207"/>
                </a:lnTo>
                <a:lnTo>
                  <a:pt x="1013" y="205"/>
                </a:lnTo>
                <a:lnTo>
                  <a:pt x="1006" y="204"/>
                </a:lnTo>
                <a:lnTo>
                  <a:pt x="1000" y="203"/>
                </a:lnTo>
                <a:lnTo>
                  <a:pt x="993" y="201"/>
                </a:lnTo>
                <a:lnTo>
                  <a:pt x="986" y="200"/>
                </a:lnTo>
                <a:lnTo>
                  <a:pt x="979" y="199"/>
                </a:lnTo>
                <a:lnTo>
                  <a:pt x="973" y="197"/>
                </a:lnTo>
                <a:lnTo>
                  <a:pt x="966" y="196"/>
                </a:lnTo>
                <a:lnTo>
                  <a:pt x="960" y="194"/>
                </a:lnTo>
                <a:lnTo>
                  <a:pt x="953" y="192"/>
                </a:lnTo>
                <a:lnTo>
                  <a:pt x="947" y="191"/>
                </a:lnTo>
                <a:lnTo>
                  <a:pt x="940" y="189"/>
                </a:lnTo>
                <a:lnTo>
                  <a:pt x="934" y="188"/>
                </a:lnTo>
                <a:lnTo>
                  <a:pt x="927" y="186"/>
                </a:lnTo>
                <a:lnTo>
                  <a:pt x="921" y="184"/>
                </a:lnTo>
                <a:lnTo>
                  <a:pt x="915" y="182"/>
                </a:lnTo>
                <a:lnTo>
                  <a:pt x="908" y="181"/>
                </a:lnTo>
                <a:lnTo>
                  <a:pt x="901" y="179"/>
                </a:lnTo>
                <a:lnTo>
                  <a:pt x="895" y="176"/>
                </a:lnTo>
                <a:lnTo>
                  <a:pt x="888" y="174"/>
                </a:lnTo>
                <a:lnTo>
                  <a:pt x="882" y="172"/>
                </a:lnTo>
                <a:lnTo>
                  <a:pt x="875" y="169"/>
                </a:lnTo>
                <a:lnTo>
                  <a:pt x="869" y="166"/>
                </a:lnTo>
                <a:lnTo>
                  <a:pt x="863" y="163"/>
                </a:lnTo>
                <a:lnTo>
                  <a:pt x="857" y="160"/>
                </a:lnTo>
                <a:lnTo>
                  <a:pt x="851" y="157"/>
                </a:lnTo>
                <a:lnTo>
                  <a:pt x="845" y="154"/>
                </a:lnTo>
                <a:lnTo>
                  <a:pt x="839" y="150"/>
                </a:lnTo>
                <a:lnTo>
                  <a:pt x="833" y="147"/>
                </a:lnTo>
                <a:lnTo>
                  <a:pt x="828" y="143"/>
                </a:lnTo>
                <a:lnTo>
                  <a:pt x="822" y="140"/>
                </a:lnTo>
                <a:lnTo>
                  <a:pt x="816" y="136"/>
                </a:lnTo>
                <a:lnTo>
                  <a:pt x="811" y="132"/>
                </a:lnTo>
                <a:lnTo>
                  <a:pt x="805" y="129"/>
                </a:lnTo>
                <a:lnTo>
                  <a:pt x="800" y="125"/>
                </a:lnTo>
                <a:lnTo>
                  <a:pt x="795" y="121"/>
                </a:lnTo>
                <a:lnTo>
                  <a:pt x="789" y="117"/>
                </a:lnTo>
                <a:lnTo>
                  <a:pt x="784" y="113"/>
                </a:lnTo>
                <a:lnTo>
                  <a:pt x="779" y="109"/>
                </a:lnTo>
                <a:lnTo>
                  <a:pt x="773" y="105"/>
                </a:lnTo>
                <a:lnTo>
                  <a:pt x="768" y="101"/>
                </a:lnTo>
                <a:lnTo>
                  <a:pt x="763" y="97"/>
                </a:lnTo>
                <a:lnTo>
                  <a:pt x="758" y="93"/>
                </a:lnTo>
                <a:lnTo>
                  <a:pt x="753" y="89"/>
                </a:lnTo>
                <a:lnTo>
                  <a:pt x="747" y="85"/>
                </a:lnTo>
                <a:lnTo>
                  <a:pt x="742" y="81"/>
                </a:lnTo>
                <a:lnTo>
                  <a:pt x="737" y="77"/>
                </a:lnTo>
                <a:lnTo>
                  <a:pt x="732" y="73"/>
                </a:lnTo>
                <a:lnTo>
                  <a:pt x="726" y="69"/>
                </a:lnTo>
                <a:lnTo>
                  <a:pt x="721" y="65"/>
                </a:lnTo>
                <a:lnTo>
                  <a:pt x="716" y="61"/>
                </a:lnTo>
                <a:lnTo>
                  <a:pt x="710" y="57"/>
                </a:lnTo>
                <a:lnTo>
                  <a:pt x="705" y="53"/>
                </a:lnTo>
                <a:lnTo>
                  <a:pt x="700" y="50"/>
                </a:lnTo>
                <a:lnTo>
                  <a:pt x="694" y="46"/>
                </a:lnTo>
                <a:lnTo>
                  <a:pt x="689" y="43"/>
                </a:lnTo>
                <a:lnTo>
                  <a:pt x="683" y="39"/>
                </a:lnTo>
                <a:lnTo>
                  <a:pt x="678" y="36"/>
                </a:lnTo>
                <a:lnTo>
                  <a:pt x="672" y="33"/>
                </a:lnTo>
                <a:lnTo>
                  <a:pt x="666" y="30"/>
                </a:lnTo>
                <a:lnTo>
                  <a:pt x="660" y="27"/>
                </a:lnTo>
                <a:lnTo>
                  <a:pt x="654" y="24"/>
                </a:lnTo>
                <a:lnTo>
                  <a:pt x="648" y="21"/>
                </a:lnTo>
                <a:lnTo>
                  <a:pt x="642" y="19"/>
                </a:lnTo>
                <a:lnTo>
                  <a:pt x="636" y="16"/>
                </a:lnTo>
                <a:lnTo>
                  <a:pt x="630" y="14"/>
                </a:lnTo>
                <a:lnTo>
                  <a:pt x="624" y="12"/>
                </a:lnTo>
                <a:lnTo>
                  <a:pt x="617" y="10"/>
                </a:lnTo>
                <a:lnTo>
                  <a:pt x="610" y="8"/>
                </a:lnTo>
                <a:lnTo>
                  <a:pt x="604" y="6"/>
                </a:lnTo>
                <a:lnTo>
                  <a:pt x="597" y="5"/>
                </a:lnTo>
                <a:lnTo>
                  <a:pt x="590" y="4"/>
                </a:lnTo>
                <a:lnTo>
                  <a:pt x="583" y="3"/>
                </a:lnTo>
                <a:lnTo>
                  <a:pt x="576" y="2"/>
                </a:lnTo>
                <a:lnTo>
                  <a:pt x="569" y="1"/>
                </a:lnTo>
                <a:lnTo>
                  <a:pt x="561" y="1"/>
                </a:lnTo>
                <a:lnTo>
                  <a:pt x="556" y="0"/>
                </a:lnTo>
                <a:lnTo>
                  <a:pt x="550" y="0"/>
                </a:lnTo>
                <a:lnTo>
                  <a:pt x="545" y="0"/>
                </a:lnTo>
                <a:lnTo>
                  <a:pt x="539" y="0"/>
                </a:lnTo>
                <a:lnTo>
                  <a:pt x="533" y="0"/>
                </a:lnTo>
                <a:lnTo>
                  <a:pt x="527" y="0"/>
                </a:lnTo>
                <a:lnTo>
                  <a:pt x="521" y="0"/>
                </a:lnTo>
                <a:lnTo>
                  <a:pt x="515" y="0"/>
                </a:lnTo>
                <a:lnTo>
                  <a:pt x="508" y="0"/>
                </a:lnTo>
                <a:lnTo>
                  <a:pt x="502" y="0"/>
                </a:lnTo>
                <a:lnTo>
                  <a:pt x="495" y="0"/>
                </a:lnTo>
                <a:lnTo>
                  <a:pt x="488" y="0"/>
                </a:lnTo>
                <a:lnTo>
                  <a:pt x="482" y="0"/>
                </a:lnTo>
                <a:lnTo>
                  <a:pt x="475" y="0"/>
                </a:lnTo>
                <a:lnTo>
                  <a:pt x="468" y="0"/>
                </a:lnTo>
                <a:lnTo>
                  <a:pt x="461" y="0"/>
                </a:lnTo>
                <a:lnTo>
                  <a:pt x="454" y="1"/>
                </a:lnTo>
                <a:lnTo>
                  <a:pt x="446" y="1"/>
                </a:lnTo>
                <a:lnTo>
                  <a:pt x="439" y="1"/>
                </a:lnTo>
                <a:lnTo>
                  <a:pt x="432" y="2"/>
                </a:lnTo>
                <a:lnTo>
                  <a:pt x="424" y="2"/>
                </a:lnTo>
                <a:lnTo>
                  <a:pt x="417" y="2"/>
                </a:lnTo>
                <a:lnTo>
                  <a:pt x="409" y="3"/>
                </a:lnTo>
                <a:lnTo>
                  <a:pt x="402" y="3"/>
                </a:lnTo>
                <a:lnTo>
                  <a:pt x="394" y="4"/>
                </a:lnTo>
                <a:lnTo>
                  <a:pt x="387" y="5"/>
                </a:lnTo>
                <a:lnTo>
                  <a:pt x="379" y="5"/>
                </a:lnTo>
                <a:lnTo>
                  <a:pt x="371" y="6"/>
                </a:lnTo>
                <a:lnTo>
                  <a:pt x="364" y="7"/>
                </a:lnTo>
                <a:lnTo>
                  <a:pt x="356" y="7"/>
                </a:lnTo>
                <a:lnTo>
                  <a:pt x="348" y="8"/>
                </a:lnTo>
                <a:lnTo>
                  <a:pt x="340" y="9"/>
                </a:lnTo>
                <a:lnTo>
                  <a:pt x="332" y="10"/>
                </a:lnTo>
                <a:lnTo>
                  <a:pt x="325" y="11"/>
                </a:lnTo>
                <a:lnTo>
                  <a:pt x="317" y="12"/>
                </a:lnTo>
                <a:lnTo>
                  <a:pt x="309" y="13"/>
                </a:lnTo>
                <a:lnTo>
                  <a:pt x="301" y="14"/>
                </a:lnTo>
                <a:lnTo>
                  <a:pt x="293" y="15"/>
                </a:lnTo>
                <a:lnTo>
                  <a:pt x="286" y="17"/>
                </a:lnTo>
                <a:lnTo>
                  <a:pt x="278" y="18"/>
                </a:lnTo>
                <a:lnTo>
                  <a:pt x="270" y="19"/>
                </a:lnTo>
                <a:lnTo>
                  <a:pt x="263" y="21"/>
                </a:lnTo>
                <a:lnTo>
                  <a:pt x="255" y="22"/>
                </a:lnTo>
                <a:lnTo>
                  <a:pt x="247" y="24"/>
                </a:lnTo>
                <a:lnTo>
                  <a:pt x="240" y="25"/>
                </a:lnTo>
                <a:lnTo>
                  <a:pt x="232" y="27"/>
                </a:lnTo>
                <a:lnTo>
                  <a:pt x="225" y="29"/>
                </a:lnTo>
                <a:lnTo>
                  <a:pt x="217" y="30"/>
                </a:lnTo>
                <a:lnTo>
                  <a:pt x="210" y="32"/>
                </a:lnTo>
                <a:lnTo>
                  <a:pt x="202" y="34"/>
                </a:lnTo>
                <a:lnTo>
                  <a:pt x="195" y="36"/>
                </a:lnTo>
                <a:lnTo>
                  <a:pt x="188" y="38"/>
                </a:lnTo>
                <a:lnTo>
                  <a:pt x="181" y="40"/>
                </a:lnTo>
                <a:lnTo>
                  <a:pt x="174" y="42"/>
                </a:lnTo>
                <a:lnTo>
                  <a:pt x="167" y="44"/>
                </a:lnTo>
                <a:lnTo>
                  <a:pt x="160" y="47"/>
                </a:lnTo>
                <a:lnTo>
                  <a:pt x="153" y="49"/>
                </a:lnTo>
                <a:lnTo>
                  <a:pt x="147" y="52"/>
                </a:lnTo>
                <a:lnTo>
                  <a:pt x="140" y="54"/>
                </a:lnTo>
                <a:lnTo>
                  <a:pt x="134" y="57"/>
                </a:lnTo>
                <a:lnTo>
                  <a:pt x="127" y="59"/>
                </a:lnTo>
                <a:lnTo>
                  <a:pt x="121" y="62"/>
                </a:lnTo>
                <a:lnTo>
                  <a:pt x="115" y="65"/>
                </a:lnTo>
                <a:lnTo>
                  <a:pt x="109" y="68"/>
                </a:lnTo>
                <a:lnTo>
                  <a:pt x="103" y="70"/>
                </a:lnTo>
                <a:lnTo>
                  <a:pt x="97" y="73"/>
                </a:lnTo>
                <a:lnTo>
                  <a:pt x="92" y="77"/>
                </a:lnTo>
                <a:lnTo>
                  <a:pt x="86" y="80"/>
                </a:lnTo>
                <a:lnTo>
                  <a:pt x="81" y="83"/>
                </a:lnTo>
                <a:lnTo>
                  <a:pt x="76" y="86"/>
                </a:lnTo>
                <a:lnTo>
                  <a:pt x="71" y="90"/>
                </a:lnTo>
                <a:lnTo>
                  <a:pt x="66" y="93"/>
                </a:lnTo>
                <a:lnTo>
                  <a:pt x="61" y="97"/>
                </a:lnTo>
                <a:lnTo>
                  <a:pt x="57" y="100"/>
                </a:lnTo>
                <a:lnTo>
                  <a:pt x="52" y="104"/>
                </a:lnTo>
                <a:lnTo>
                  <a:pt x="48" y="108"/>
                </a:lnTo>
                <a:lnTo>
                  <a:pt x="44" y="112"/>
                </a:lnTo>
                <a:lnTo>
                  <a:pt x="40" y="116"/>
                </a:lnTo>
                <a:lnTo>
                  <a:pt x="36" y="120"/>
                </a:lnTo>
                <a:lnTo>
                  <a:pt x="33" y="124"/>
                </a:lnTo>
                <a:lnTo>
                  <a:pt x="30" y="128"/>
                </a:lnTo>
                <a:lnTo>
                  <a:pt x="27" y="133"/>
                </a:lnTo>
                <a:lnTo>
                  <a:pt x="24" y="137"/>
                </a:lnTo>
                <a:lnTo>
                  <a:pt x="21" y="142"/>
                </a:lnTo>
                <a:lnTo>
                  <a:pt x="19" y="146"/>
                </a:lnTo>
                <a:lnTo>
                  <a:pt x="17" y="150"/>
                </a:lnTo>
                <a:lnTo>
                  <a:pt x="15" y="155"/>
                </a:lnTo>
                <a:lnTo>
                  <a:pt x="13" y="159"/>
                </a:lnTo>
                <a:lnTo>
                  <a:pt x="11" y="164"/>
                </a:lnTo>
                <a:lnTo>
                  <a:pt x="10" y="169"/>
                </a:lnTo>
                <a:lnTo>
                  <a:pt x="8" y="174"/>
                </a:lnTo>
                <a:lnTo>
                  <a:pt x="7" y="179"/>
                </a:lnTo>
                <a:lnTo>
                  <a:pt x="6" y="184"/>
                </a:lnTo>
                <a:lnTo>
                  <a:pt x="5" y="189"/>
                </a:lnTo>
                <a:lnTo>
                  <a:pt x="4" y="194"/>
                </a:lnTo>
                <a:lnTo>
                  <a:pt x="3" y="200"/>
                </a:lnTo>
                <a:lnTo>
                  <a:pt x="2" y="205"/>
                </a:lnTo>
                <a:lnTo>
                  <a:pt x="2" y="211"/>
                </a:lnTo>
                <a:lnTo>
                  <a:pt x="1" y="217"/>
                </a:lnTo>
                <a:lnTo>
                  <a:pt x="1" y="223"/>
                </a:lnTo>
                <a:lnTo>
                  <a:pt x="0" y="229"/>
                </a:lnTo>
                <a:lnTo>
                  <a:pt x="0" y="235"/>
                </a:lnTo>
                <a:lnTo>
                  <a:pt x="0" y="241"/>
                </a:lnTo>
                <a:lnTo>
                  <a:pt x="0" y="247"/>
                </a:lnTo>
                <a:lnTo>
                  <a:pt x="0" y="253"/>
                </a:lnTo>
                <a:lnTo>
                  <a:pt x="0" y="260"/>
                </a:lnTo>
                <a:lnTo>
                  <a:pt x="1" y="266"/>
                </a:lnTo>
                <a:lnTo>
                  <a:pt x="1" y="272"/>
                </a:lnTo>
                <a:lnTo>
                  <a:pt x="1" y="279"/>
                </a:lnTo>
                <a:lnTo>
                  <a:pt x="2" y="286"/>
                </a:lnTo>
                <a:lnTo>
                  <a:pt x="3" y="292"/>
                </a:lnTo>
                <a:lnTo>
                  <a:pt x="3" y="299"/>
                </a:lnTo>
                <a:lnTo>
                  <a:pt x="4" y="306"/>
                </a:lnTo>
                <a:lnTo>
                  <a:pt x="5" y="313"/>
                </a:lnTo>
                <a:lnTo>
                  <a:pt x="6" y="320"/>
                </a:lnTo>
                <a:lnTo>
                  <a:pt x="7" y="327"/>
                </a:lnTo>
                <a:lnTo>
                  <a:pt x="8" y="334"/>
                </a:lnTo>
                <a:lnTo>
                  <a:pt x="9" y="341"/>
                </a:lnTo>
                <a:lnTo>
                  <a:pt x="11" y="348"/>
                </a:lnTo>
                <a:lnTo>
                  <a:pt x="12" y="356"/>
                </a:lnTo>
                <a:lnTo>
                  <a:pt x="13" y="363"/>
                </a:lnTo>
                <a:lnTo>
                  <a:pt x="15" y="370"/>
                </a:lnTo>
                <a:lnTo>
                  <a:pt x="16" y="378"/>
                </a:lnTo>
                <a:lnTo>
                  <a:pt x="18" y="385"/>
                </a:lnTo>
                <a:lnTo>
                  <a:pt x="20" y="392"/>
                </a:lnTo>
                <a:lnTo>
                  <a:pt x="21" y="400"/>
                </a:lnTo>
                <a:lnTo>
                  <a:pt x="23" y="407"/>
                </a:lnTo>
                <a:lnTo>
                  <a:pt x="25" y="415"/>
                </a:lnTo>
                <a:lnTo>
                  <a:pt x="27" y="422"/>
                </a:lnTo>
                <a:lnTo>
                  <a:pt x="28" y="430"/>
                </a:lnTo>
                <a:lnTo>
                  <a:pt x="30" y="438"/>
                </a:lnTo>
                <a:lnTo>
                  <a:pt x="32" y="445"/>
                </a:lnTo>
                <a:lnTo>
                  <a:pt x="34" y="453"/>
                </a:lnTo>
                <a:lnTo>
                  <a:pt x="36" y="461"/>
                </a:lnTo>
                <a:lnTo>
                  <a:pt x="38" y="468"/>
                </a:lnTo>
                <a:lnTo>
                  <a:pt x="41" y="476"/>
                </a:lnTo>
                <a:lnTo>
                  <a:pt x="43" y="484"/>
                </a:lnTo>
                <a:lnTo>
                  <a:pt x="45" y="491"/>
                </a:lnTo>
                <a:lnTo>
                  <a:pt x="47" y="499"/>
                </a:lnTo>
                <a:lnTo>
                  <a:pt x="49" y="507"/>
                </a:lnTo>
                <a:lnTo>
                  <a:pt x="52" y="514"/>
                </a:lnTo>
                <a:lnTo>
                  <a:pt x="54" y="522"/>
                </a:lnTo>
                <a:lnTo>
                  <a:pt x="56" y="530"/>
                </a:lnTo>
                <a:lnTo>
                  <a:pt x="58" y="537"/>
                </a:lnTo>
                <a:lnTo>
                  <a:pt x="61" y="545"/>
                </a:lnTo>
                <a:lnTo>
                  <a:pt x="63" y="553"/>
                </a:lnTo>
                <a:lnTo>
                  <a:pt x="65" y="560"/>
                </a:lnTo>
                <a:lnTo>
                  <a:pt x="68" y="568"/>
                </a:lnTo>
                <a:lnTo>
                  <a:pt x="70" y="576"/>
                </a:lnTo>
                <a:lnTo>
                  <a:pt x="72" y="583"/>
                </a:lnTo>
                <a:lnTo>
                  <a:pt x="75" y="591"/>
                </a:lnTo>
                <a:lnTo>
                  <a:pt x="77" y="598"/>
                </a:lnTo>
                <a:lnTo>
                  <a:pt x="80" y="606"/>
                </a:lnTo>
                <a:lnTo>
                  <a:pt x="82" y="613"/>
                </a:lnTo>
                <a:lnTo>
                  <a:pt x="84" y="621"/>
                </a:lnTo>
                <a:lnTo>
                  <a:pt x="87" y="628"/>
                </a:lnTo>
                <a:lnTo>
                  <a:pt x="89" y="636"/>
                </a:lnTo>
                <a:lnTo>
                  <a:pt x="91" y="643"/>
                </a:lnTo>
                <a:lnTo>
                  <a:pt x="94" y="650"/>
                </a:lnTo>
                <a:lnTo>
                  <a:pt x="96" y="658"/>
                </a:lnTo>
                <a:lnTo>
                  <a:pt x="98" y="665"/>
                </a:lnTo>
                <a:lnTo>
                  <a:pt x="100" y="672"/>
                </a:lnTo>
                <a:lnTo>
                  <a:pt x="103" y="679"/>
                </a:lnTo>
                <a:lnTo>
                  <a:pt x="105" y="686"/>
                </a:lnTo>
                <a:lnTo>
                  <a:pt x="107" y="693"/>
                </a:lnTo>
                <a:lnTo>
                  <a:pt x="109" y="700"/>
                </a:lnTo>
                <a:lnTo>
                  <a:pt x="111" y="707"/>
                </a:lnTo>
                <a:lnTo>
                  <a:pt x="113" y="714"/>
                </a:lnTo>
                <a:lnTo>
                  <a:pt x="116" y="720"/>
                </a:lnTo>
                <a:lnTo>
                  <a:pt x="118" y="727"/>
                </a:lnTo>
                <a:lnTo>
                  <a:pt x="120" y="734"/>
                </a:lnTo>
                <a:lnTo>
                  <a:pt x="122" y="740"/>
                </a:lnTo>
                <a:lnTo>
                  <a:pt x="123" y="747"/>
                </a:lnTo>
                <a:lnTo>
                  <a:pt x="125" y="753"/>
                </a:lnTo>
                <a:lnTo>
                  <a:pt x="127" y="760"/>
                </a:lnTo>
                <a:lnTo>
                  <a:pt x="129" y="766"/>
                </a:lnTo>
                <a:lnTo>
                  <a:pt x="131" y="772"/>
                </a:lnTo>
                <a:lnTo>
                  <a:pt x="132" y="778"/>
                </a:lnTo>
                <a:lnTo>
                  <a:pt x="134" y="784"/>
                </a:lnTo>
                <a:lnTo>
                  <a:pt x="135" y="791"/>
                </a:lnTo>
                <a:lnTo>
                  <a:pt x="137" y="797"/>
                </a:lnTo>
                <a:lnTo>
                  <a:pt x="138" y="803"/>
                </a:lnTo>
                <a:lnTo>
                  <a:pt x="139" y="810"/>
                </a:lnTo>
                <a:lnTo>
                  <a:pt x="141" y="816"/>
                </a:lnTo>
                <a:lnTo>
                  <a:pt x="142" y="822"/>
                </a:lnTo>
                <a:lnTo>
                  <a:pt x="143" y="829"/>
                </a:lnTo>
                <a:lnTo>
                  <a:pt x="144" y="835"/>
                </a:lnTo>
                <a:lnTo>
                  <a:pt x="145" y="841"/>
                </a:lnTo>
                <a:lnTo>
                  <a:pt x="146" y="848"/>
                </a:lnTo>
                <a:lnTo>
                  <a:pt x="147" y="854"/>
                </a:lnTo>
                <a:lnTo>
                  <a:pt x="147" y="861"/>
                </a:lnTo>
                <a:lnTo>
                  <a:pt x="148" y="867"/>
                </a:lnTo>
                <a:lnTo>
                  <a:pt x="149" y="873"/>
                </a:lnTo>
                <a:lnTo>
                  <a:pt x="150" y="880"/>
                </a:lnTo>
                <a:lnTo>
                  <a:pt x="150" y="886"/>
                </a:lnTo>
                <a:lnTo>
                  <a:pt x="151" y="892"/>
                </a:lnTo>
                <a:lnTo>
                  <a:pt x="152" y="899"/>
                </a:lnTo>
                <a:lnTo>
                  <a:pt x="152" y="905"/>
                </a:lnTo>
                <a:lnTo>
                  <a:pt x="153" y="912"/>
                </a:lnTo>
                <a:lnTo>
                  <a:pt x="153" y="918"/>
                </a:lnTo>
                <a:lnTo>
                  <a:pt x="154" y="924"/>
                </a:lnTo>
                <a:lnTo>
                  <a:pt x="154" y="931"/>
                </a:lnTo>
                <a:lnTo>
                  <a:pt x="155" y="937"/>
                </a:lnTo>
                <a:lnTo>
                  <a:pt x="155" y="943"/>
                </a:lnTo>
                <a:lnTo>
                  <a:pt x="156" y="950"/>
                </a:lnTo>
                <a:lnTo>
                  <a:pt x="156" y="956"/>
                </a:lnTo>
                <a:lnTo>
                  <a:pt x="157" y="962"/>
                </a:lnTo>
                <a:lnTo>
                  <a:pt x="158" y="968"/>
                </a:lnTo>
                <a:lnTo>
                  <a:pt x="158" y="975"/>
                </a:lnTo>
                <a:lnTo>
                  <a:pt x="159" y="981"/>
                </a:lnTo>
                <a:lnTo>
                  <a:pt x="159" y="987"/>
                </a:lnTo>
                <a:lnTo>
                  <a:pt x="160" y="993"/>
                </a:lnTo>
                <a:lnTo>
                  <a:pt x="161" y="1000"/>
                </a:lnTo>
                <a:lnTo>
                  <a:pt x="161" y="1006"/>
                </a:lnTo>
                <a:lnTo>
                  <a:pt x="162" y="1012"/>
                </a:lnTo>
                <a:lnTo>
                  <a:pt x="163" y="1018"/>
                </a:lnTo>
                <a:lnTo>
                  <a:pt x="163" y="1024"/>
                </a:lnTo>
                <a:lnTo>
                  <a:pt x="164" y="1030"/>
                </a:lnTo>
                <a:lnTo>
                  <a:pt x="165" y="1036"/>
                </a:lnTo>
                <a:lnTo>
                  <a:pt x="166" y="1042"/>
                </a:lnTo>
                <a:lnTo>
                  <a:pt x="167" y="1048"/>
                </a:lnTo>
                <a:lnTo>
                  <a:pt x="168" y="1054"/>
                </a:lnTo>
                <a:lnTo>
                  <a:pt x="169" y="1060"/>
                </a:lnTo>
                <a:lnTo>
                  <a:pt x="170" y="1066"/>
                </a:lnTo>
                <a:lnTo>
                  <a:pt x="172" y="1072"/>
                </a:lnTo>
                <a:lnTo>
                  <a:pt x="173" y="1078"/>
                </a:lnTo>
                <a:lnTo>
                  <a:pt x="174" y="1084"/>
                </a:lnTo>
                <a:lnTo>
                  <a:pt x="176" y="1089"/>
                </a:lnTo>
                <a:lnTo>
                  <a:pt x="177" y="1095"/>
                </a:lnTo>
                <a:lnTo>
                  <a:pt x="179" y="1101"/>
                </a:lnTo>
                <a:lnTo>
                  <a:pt x="181" y="1106"/>
                </a:lnTo>
                <a:lnTo>
                  <a:pt x="182" y="1112"/>
                </a:lnTo>
                <a:lnTo>
                  <a:pt x="184" y="1118"/>
                </a:lnTo>
                <a:lnTo>
                  <a:pt x="186" y="1123"/>
                </a:lnTo>
                <a:lnTo>
                  <a:pt x="188" y="1129"/>
                </a:lnTo>
                <a:lnTo>
                  <a:pt x="191" y="1134"/>
                </a:lnTo>
                <a:lnTo>
                  <a:pt x="193" y="1140"/>
                </a:lnTo>
                <a:lnTo>
                  <a:pt x="195" y="1145"/>
                </a:lnTo>
                <a:lnTo>
                  <a:pt x="198" y="1150"/>
                </a:lnTo>
                <a:lnTo>
                  <a:pt x="201" y="1155"/>
                </a:lnTo>
                <a:lnTo>
                  <a:pt x="203" y="1161"/>
                </a:lnTo>
                <a:lnTo>
                  <a:pt x="206" y="1166"/>
                </a:lnTo>
                <a:lnTo>
                  <a:pt x="209" y="1171"/>
                </a:lnTo>
                <a:lnTo>
                  <a:pt x="212" y="1176"/>
                </a:lnTo>
                <a:lnTo>
                  <a:pt x="216" y="1181"/>
                </a:lnTo>
                <a:lnTo>
                  <a:pt x="219" y="1186"/>
                </a:lnTo>
                <a:lnTo>
                  <a:pt x="223" y="1191"/>
                </a:lnTo>
                <a:lnTo>
                  <a:pt x="226" y="1196"/>
                </a:lnTo>
                <a:lnTo>
                  <a:pt x="230" y="1201"/>
                </a:lnTo>
                <a:lnTo>
                  <a:pt x="234" y="1205"/>
                </a:lnTo>
                <a:lnTo>
                  <a:pt x="238" y="1210"/>
                </a:lnTo>
                <a:lnTo>
                  <a:pt x="243" y="1215"/>
                </a:lnTo>
                <a:lnTo>
                  <a:pt x="247" y="1219"/>
                </a:lnTo>
                <a:lnTo>
                  <a:pt x="252" y="1224"/>
                </a:lnTo>
                <a:lnTo>
                  <a:pt x="257" y="1228"/>
                </a:lnTo>
                <a:lnTo>
                  <a:pt x="262" y="1233"/>
                </a:lnTo>
                <a:lnTo>
                  <a:pt x="267" y="1237"/>
                </a:lnTo>
                <a:lnTo>
                  <a:pt x="272" y="1241"/>
                </a:lnTo>
                <a:lnTo>
                  <a:pt x="278" y="1245"/>
                </a:lnTo>
                <a:lnTo>
                  <a:pt x="283" y="1249"/>
                </a:lnTo>
                <a:lnTo>
                  <a:pt x="289" y="1253"/>
                </a:lnTo>
                <a:lnTo>
                  <a:pt x="295" y="1257"/>
                </a:lnTo>
                <a:lnTo>
                  <a:pt x="302" y="1261"/>
                </a:lnTo>
                <a:lnTo>
                  <a:pt x="308" y="1265"/>
                </a:lnTo>
                <a:lnTo>
                  <a:pt x="315" y="1269"/>
                </a:lnTo>
                <a:lnTo>
                  <a:pt x="322" y="1273"/>
                </a:lnTo>
                <a:lnTo>
                  <a:pt x="329" y="1276"/>
                </a:lnTo>
                <a:lnTo>
                  <a:pt x="336" y="1280"/>
                </a:lnTo>
                <a:lnTo>
                  <a:pt x="340" y="1282"/>
                </a:lnTo>
                <a:lnTo>
                  <a:pt x="345" y="1284"/>
                </a:lnTo>
                <a:lnTo>
                  <a:pt x="349" y="1286"/>
                </a:lnTo>
                <a:lnTo>
                  <a:pt x="353" y="1288"/>
                </a:lnTo>
                <a:lnTo>
                  <a:pt x="358" y="1289"/>
                </a:lnTo>
                <a:lnTo>
                  <a:pt x="363" y="1291"/>
                </a:lnTo>
                <a:lnTo>
                  <a:pt x="367" y="1293"/>
                </a:lnTo>
                <a:lnTo>
                  <a:pt x="372" y="1295"/>
                </a:lnTo>
                <a:lnTo>
                  <a:pt x="377" y="1297"/>
                </a:lnTo>
                <a:lnTo>
                  <a:pt x="382" y="1298"/>
                </a:lnTo>
                <a:lnTo>
                  <a:pt x="387" y="1300"/>
                </a:lnTo>
                <a:lnTo>
                  <a:pt x="392" y="1302"/>
                </a:lnTo>
                <a:lnTo>
                  <a:pt x="398" y="1304"/>
                </a:lnTo>
                <a:lnTo>
                  <a:pt x="403" y="1305"/>
                </a:lnTo>
                <a:lnTo>
                  <a:pt x="408" y="1307"/>
                </a:lnTo>
                <a:lnTo>
                  <a:pt x="414" y="1309"/>
                </a:lnTo>
                <a:lnTo>
                  <a:pt x="419" y="1310"/>
                </a:lnTo>
                <a:lnTo>
                  <a:pt x="425" y="1312"/>
                </a:lnTo>
                <a:lnTo>
                  <a:pt x="431" y="1314"/>
                </a:lnTo>
                <a:lnTo>
                  <a:pt x="436" y="1315"/>
                </a:lnTo>
                <a:lnTo>
                  <a:pt x="442" y="1317"/>
                </a:lnTo>
                <a:lnTo>
                  <a:pt x="448" y="1318"/>
                </a:lnTo>
                <a:lnTo>
                  <a:pt x="454" y="1320"/>
                </a:lnTo>
                <a:lnTo>
                  <a:pt x="460" y="1321"/>
                </a:lnTo>
                <a:lnTo>
                  <a:pt x="466" y="1323"/>
                </a:lnTo>
                <a:lnTo>
                  <a:pt x="472" y="1324"/>
                </a:lnTo>
                <a:lnTo>
                  <a:pt x="479" y="1326"/>
                </a:lnTo>
                <a:lnTo>
                  <a:pt x="485" y="1327"/>
                </a:lnTo>
                <a:lnTo>
                  <a:pt x="491" y="1329"/>
                </a:lnTo>
                <a:lnTo>
                  <a:pt x="498" y="1330"/>
                </a:lnTo>
                <a:lnTo>
                  <a:pt x="504" y="1331"/>
                </a:lnTo>
                <a:lnTo>
                  <a:pt x="511" y="1333"/>
                </a:lnTo>
                <a:lnTo>
                  <a:pt x="517" y="1334"/>
                </a:lnTo>
                <a:lnTo>
                  <a:pt x="524" y="1335"/>
                </a:lnTo>
                <a:lnTo>
                  <a:pt x="531" y="1337"/>
                </a:lnTo>
                <a:lnTo>
                  <a:pt x="537" y="1338"/>
                </a:lnTo>
                <a:lnTo>
                  <a:pt x="544" y="1339"/>
                </a:lnTo>
                <a:lnTo>
                  <a:pt x="551" y="1341"/>
                </a:lnTo>
                <a:lnTo>
                  <a:pt x="558" y="1342"/>
                </a:lnTo>
                <a:lnTo>
                  <a:pt x="565" y="1343"/>
                </a:lnTo>
                <a:lnTo>
                  <a:pt x="572" y="1344"/>
                </a:lnTo>
                <a:lnTo>
                  <a:pt x="579" y="1345"/>
                </a:lnTo>
                <a:lnTo>
                  <a:pt x="586" y="1347"/>
                </a:lnTo>
                <a:lnTo>
                  <a:pt x="593" y="1348"/>
                </a:lnTo>
                <a:lnTo>
                  <a:pt x="600" y="1349"/>
                </a:lnTo>
                <a:lnTo>
                  <a:pt x="608" y="1350"/>
                </a:lnTo>
                <a:lnTo>
                  <a:pt x="615" y="1351"/>
                </a:lnTo>
                <a:lnTo>
                  <a:pt x="622" y="1352"/>
                </a:lnTo>
                <a:lnTo>
                  <a:pt x="630" y="1353"/>
                </a:lnTo>
                <a:lnTo>
                  <a:pt x="637" y="1354"/>
                </a:lnTo>
                <a:lnTo>
                  <a:pt x="645" y="1355"/>
                </a:lnTo>
                <a:lnTo>
                  <a:pt x="652" y="1356"/>
                </a:lnTo>
                <a:lnTo>
                  <a:pt x="660" y="1357"/>
                </a:lnTo>
                <a:lnTo>
                  <a:pt x="667" y="1358"/>
                </a:lnTo>
                <a:lnTo>
                  <a:pt x="675" y="1359"/>
                </a:lnTo>
                <a:lnTo>
                  <a:pt x="682" y="1360"/>
                </a:lnTo>
                <a:lnTo>
                  <a:pt x="690" y="1361"/>
                </a:lnTo>
                <a:lnTo>
                  <a:pt x="698" y="1362"/>
                </a:lnTo>
                <a:lnTo>
                  <a:pt x="706" y="1363"/>
                </a:lnTo>
                <a:lnTo>
                  <a:pt x="713" y="1364"/>
                </a:lnTo>
                <a:lnTo>
                  <a:pt x="721" y="1365"/>
                </a:lnTo>
                <a:lnTo>
                  <a:pt x="729" y="1366"/>
                </a:lnTo>
                <a:lnTo>
                  <a:pt x="737" y="1367"/>
                </a:lnTo>
                <a:lnTo>
                  <a:pt x="745" y="1368"/>
                </a:lnTo>
                <a:lnTo>
                  <a:pt x="753" y="1369"/>
                </a:lnTo>
                <a:lnTo>
                  <a:pt x="761" y="1369"/>
                </a:lnTo>
                <a:lnTo>
                  <a:pt x="768" y="1370"/>
                </a:lnTo>
                <a:lnTo>
                  <a:pt x="776" y="1371"/>
                </a:lnTo>
                <a:lnTo>
                  <a:pt x="784" y="1372"/>
                </a:lnTo>
                <a:lnTo>
                  <a:pt x="793" y="1373"/>
                </a:lnTo>
                <a:lnTo>
                  <a:pt x="801" y="1373"/>
                </a:lnTo>
                <a:lnTo>
                  <a:pt x="809" y="1374"/>
                </a:lnTo>
                <a:lnTo>
                  <a:pt x="817" y="1375"/>
                </a:lnTo>
                <a:lnTo>
                  <a:pt x="825" y="1376"/>
                </a:lnTo>
                <a:lnTo>
                  <a:pt x="833" y="1376"/>
                </a:lnTo>
                <a:lnTo>
                  <a:pt x="841" y="1377"/>
                </a:lnTo>
                <a:lnTo>
                  <a:pt x="849" y="1378"/>
                </a:lnTo>
                <a:lnTo>
                  <a:pt x="857" y="1379"/>
                </a:lnTo>
                <a:lnTo>
                  <a:pt x="866" y="1379"/>
                </a:lnTo>
                <a:lnTo>
                  <a:pt x="874" y="1380"/>
                </a:lnTo>
                <a:lnTo>
                  <a:pt x="882" y="1381"/>
                </a:lnTo>
                <a:lnTo>
                  <a:pt x="890" y="1381"/>
                </a:lnTo>
                <a:lnTo>
                  <a:pt x="898" y="1382"/>
                </a:lnTo>
                <a:lnTo>
                  <a:pt x="907" y="1383"/>
                </a:lnTo>
                <a:lnTo>
                  <a:pt x="915" y="1383"/>
                </a:lnTo>
                <a:lnTo>
                  <a:pt x="923" y="1384"/>
                </a:lnTo>
                <a:lnTo>
                  <a:pt x="931" y="1384"/>
                </a:lnTo>
                <a:lnTo>
                  <a:pt x="939" y="1385"/>
                </a:lnTo>
                <a:lnTo>
                  <a:pt x="948" y="1385"/>
                </a:lnTo>
                <a:lnTo>
                  <a:pt x="956" y="1386"/>
                </a:lnTo>
                <a:lnTo>
                  <a:pt x="964" y="1387"/>
                </a:lnTo>
                <a:lnTo>
                  <a:pt x="972" y="1387"/>
                </a:lnTo>
                <a:lnTo>
                  <a:pt x="981" y="1388"/>
                </a:lnTo>
                <a:lnTo>
                  <a:pt x="989" y="1388"/>
                </a:lnTo>
                <a:lnTo>
                  <a:pt x="997" y="1389"/>
                </a:lnTo>
                <a:lnTo>
                  <a:pt x="1005" y="1389"/>
                </a:lnTo>
                <a:lnTo>
                  <a:pt x="1014" y="1390"/>
                </a:lnTo>
                <a:lnTo>
                  <a:pt x="1022" y="1390"/>
                </a:lnTo>
                <a:lnTo>
                  <a:pt x="1030" y="1391"/>
                </a:lnTo>
                <a:lnTo>
                  <a:pt x="1038" y="1391"/>
                </a:lnTo>
                <a:lnTo>
                  <a:pt x="1046" y="1392"/>
                </a:lnTo>
                <a:lnTo>
                  <a:pt x="1054" y="1392"/>
                </a:lnTo>
                <a:lnTo>
                  <a:pt x="1063" y="1393"/>
                </a:lnTo>
                <a:lnTo>
                  <a:pt x="1071" y="1393"/>
                </a:lnTo>
                <a:lnTo>
                  <a:pt x="1079" y="1393"/>
                </a:lnTo>
                <a:lnTo>
                  <a:pt x="1087" y="1394"/>
                </a:lnTo>
                <a:lnTo>
                  <a:pt x="1095" y="1394"/>
                </a:lnTo>
                <a:lnTo>
                  <a:pt x="1103" y="1395"/>
                </a:lnTo>
                <a:lnTo>
                  <a:pt x="1111" y="1395"/>
                </a:lnTo>
                <a:lnTo>
                  <a:pt x="1119" y="1395"/>
                </a:lnTo>
                <a:lnTo>
                  <a:pt x="1127" y="1396"/>
                </a:lnTo>
                <a:lnTo>
                  <a:pt x="1135" y="1396"/>
                </a:lnTo>
                <a:lnTo>
                  <a:pt x="1143" y="1397"/>
                </a:lnTo>
                <a:lnTo>
                  <a:pt x="1151" y="1397"/>
                </a:lnTo>
                <a:lnTo>
                  <a:pt x="1159" y="1397"/>
                </a:lnTo>
                <a:lnTo>
                  <a:pt x="1167" y="1398"/>
                </a:lnTo>
                <a:lnTo>
                  <a:pt x="1175" y="1398"/>
                </a:lnTo>
                <a:lnTo>
                  <a:pt x="1183" y="1398"/>
                </a:lnTo>
                <a:lnTo>
                  <a:pt x="1191" y="1399"/>
                </a:lnTo>
                <a:lnTo>
                  <a:pt x="1199" y="1399"/>
                </a:lnTo>
                <a:lnTo>
                  <a:pt x="1206" y="1399"/>
                </a:lnTo>
                <a:lnTo>
                  <a:pt x="1214" y="1400"/>
                </a:lnTo>
                <a:lnTo>
                  <a:pt x="1222" y="1400"/>
                </a:lnTo>
                <a:lnTo>
                  <a:pt x="1229" y="1400"/>
                </a:lnTo>
                <a:lnTo>
                  <a:pt x="1237" y="1400"/>
                </a:lnTo>
                <a:lnTo>
                  <a:pt x="1245" y="1401"/>
                </a:lnTo>
                <a:lnTo>
                  <a:pt x="1252" y="1401"/>
                </a:lnTo>
                <a:lnTo>
                  <a:pt x="1260" y="1401"/>
                </a:lnTo>
                <a:lnTo>
                  <a:pt x="1267" y="1402"/>
                </a:lnTo>
                <a:lnTo>
                  <a:pt x="1275" y="1402"/>
                </a:lnTo>
                <a:lnTo>
                  <a:pt x="1282" y="1402"/>
                </a:lnTo>
                <a:lnTo>
                  <a:pt x="1289" y="1402"/>
                </a:lnTo>
                <a:lnTo>
                  <a:pt x="1297" y="1403"/>
                </a:lnTo>
                <a:lnTo>
                  <a:pt x="1304" y="1403"/>
                </a:lnTo>
                <a:lnTo>
                  <a:pt x="1311" y="1403"/>
                </a:lnTo>
                <a:lnTo>
                  <a:pt x="1319" y="1403"/>
                </a:lnTo>
                <a:lnTo>
                  <a:pt x="1326" y="1404"/>
                </a:lnTo>
                <a:lnTo>
                  <a:pt x="1333" y="1404"/>
                </a:lnTo>
                <a:lnTo>
                  <a:pt x="1340" y="1404"/>
                </a:lnTo>
                <a:lnTo>
                  <a:pt x="1347" y="1404"/>
                </a:lnTo>
                <a:lnTo>
                  <a:pt x="1354" y="1405"/>
                </a:lnTo>
                <a:lnTo>
                  <a:pt x="1361" y="1405"/>
                </a:lnTo>
                <a:lnTo>
                  <a:pt x="1368" y="1405"/>
                </a:lnTo>
                <a:lnTo>
                  <a:pt x="1374" y="1405"/>
                </a:lnTo>
                <a:lnTo>
                  <a:pt x="1381" y="1405"/>
                </a:lnTo>
                <a:lnTo>
                  <a:pt x="1388" y="1406"/>
                </a:lnTo>
                <a:lnTo>
                  <a:pt x="1394" y="1406"/>
                </a:lnTo>
                <a:lnTo>
                  <a:pt x="1401" y="1406"/>
                </a:lnTo>
                <a:lnTo>
                  <a:pt x="1408" y="1406"/>
                </a:lnTo>
                <a:lnTo>
                  <a:pt x="1414" y="1406"/>
                </a:lnTo>
                <a:lnTo>
                  <a:pt x="1420" y="1407"/>
                </a:lnTo>
                <a:lnTo>
                  <a:pt x="1427" y="1407"/>
                </a:lnTo>
                <a:lnTo>
                  <a:pt x="1433" y="1407"/>
                </a:lnTo>
                <a:lnTo>
                  <a:pt x="1439" y="1407"/>
                </a:lnTo>
                <a:lnTo>
                  <a:pt x="1445" y="1407"/>
                </a:lnTo>
                <a:lnTo>
                  <a:pt x="1451" y="1408"/>
                </a:lnTo>
                <a:lnTo>
                  <a:pt x="1457" y="1408"/>
                </a:lnTo>
                <a:lnTo>
                  <a:pt x="1463" y="1408"/>
                </a:lnTo>
                <a:lnTo>
                  <a:pt x="1469" y="1408"/>
                </a:lnTo>
                <a:lnTo>
                  <a:pt x="1475" y="1408"/>
                </a:lnTo>
                <a:lnTo>
                  <a:pt x="1481" y="1408"/>
                </a:lnTo>
                <a:lnTo>
                  <a:pt x="1489" y="1409"/>
                </a:lnTo>
                <a:lnTo>
                  <a:pt x="1498" y="1409"/>
                </a:lnTo>
                <a:lnTo>
                  <a:pt x="1506" y="1409"/>
                </a:lnTo>
                <a:lnTo>
                  <a:pt x="1515" y="1410"/>
                </a:lnTo>
                <a:lnTo>
                  <a:pt x="1523" y="1410"/>
                </a:lnTo>
                <a:lnTo>
                  <a:pt x="1532" y="1410"/>
                </a:lnTo>
                <a:lnTo>
                  <a:pt x="1540" y="1411"/>
                </a:lnTo>
                <a:lnTo>
                  <a:pt x="1548" y="1411"/>
                </a:lnTo>
                <a:lnTo>
                  <a:pt x="1557" y="1412"/>
                </a:lnTo>
                <a:lnTo>
                  <a:pt x="1565" y="1412"/>
                </a:lnTo>
                <a:lnTo>
                  <a:pt x="1574" y="1413"/>
                </a:lnTo>
                <a:lnTo>
                  <a:pt x="1582" y="1413"/>
                </a:lnTo>
                <a:lnTo>
                  <a:pt x="1591" y="1414"/>
                </a:lnTo>
                <a:lnTo>
                  <a:pt x="1599" y="1414"/>
                </a:lnTo>
                <a:lnTo>
                  <a:pt x="1608" y="1415"/>
                </a:lnTo>
                <a:lnTo>
                  <a:pt x="1616" y="1415"/>
                </a:lnTo>
                <a:lnTo>
                  <a:pt x="1624" y="1416"/>
                </a:lnTo>
                <a:lnTo>
                  <a:pt x="1633" y="1416"/>
                </a:lnTo>
                <a:lnTo>
                  <a:pt x="1641" y="1417"/>
                </a:lnTo>
                <a:lnTo>
                  <a:pt x="1650" y="1418"/>
                </a:lnTo>
                <a:lnTo>
                  <a:pt x="1658" y="1418"/>
                </a:lnTo>
                <a:lnTo>
                  <a:pt x="1666" y="1419"/>
                </a:lnTo>
                <a:lnTo>
                  <a:pt x="1675" y="1419"/>
                </a:lnTo>
                <a:lnTo>
                  <a:pt x="1683" y="1420"/>
                </a:lnTo>
                <a:lnTo>
                  <a:pt x="1691" y="1420"/>
                </a:lnTo>
                <a:lnTo>
                  <a:pt x="1699" y="1421"/>
                </a:lnTo>
                <a:lnTo>
                  <a:pt x="1708" y="1421"/>
                </a:lnTo>
                <a:lnTo>
                  <a:pt x="1716" y="1422"/>
                </a:lnTo>
                <a:lnTo>
                  <a:pt x="1724" y="1423"/>
                </a:lnTo>
                <a:lnTo>
                  <a:pt x="1732" y="1423"/>
                </a:lnTo>
                <a:lnTo>
                  <a:pt x="1740" y="1424"/>
                </a:lnTo>
                <a:lnTo>
                  <a:pt x="1748" y="1424"/>
                </a:lnTo>
                <a:lnTo>
                  <a:pt x="1756" y="1425"/>
                </a:lnTo>
                <a:lnTo>
                  <a:pt x="1764" y="1425"/>
                </a:lnTo>
                <a:lnTo>
                  <a:pt x="1772" y="1426"/>
                </a:lnTo>
                <a:lnTo>
                  <a:pt x="1780" y="1426"/>
                </a:lnTo>
                <a:lnTo>
                  <a:pt x="1788" y="1427"/>
                </a:lnTo>
                <a:lnTo>
                  <a:pt x="1796" y="1427"/>
                </a:lnTo>
                <a:lnTo>
                  <a:pt x="1804" y="1427"/>
                </a:lnTo>
                <a:lnTo>
                  <a:pt x="1812" y="1428"/>
                </a:lnTo>
                <a:lnTo>
                  <a:pt x="1819" y="1428"/>
                </a:lnTo>
                <a:lnTo>
                  <a:pt x="1827" y="1429"/>
                </a:lnTo>
                <a:lnTo>
                  <a:pt x="1835" y="1429"/>
                </a:lnTo>
                <a:lnTo>
                  <a:pt x="1842" y="1429"/>
                </a:lnTo>
                <a:lnTo>
                  <a:pt x="1850" y="1429"/>
                </a:lnTo>
                <a:lnTo>
                  <a:pt x="1857" y="1430"/>
                </a:lnTo>
                <a:lnTo>
                  <a:pt x="1865" y="1430"/>
                </a:lnTo>
                <a:lnTo>
                  <a:pt x="1872" y="1430"/>
                </a:lnTo>
                <a:lnTo>
                  <a:pt x="1880" y="1430"/>
                </a:lnTo>
                <a:lnTo>
                  <a:pt x="1887" y="1430"/>
                </a:lnTo>
                <a:lnTo>
                  <a:pt x="1894" y="1431"/>
                </a:lnTo>
                <a:lnTo>
                  <a:pt x="1901" y="1431"/>
                </a:lnTo>
                <a:lnTo>
                  <a:pt x="1909" y="1431"/>
                </a:lnTo>
                <a:lnTo>
                  <a:pt x="1916" y="1431"/>
                </a:lnTo>
                <a:lnTo>
                  <a:pt x="1923" y="1431"/>
                </a:lnTo>
                <a:lnTo>
                  <a:pt x="1930" y="1430"/>
                </a:lnTo>
                <a:lnTo>
                  <a:pt x="1936" y="1430"/>
                </a:lnTo>
                <a:lnTo>
                  <a:pt x="1943" y="1430"/>
                </a:lnTo>
                <a:lnTo>
                  <a:pt x="1950" y="1430"/>
                </a:lnTo>
                <a:lnTo>
                  <a:pt x="1957" y="1430"/>
                </a:lnTo>
                <a:lnTo>
                  <a:pt x="1963" y="1429"/>
                </a:lnTo>
                <a:lnTo>
                  <a:pt x="1970" y="1429"/>
                </a:lnTo>
                <a:lnTo>
                  <a:pt x="1976" y="1429"/>
                </a:lnTo>
                <a:lnTo>
                  <a:pt x="1983" y="1428"/>
                </a:lnTo>
                <a:lnTo>
                  <a:pt x="1989" y="1428"/>
                </a:lnTo>
                <a:lnTo>
                  <a:pt x="1995" y="1427"/>
                </a:lnTo>
                <a:lnTo>
                  <a:pt x="2002" y="1427"/>
                </a:lnTo>
                <a:lnTo>
                  <a:pt x="2008" y="1426"/>
                </a:lnTo>
                <a:lnTo>
                  <a:pt x="2014" y="1425"/>
                </a:lnTo>
                <a:lnTo>
                  <a:pt x="2020" y="1424"/>
                </a:lnTo>
                <a:lnTo>
                  <a:pt x="2025" y="1424"/>
                </a:lnTo>
                <a:lnTo>
                  <a:pt x="2031" y="1423"/>
                </a:lnTo>
                <a:lnTo>
                  <a:pt x="2037" y="1422"/>
                </a:lnTo>
                <a:lnTo>
                  <a:pt x="2043" y="1421"/>
                </a:lnTo>
                <a:lnTo>
                  <a:pt x="2048" y="1420"/>
                </a:lnTo>
                <a:lnTo>
                  <a:pt x="2054" y="1419"/>
                </a:lnTo>
                <a:lnTo>
                  <a:pt x="2059" y="1417"/>
                </a:lnTo>
                <a:lnTo>
                  <a:pt x="2064" y="1416"/>
                </a:lnTo>
                <a:lnTo>
                  <a:pt x="2069" y="1415"/>
                </a:lnTo>
                <a:lnTo>
                  <a:pt x="2074" y="1413"/>
                </a:lnTo>
                <a:lnTo>
                  <a:pt x="2079" y="1412"/>
                </a:lnTo>
                <a:lnTo>
                  <a:pt x="2084" y="1410"/>
                </a:lnTo>
                <a:lnTo>
                  <a:pt x="2089" y="1409"/>
                </a:lnTo>
                <a:lnTo>
                  <a:pt x="2094" y="1407"/>
                </a:lnTo>
                <a:lnTo>
                  <a:pt x="2098" y="1405"/>
                </a:lnTo>
                <a:lnTo>
                  <a:pt x="2103" y="1404"/>
                </a:lnTo>
                <a:lnTo>
                  <a:pt x="2107" y="1402"/>
                </a:lnTo>
                <a:lnTo>
                  <a:pt x="2111" y="1400"/>
                </a:lnTo>
                <a:lnTo>
                  <a:pt x="2116" y="1398"/>
                </a:lnTo>
                <a:lnTo>
                  <a:pt x="2120" y="1395"/>
                </a:lnTo>
                <a:lnTo>
                  <a:pt x="2124" y="1393"/>
                </a:lnTo>
                <a:lnTo>
                  <a:pt x="2127" y="1391"/>
                </a:lnTo>
                <a:lnTo>
                  <a:pt x="2131" y="1389"/>
                </a:lnTo>
                <a:lnTo>
                  <a:pt x="2135" y="1386"/>
                </a:lnTo>
                <a:lnTo>
                  <a:pt x="2138" y="1383"/>
                </a:lnTo>
                <a:lnTo>
                  <a:pt x="2142" y="1381"/>
                </a:lnTo>
                <a:lnTo>
                  <a:pt x="2145" y="1378"/>
                </a:lnTo>
                <a:lnTo>
                  <a:pt x="2148" y="1375"/>
                </a:lnTo>
                <a:lnTo>
                  <a:pt x="2151" y="1372"/>
                </a:lnTo>
                <a:lnTo>
                  <a:pt x="2154" y="1369"/>
                </a:lnTo>
                <a:lnTo>
                  <a:pt x="2157" y="1366"/>
                </a:lnTo>
                <a:lnTo>
                  <a:pt x="2160" y="1363"/>
                </a:lnTo>
                <a:lnTo>
                  <a:pt x="2162" y="1360"/>
                </a:lnTo>
                <a:lnTo>
                  <a:pt x="2165" y="1356"/>
                </a:lnTo>
                <a:lnTo>
                  <a:pt x="2167" y="1353"/>
                </a:lnTo>
                <a:lnTo>
                  <a:pt x="2169" y="1349"/>
                </a:lnTo>
                <a:lnTo>
                  <a:pt x="2171" y="1346"/>
                </a:lnTo>
                <a:lnTo>
                  <a:pt x="2173" y="1342"/>
                </a:lnTo>
                <a:lnTo>
                  <a:pt x="2175" y="1338"/>
                </a:lnTo>
                <a:lnTo>
                  <a:pt x="2176" y="1334"/>
                </a:lnTo>
                <a:lnTo>
                  <a:pt x="2178" y="1331"/>
                </a:lnTo>
                <a:lnTo>
                  <a:pt x="2179" y="1327"/>
                </a:lnTo>
                <a:lnTo>
                  <a:pt x="2180" y="1324"/>
                </a:lnTo>
                <a:lnTo>
                  <a:pt x="2182" y="1320"/>
                </a:lnTo>
                <a:lnTo>
                  <a:pt x="2183" y="1316"/>
                </a:lnTo>
                <a:lnTo>
                  <a:pt x="2184" y="1313"/>
                </a:lnTo>
                <a:lnTo>
                  <a:pt x="2185" y="1309"/>
                </a:lnTo>
                <a:lnTo>
                  <a:pt x="2186" y="1305"/>
                </a:lnTo>
                <a:lnTo>
                  <a:pt x="2187" y="1301"/>
                </a:lnTo>
                <a:lnTo>
                  <a:pt x="2188" y="1297"/>
                </a:lnTo>
                <a:lnTo>
                  <a:pt x="2188" y="1293"/>
                </a:lnTo>
                <a:lnTo>
                  <a:pt x="2189" y="1289"/>
                </a:lnTo>
                <a:lnTo>
                  <a:pt x="2190" y="1285"/>
                </a:lnTo>
                <a:lnTo>
                  <a:pt x="2190" y="1281"/>
                </a:lnTo>
                <a:lnTo>
                  <a:pt x="2191" y="1277"/>
                </a:lnTo>
                <a:lnTo>
                  <a:pt x="2191" y="1273"/>
                </a:lnTo>
                <a:lnTo>
                  <a:pt x="2192" y="1268"/>
                </a:lnTo>
                <a:lnTo>
                  <a:pt x="2192" y="1264"/>
                </a:lnTo>
                <a:lnTo>
                  <a:pt x="2192" y="1260"/>
                </a:lnTo>
                <a:lnTo>
                  <a:pt x="2192" y="1255"/>
                </a:lnTo>
                <a:lnTo>
                  <a:pt x="2193" y="1251"/>
                </a:lnTo>
                <a:lnTo>
                  <a:pt x="2193" y="1246"/>
                </a:lnTo>
                <a:lnTo>
                  <a:pt x="2193" y="1242"/>
                </a:lnTo>
                <a:lnTo>
                  <a:pt x="2193" y="1237"/>
                </a:lnTo>
                <a:lnTo>
                  <a:pt x="2192" y="1233"/>
                </a:lnTo>
                <a:lnTo>
                  <a:pt x="2192" y="1228"/>
                </a:lnTo>
                <a:lnTo>
                  <a:pt x="2192" y="1223"/>
                </a:lnTo>
                <a:lnTo>
                  <a:pt x="2192" y="1219"/>
                </a:lnTo>
                <a:lnTo>
                  <a:pt x="2191" y="1214"/>
                </a:lnTo>
                <a:lnTo>
                  <a:pt x="2191" y="1209"/>
                </a:lnTo>
                <a:lnTo>
                  <a:pt x="2190" y="1204"/>
                </a:lnTo>
                <a:lnTo>
                  <a:pt x="2190" y="1199"/>
                </a:lnTo>
                <a:lnTo>
                  <a:pt x="2189" y="1194"/>
                </a:lnTo>
                <a:lnTo>
                  <a:pt x="2188" y="1189"/>
                </a:lnTo>
                <a:lnTo>
                  <a:pt x="2188" y="1184"/>
                </a:lnTo>
                <a:lnTo>
                  <a:pt x="2187" y="1179"/>
                </a:lnTo>
                <a:lnTo>
                  <a:pt x="2186" y="1174"/>
                </a:lnTo>
                <a:lnTo>
                  <a:pt x="2185" y="1168"/>
                </a:lnTo>
                <a:lnTo>
                  <a:pt x="2184" y="1163"/>
                </a:lnTo>
                <a:lnTo>
                  <a:pt x="2183" y="1158"/>
                </a:lnTo>
                <a:lnTo>
                  <a:pt x="2182" y="1153"/>
                </a:lnTo>
                <a:lnTo>
                  <a:pt x="2180" y="1147"/>
                </a:lnTo>
                <a:lnTo>
                  <a:pt x="2179" y="1142"/>
                </a:lnTo>
                <a:lnTo>
                  <a:pt x="2178" y="1136"/>
                </a:lnTo>
                <a:lnTo>
                  <a:pt x="2176" y="1131"/>
                </a:lnTo>
                <a:lnTo>
                  <a:pt x="2175" y="1125"/>
                </a:lnTo>
                <a:lnTo>
                  <a:pt x="2173" y="1119"/>
                </a:lnTo>
                <a:lnTo>
                  <a:pt x="2172" y="1114"/>
                </a:lnTo>
                <a:lnTo>
                  <a:pt x="2170" y="1108"/>
                </a:lnTo>
                <a:lnTo>
                  <a:pt x="2168" y="1102"/>
                </a:lnTo>
                <a:lnTo>
                  <a:pt x="2166" y="1096"/>
                </a:lnTo>
                <a:lnTo>
                  <a:pt x="2164" y="1091"/>
                </a:lnTo>
                <a:lnTo>
                  <a:pt x="2163" y="1085"/>
                </a:lnTo>
                <a:lnTo>
                  <a:pt x="2161" y="1079"/>
                </a:lnTo>
                <a:lnTo>
                  <a:pt x="2158" y="1073"/>
                </a:lnTo>
                <a:lnTo>
                  <a:pt x="2156" y="1067"/>
                </a:lnTo>
                <a:lnTo>
                  <a:pt x="2154" y="1061"/>
                </a:lnTo>
                <a:lnTo>
                  <a:pt x="2152" y="1054"/>
                </a:lnTo>
                <a:lnTo>
                  <a:pt x="2150" y="1048"/>
                </a:lnTo>
                <a:lnTo>
                  <a:pt x="2147" y="1042"/>
                </a:lnTo>
                <a:lnTo>
                  <a:pt x="2145" y="1036"/>
                </a:lnTo>
                <a:lnTo>
                  <a:pt x="2142" y="1029"/>
                </a:lnTo>
                <a:lnTo>
                  <a:pt x="2140" y="1023"/>
                </a:lnTo>
                <a:lnTo>
                  <a:pt x="2137" y="1017"/>
                </a:lnTo>
                <a:lnTo>
                  <a:pt x="2134" y="1010"/>
                </a:lnTo>
                <a:lnTo>
                  <a:pt x="2131" y="1004"/>
                </a:lnTo>
                <a:lnTo>
                  <a:pt x="2129" y="997"/>
                </a:lnTo>
                <a:lnTo>
                  <a:pt x="2126" y="990"/>
                </a:lnTo>
                <a:lnTo>
                  <a:pt x="2123" y="984"/>
                </a:lnTo>
                <a:lnTo>
                  <a:pt x="2120" y="977"/>
                </a:lnTo>
                <a:lnTo>
                  <a:pt x="2117" y="970"/>
                </a:lnTo>
                <a:lnTo>
                  <a:pt x="2113" y="964"/>
                </a:lnTo>
                <a:lnTo>
                  <a:pt x="2110" y="957"/>
                </a:lnTo>
                <a:lnTo>
                  <a:pt x="2107" y="950"/>
                </a:lnTo>
                <a:lnTo>
                  <a:pt x="2104" y="943"/>
                </a:lnTo>
                <a:lnTo>
                  <a:pt x="2100" y="936"/>
                </a:lnTo>
                <a:lnTo>
                  <a:pt x="2097" y="929"/>
                </a:lnTo>
                <a:lnTo>
                  <a:pt x="2093" y="922"/>
                </a:lnTo>
                <a:lnTo>
                  <a:pt x="2090" y="915"/>
                </a:lnTo>
                <a:lnTo>
                  <a:pt x="2086" y="908"/>
                </a:lnTo>
                <a:lnTo>
                  <a:pt x="2082" y="900"/>
                </a:lnTo>
                <a:lnTo>
                  <a:pt x="2078" y="893"/>
                </a:lnTo>
                <a:lnTo>
                  <a:pt x="2074" y="886"/>
                </a:lnTo>
                <a:lnTo>
                  <a:pt x="2070" y="878"/>
                </a:lnTo>
                <a:lnTo>
                  <a:pt x="2066" y="871"/>
                </a:lnTo>
                <a:lnTo>
                  <a:pt x="2062" y="864"/>
                </a:lnTo>
                <a:lnTo>
                  <a:pt x="2058" y="856"/>
                </a:lnTo>
                <a:lnTo>
                  <a:pt x="2054" y="849"/>
                </a:lnTo>
                <a:lnTo>
                  <a:pt x="2050" y="841"/>
                </a:lnTo>
                <a:lnTo>
                  <a:pt x="2046" y="833"/>
                </a:lnTo>
                <a:lnTo>
                  <a:pt x="2041" y="826"/>
                </a:lnTo>
                <a:lnTo>
                  <a:pt x="2037" y="818"/>
                </a:lnTo>
                <a:lnTo>
                  <a:pt x="2032" y="810"/>
                </a:lnTo>
                <a:lnTo>
                  <a:pt x="2028" y="802"/>
                </a:lnTo>
                <a:lnTo>
                  <a:pt x="2023" y="795"/>
                </a:lnTo>
                <a:lnTo>
                  <a:pt x="2018" y="787"/>
                </a:lnTo>
                <a:lnTo>
                  <a:pt x="2013" y="779"/>
                </a:lnTo>
                <a:lnTo>
                  <a:pt x="2009" y="771"/>
                </a:lnTo>
                <a:lnTo>
                  <a:pt x="2004" y="763"/>
                </a:lnTo>
                <a:lnTo>
                  <a:pt x="1999" y="755"/>
                </a:lnTo>
                <a:lnTo>
                  <a:pt x="1994" y="747"/>
                </a:lnTo>
                <a:lnTo>
                  <a:pt x="1989" y="738"/>
                </a:lnTo>
                <a:lnTo>
                  <a:pt x="1983" y="730"/>
                </a:lnTo>
                <a:lnTo>
                  <a:pt x="1978" y="722"/>
                </a:lnTo>
                <a:lnTo>
                  <a:pt x="1973" y="714"/>
                </a:lnTo>
                <a:lnTo>
                  <a:pt x="1968" y="705"/>
                </a:lnTo>
                <a:lnTo>
                  <a:pt x="1962" y="697"/>
                </a:lnTo>
                <a:lnTo>
                  <a:pt x="1957" y="688"/>
                </a:lnTo>
                <a:lnTo>
                  <a:pt x="1951" y="680"/>
                </a:lnTo>
                <a:lnTo>
                  <a:pt x="1945" y="671"/>
                </a:lnTo>
                <a:lnTo>
                  <a:pt x="1940" y="663"/>
                </a:lnTo>
                <a:lnTo>
                  <a:pt x="1934" y="654"/>
                </a:lnTo>
                <a:lnTo>
                  <a:pt x="1928" y="645"/>
                </a:lnTo>
                <a:lnTo>
                  <a:pt x="1922" y="637"/>
                </a:lnTo>
                <a:lnTo>
                  <a:pt x="1916" y="628"/>
                </a:lnTo>
                <a:lnTo>
                  <a:pt x="1910" y="619"/>
                </a:lnTo>
                <a:lnTo>
                  <a:pt x="1904" y="610"/>
                </a:lnTo>
                <a:lnTo>
                  <a:pt x="1898" y="601"/>
                </a:lnTo>
                <a:lnTo>
                  <a:pt x="1892" y="592"/>
                </a:lnTo>
                <a:lnTo>
                  <a:pt x="1886" y="583"/>
                </a:lnTo>
                <a:lnTo>
                  <a:pt x="1879" y="574"/>
                </a:lnTo>
                <a:lnTo>
                  <a:pt x="1873" y="565"/>
                </a:lnTo>
                <a:lnTo>
                  <a:pt x="1867" y="556"/>
                </a:lnTo>
                <a:lnTo>
                  <a:pt x="1860" y="547"/>
                </a:lnTo>
                <a:lnTo>
                  <a:pt x="1852" y="535"/>
                </a:lnTo>
                <a:lnTo>
                  <a:pt x="1844" y="524"/>
                </a:lnTo>
                <a:lnTo>
                  <a:pt x="1836" y="513"/>
                </a:lnTo>
                <a:lnTo>
                  <a:pt x="1828" y="502"/>
                </a:lnTo>
                <a:lnTo>
                  <a:pt x="1820" y="492"/>
                </a:lnTo>
                <a:lnTo>
                  <a:pt x="1813" y="482"/>
                </a:lnTo>
                <a:lnTo>
                  <a:pt x="1805" y="472"/>
                </a:lnTo>
                <a:lnTo>
                  <a:pt x="1798" y="462"/>
                </a:lnTo>
                <a:lnTo>
                  <a:pt x="1791" y="453"/>
                </a:lnTo>
                <a:lnTo>
                  <a:pt x="1784" y="444"/>
                </a:lnTo>
                <a:lnTo>
                  <a:pt x="1777" y="435"/>
                </a:lnTo>
                <a:lnTo>
                  <a:pt x="1770" y="426"/>
                </a:lnTo>
                <a:lnTo>
                  <a:pt x="1764" y="418"/>
                </a:lnTo>
                <a:lnTo>
                  <a:pt x="1757" y="409"/>
                </a:lnTo>
                <a:lnTo>
                  <a:pt x="1751" y="401"/>
                </a:lnTo>
                <a:lnTo>
                  <a:pt x="1744" y="394"/>
                </a:lnTo>
                <a:lnTo>
                  <a:pt x="1738" y="386"/>
                </a:lnTo>
                <a:lnTo>
                  <a:pt x="1732" y="379"/>
                </a:lnTo>
                <a:lnTo>
                  <a:pt x="1726" y="372"/>
                </a:lnTo>
                <a:lnTo>
                  <a:pt x="1720" y="365"/>
                </a:lnTo>
                <a:lnTo>
                  <a:pt x="1714" y="358"/>
                </a:lnTo>
                <a:lnTo>
                  <a:pt x="1708" y="352"/>
                </a:lnTo>
                <a:lnTo>
                  <a:pt x="1703" y="345"/>
                </a:lnTo>
                <a:lnTo>
                  <a:pt x="1697" y="339"/>
                </a:lnTo>
                <a:lnTo>
                  <a:pt x="1692" y="334"/>
                </a:lnTo>
                <a:lnTo>
                  <a:pt x="1686" y="328"/>
                </a:lnTo>
                <a:lnTo>
                  <a:pt x="1681" y="322"/>
                </a:lnTo>
                <a:lnTo>
                  <a:pt x="1676" y="317"/>
                </a:lnTo>
                <a:lnTo>
                  <a:pt x="1670" y="312"/>
                </a:lnTo>
                <a:lnTo>
                  <a:pt x="1665" y="307"/>
                </a:lnTo>
                <a:lnTo>
                  <a:pt x="1660" y="302"/>
                </a:lnTo>
                <a:lnTo>
                  <a:pt x="1655" y="298"/>
                </a:lnTo>
                <a:lnTo>
                  <a:pt x="1651" y="294"/>
                </a:lnTo>
                <a:lnTo>
                  <a:pt x="1646" y="289"/>
                </a:lnTo>
                <a:lnTo>
                  <a:pt x="1641" y="285"/>
                </a:lnTo>
                <a:lnTo>
                  <a:pt x="1636" y="281"/>
                </a:lnTo>
                <a:lnTo>
                  <a:pt x="1632" y="278"/>
                </a:lnTo>
                <a:lnTo>
                  <a:pt x="1627" y="274"/>
                </a:lnTo>
                <a:lnTo>
                  <a:pt x="1623" y="271"/>
                </a:lnTo>
                <a:lnTo>
                  <a:pt x="1618" y="268"/>
                </a:lnTo>
                <a:lnTo>
                  <a:pt x="1614" y="264"/>
                </a:lnTo>
                <a:lnTo>
                  <a:pt x="1610" y="262"/>
                </a:lnTo>
                <a:lnTo>
                  <a:pt x="1605" y="259"/>
                </a:lnTo>
                <a:lnTo>
                  <a:pt x="1601" y="256"/>
                </a:lnTo>
                <a:lnTo>
                  <a:pt x="1597" y="254"/>
                </a:lnTo>
                <a:lnTo>
                  <a:pt x="1593" y="251"/>
                </a:lnTo>
                <a:lnTo>
                  <a:pt x="1589" y="249"/>
                </a:lnTo>
                <a:lnTo>
                  <a:pt x="1585" y="247"/>
                </a:lnTo>
                <a:lnTo>
                  <a:pt x="1580" y="245"/>
                </a:lnTo>
                <a:lnTo>
                  <a:pt x="1576" y="243"/>
                </a:lnTo>
                <a:lnTo>
                  <a:pt x="1572" y="241"/>
                </a:lnTo>
                <a:lnTo>
                  <a:pt x="1568" y="239"/>
                </a:lnTo>
                <a:lnTo>
                  <a:pt x="1565" y="238"/>
                </a:lnTo>
                <a:lnTo>
                  <a:pt x="1561" y="236"/>
                </a:lnTo>
                <a:lnTo>
                  <a:pt x="1557" y="235"/>
                </a:lnTo>
                <a:lnTo>
                  <a:pt x="1553" y="234"/>
                </a:lnTo>
                <a:lnTo>
                  <a:pt x="1549" y="233"/>
                </a:lnTo>
                <a:lnTo>
                  <a:pt x="1545" y="232"/>
                </a:lnTo>
                <a:lnTo>
                  <a:pt x="1541" y="231"/>
                </a:lnTo>
                <a:lnTo>
                  <a:pt x="1537" y="230"/>
                </a:lnTo>
                <a:lnTo>
                  <a:pt x="1534" y="229"/>
                </a:lnTo>
                <a:lnTo>
                  <a:pt x="1530" y="228"/>
                </a:lnTo>
                <a:lnTo>
                  <a:pt x="1526" y="228"/>
                </a:lnTo>
                <a:lnTo>
                  <a:pt x="1522" y="227"/>
                </a:lnTo>
                <a:lnTo>
                  <a:pt x="1518" y="227"/>
                </a:lnTo>
                <a:lnTo>
                  <a:pt x="1515" y="226"/>
                </a:lnTo>
                <a:lnTo>
                  <a:pt x="1511" y="226"/>
                </a:lnTo>
                <a:lnTo>
                  <a:pt x="1507" y="226"/>
                </a:lnTo>
                <a:lnTo>
                  <a:pt x="1503" y="226"/>
                </a:lnTo>
                <a:lnTo>
                  <a:pt x="1499" y="225"/>
                </a:lnTo>
                <a:lnTo>
                  <a:pt x="1495" y="225"/>
                </a:lnTo>
                <a:lnTo>
                  <a:pt x="1491" y="225"/>
                </a:lnTo>
                <a:lnTo>
                  <a:pt x="1488" y="225"/>
                </a:lnTo>
                <a:lnTo>
                  <a:pt x="1484" y="225"/>
                </a:lnTo>
                <a:lnTo>
                  <a:pt x="1480" y="225"/>
                </a:lnTo>
                <a:lnTo>
                  <a:pt x="1476" y="226"/>
                </a:lnTo>
                <a:lnTo>
                  <a:pt x="1472" y="226"/>
                </a:lnTo>
                <a:lnTo>
                  <a:pt x="1468" y="226"/>
                </a:lnTo>
                <a:lnTo>
                  <a:pt x="1464" y="226"/>
                </a:lnTo>
                <a:lnTo>
                  <a:pt x="1459" y="226"/>
                </a:lnTo>
                <a:lnTo>
                  <a:pt x="1455" y="227"/>
                </a:lnTo>
                <a:lnTo>
                  <a:pt x="1451" y="227"/>
                </a:lnTo>
                <a:lnTo>
                  <a:pt x="1447" y="227"/>
                </a:lnTo>
                <a:lnTo>
                  <a:pt x="1443" y="228"/>
                </a:lnTo>
                <a:lnTo>
                  <a:pt x="1438" y="228"/>
                </a:lnTo>
                <a:lnTo>
                  <a:pt x="1434" y="228"/>
                </a:lnTo>
                <a:lnTo>
                  <a:pt x="1429" y="229"/>
                </a:lnTo>
                <a:lnTo>
                  <a:pt x="1425" y="229"/>
                </a:lnTo>
                <a:lnTo>
                  <a:pt x="1420" y="229"/>
                </a:lnTo>
                <a:lnTo>
                  <a:pt x="1416" y="230"/>
                </a:lnTo>
                <a:lnTo>
                  <a:pt x="1411" y="230"/>
                </a:lnTo>
                <a:lnTo>
                  <a:pt x="1406" y="230"/>
                </a:lnTo>
                <a:lnTo>
                  <a:pt x="1402" y="231"/>
                </a:lnTo>
                <a:lnTo>
                  <a:pt x="1397" y="231"/>
                </a:lnTo>
                <a:lnTo>
                  <a:pt x="1392" y="231"/>
                </a:lnTo>
                <a:lnTo>
                  <a:pt x="1387" y="231"/>
                </a:lnTo>
                <a:lnTo>
                  <a:pt x="1382" y="232"/>
                </a:lnTo>
                <a:lnTo>
                  <a:pt x="1377" y="232"/>
                </a:lnTo>
                <a:lnTo>
                  <a:pt x="1371" y="232"/>
                </a:lnTo>
                <a:close/>
              </a:path>
            </a:pathLst>
          </a:custGeom>
          <a:noFill/>
          <a:ln w="9981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6" name="Text Box 88"/>
          <p:cNvSpPr txBox="1">
            <a:spLocks noChangeArrowheads="1"/>
          </p:cNvSpPr>
          <p:nvPr/>
        </p:nvSpPr>
        <p:spPr bwMode="auto">
          <a:xfrm>
            <a:off x="7300913" y="6573838"/>
            <a:ext cx="184308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>
                <a:solidFill>
                  <a:srgbClr val="000000"/>
                </a:solidFill>
              </a:rPr>
              <a:t>By Kamal Tawfiq, Ph.D., P.E.</a:t>
            </a:r>
          </a:p>
        </p:txBody>
      </p:sp>
      <p:sp>
        <p:nvSpPr>
          <p:cNvPr id="13377" name="Text Box 90"/>
          <p:cNvSpPr txBox="1">
            <a:spLocks noChangeArrowheads="1"/>
          </p:cNvSpPr>
          <p:nvPr/>
        </p:nvSpPr>
        <p:spPr bwMode="auto">
          <a:xfrm>
            <a:off x="0" y="1193800"/>
            <a:ext cx="30003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u="sng">
                <a:solidFill>
                  <a:schemeClr val="hlink"/>
                </a:solidFill>
              </a:rPr>
              <a:t>Repeat</a:t>
            </a:r>
            <a:r>
              <a:rPr lang="en-US" altLang="en-US" sz="1400">
                <a:solidFill>
                  <a:schemeClr val="hlink"/>
                </a:solidFill>
              </a:rPr>
              <a:t> this test three times.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>
                <a:solidFill>
                  <a:schemeClr val="hlink"/>
                </a:solidFill>
              </a:rPr>
              <a:t> Each time increase “N”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hlink"/>
                </a:solidFill>
              </a:rPr>
              <a:t>- Record </a:t>
            </a:r>
            <a:r>
              <a:rPr lang="en-US" altLang="en-US" sz="1400">
                <a:solidFill>
                  <a:schemeClr val="hlink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aseline="-25000">
                <a:solidFill>
                  <a:schemeClr val="hlink"/>
                </a:solidFill>
              </a:rPr>
              <a:t>n</a:t>
            </a:r>
            <a:r>
              <a:rPr lang="en-US" altLang="en-US" sz="1400">
                <a:solidFill>
                  <a:schemeClr val="hlink"/>
                </a:solidFill>
              </a:rPr>
              <a:t> and </a:t>
            </a:r>
            <a:r>
              <a:rPr lang="en-US" altLang="en-US" sz="1400">
                <a:solidFill>
                  <a:schemeClr val="hlink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chemeClr val="hlink"/>
                </a:solidFill>
              </a:rPr>
              <a:t>max</a:t>
            </a:r>
            <a:r>
              <a:rPr lang="en-US" altLang="en-US" sz="1400">
                <a:solidFill>
                  <a:schemeClr val="hlink"/>
                </a:solidFill>
              </a:rPr>
              <a:t> for each test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>
                <a:solidFill>
                  <a:schemeClr val="hlink"/>
                </a:solidFill>
              </a:rPr>
              <a:t>Plot </a:t>
            </a:r>
            <a:r>
              <a:rPr lang="en-US" altLang="en-US" sz="1400">
                <a:solidFill>
                  <a:schemeClr val="hlink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aseline="-25000">
                <a:solidFill>
                  <a:schemeClr val="hlink"/>
                </a:solidFill>
              </a:rPr>
              <a:t>n</a:t>
            </a:r>
            <a:r>
              <a:rPr lang="en-US" altLang="en-US" sz="1400">
                <a:solidFill>
                  <a:schemeClr val="hlink"/>
                </a:solidFill>
              </a:rPr>
              <a:t> and </a:t>
            </a:r>
            <a:r>
              <a:rPr lang="en-US" altLang="en-US" sz="1400">
                <a:solidFill>
                  <a:schemeClr val="hlink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chemeClr val="hlink"/>
                </a:solidFill>
              </a:rPr>
              <a:t>max</a:t>
            </a:r>
            <a:r>
              <a:rPr lang="en-US" altLang="en-US" sz="1400">
                <a:solidFill>
                  <a:schemeClr val="hlink"/>
                </a:solidFill>
              </a:rPr>
              <a:t> for each test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>
                <a:solidFill>
                  <a:schemeClr val="hlink"/>
                </a:solidFill>
              </a:rPr>
              <a:t> Fit a straight line through the 3 points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>
                <a:solidFill>
                  <a:schemeClr val="hlink"/>
                </a:solidFill>
              </a:rPr>
              <a:t> Find c and </a:t>
            </a:r>
            <a:r>
              <a:rPr lang="en-US" altLang="en-US" sz="1400">
                <a:solidFill>
                  <a:schemeClr val="hlink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4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3378" name="Freeform 91"/>
          <p:cNvSpPr>
            <a:spLocks/>
          </p:cNvSpPr>
          <p:nvPr/>
        </p:nvSpPr>
        <p:spPr bwMode="auto">
          <a:xfrm>
            <a:off x="-1376363" y="2620963"/>
            <a:ext cx="4465638" cy="4413250"/>
          </a:xfrm>
          <a:custGeom>
            <a:avLst/>
            <a:gdLst>
              <a:gd name="T0" fmla="*/ 2147483646 w 2813"/>
              <a:gd name="T1" fmla="*/ 0 h 2780"/>
              <a:gd name="T2" fmla="*/ 2147483646 w 2813"/>
              <a:gd name="T3" fmla="*/ 2147483646 h 2780"/>
              <a:gd name="T4" fmla="*/ 0 60000 65536"/>
              <a:gd name="T5" fmla="*/ 0 60000 65536"/>
              <a:gd name="T6" fmla="*/ 0 w 2813"/>
              <a:gd name="T7" fmla="*/ 0 h 2780"/>
              <a:gd name="T8" fmla="*/ 2813 w 2813"/>
              <a:gd name="T9" fmla="*/ 2780 h 27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3" h="2780">
                <a:moveTo>
                  <a:pt x="2813" y="0"/>
                </a:moveTo>
                <a:cubicBezTo>
                  <a:pt x="988" y="279"/>
                  <a:pt x="0" y="2780"/>
                  <a:pt x="2756" y="198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9" name="Line 92"/>
          <p:cNvSpPr>
            <a:spLocks noChangeShapeType="1"/>
          </p:cNvSpPr>
          <p:nvPr/>
        </p:nvSpPr>
        <p:spPr bwMode="auto">
          <a:xfrm flipV="1">
            <a:off x="2084388" y="3136900"/>
            <a:ext cx="0" cy="263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0" name="Line 93"/>
          <p:cNvSpPr>
            <a:spLocks noChangeShapeType="1"/>
          </p:cNvSpPr>
          <p:nvPr/>
        </p:nvSpPr>
        <p:spPr bwMode="auto">
          <a:xfrm>
            <a:off x="2076450" y="5797550"/>
            <a:ext cx="581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1" name="Oval 94"/>
          <p:cNvSpPr>
            <a:spLocks noChangeArrowheads="1"/>
          </p:cNvSpPr>
          <p:nvPr/>
        </p:nvSpPr>
        <p:spPr bwMode="auto">
          <a:xfrm>
            <a:off x="3986213" y="5770563"/>
            <a:ext cx="47625" cy="41275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82" name="Oval 95"/>
          <p:cNvSpPr>
            <a:spLocks noChangeArrowheads="1"/>
          </p:cNvSpPr>
          <p:nvPr/>
        </p:nvSpPr>
        <p:spPr bwMode="auto">
          <a:xfrm>
            <a:off x="2998788" y="5770563"/>
            <a:ext cx="47625" cy="41275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83" name="Text Box 96"/>
          <p:cNvSpPr txBox="1">
            <a:spLocks noChangeArrowheads="1"/>
          </p:cNvSpPr>
          <p:nvPr/>
        </p:nvSpPr>
        <p:spPr bwMode="auto">
          <a:xfrm>
            <a:off x="7154863" y="3509963"/>
            <a:ext cx="279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sym typeface="Symbol" panose="05050102010706020507" pitchFamily="18" charset="2"/>
              </a:rPr>
              <a:t></a:t>
            </a:r>
          </a:p>
        </p:txBody>
      </p:sp>
      <p:sp>
        <p:nvSpPr>
          <p:cNvPr id="13384" name="Text Box 98"/>
          <p:cNvSpPr txBox="1">
            <a:spLocks noChangeArrowheads="1"/>
          </p:cNvSpPr>
          <p:nvPr/>
        </p:nvSpPr>
        <p:spPr bwMode="auto">
          <a:xfrm>
            <a:off x="8178800" y="365125"/>
            <a:ext cx="9096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Δ = displacement</a:t>
            </a:r>
            <a:r>
              <a:rPr lang="en-US" altLang="en-US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85" name="Line 99"/>
          <p:cNvSpPr>
            <a:spLocks noChangeShapeType="1"/>
          </p:cNvSpPr>
          <p:nvPr/>
        </p:nvSpPr>
        <p:spPr bwMode="auto">
          <a:xfrm flipV="1">
            <a:off x="7961313" y="468313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6" name="Line 100"/>
          <p:cNvSpPr>
            <a:spLocks noChangeShapeType="1"/>
          </p:cNvSpPr>
          <p:nvPr/>
        </p:nvSpPr>
        <p:spPr bwMode="auto">
          <a:xfrm>
            <a:off x="7967663" y="51435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077913" y="1101725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077913" y="24066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1077913" y="1397000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57413" y="22225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</a:t>
            </a:r>
            <a:endParaRPr lang="en-US" altLang="en-US" sz="12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3438" y="885825"/>
            <a:ext cx="250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09713" y="1085850"/>
            <a:ext cx="1049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1516063" y="1587500"/>
            <a:ext cx="0" cy="81915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452563" y="1800225"/>
            <a:ext cx="860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200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1200" i="1" baseline="-25000">
                <a:solidFill>
                  <a:srgbClr val="00B050"/>
                </a:solidFill>
              </a:rPr>
              <a:t>Failure</a:t>
            </a:r>
          </a:p>
        </p:txBody>
      </p:sp>
      <p:sp>
        <p:nvSpPr>
          <p:cNvPr id="14346" name="Oval 26"/>
          <p:cNvSpPr>
            <a:spLocks noChangeArrowheads="1"/>
          </p:cNvSpPr>
          <p:nvPr/>
        </p:nvSpPr>
        <p:spPr bwMode="auto">
          <a:xfrm>
            <a:off x="1544638" y="1120775"/>
            <a:ext cx="276225" cy="276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grpSp>
        <p:nvGrpSpPr>
          <p:cNvPr id="14347" name="Group 3"/>
          <p:cNvGrpSpPr>
            <a:grpSpLocks/>
          </p:cNvGrpSpPr>
          <p:nvPr/>
        </p:nvGrpSpPr>
        <p:grpSpPr bwMode="auto">
          <a:xfrm>
            <a:off x="2894013" y="904875"/>
            <a:ext cx="1601787" cy="1611313"/>
            <a:chOff x="3119755" y="904367"/>
            <a:chExt cx="1601788" cy="1611313"/>
          </a:xfrm>
        </p:grpSpPr>
        <p:sp>
          <p:nvSpPr>
            <p:cNvPr id="14415" name="Line 10"/>
            <p:cNvSpPr>
              <a:spLocks noChangeShapeType="1"/>
            </p:cNvSpPr>
            <p:nvPr/>
          </p:nvSpPr>
          <p:spPr bwMode="auto">
            <a:xfrm>
              <a:off x="3364230" y="1120267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11"/>
            <p:cNvSpPr>
              <a:spLocks noChangeShapeType="1"/>
            </p:cNvSpPr>
            <p:nvPr/>
          </p:nvSpPr>
          <p:spPr bwMode="auto">
            <a:xfrm>
              <a:off x="3364230" y="2425192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12"/>
            <p:cNvSpPr>
              <a:spLocks/>
            </p:cNvSpPr>
            <p:nvPr/>
          </p:nvSpPr>
          <p:spPr bwMode="auto">
            <a:xfrm>
              <a:off x="3364230" y="1177417"/>
              <a:ext cx="762000" cy="1238250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Text Box 13"/>
            <p:cNvSpPr txBox="1">
              <a:spLocks noChangeArrowheads="1"/>
            </p:cNvSpPr>
            <p:nvPr/>
          </p:nvSpPr>
          <p:spPr bwMode="auto">
            <a:xfrm>
              <a:off x="4443730" y="2241042"/>
              <a:ext cx="277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4419" name="Text Box 14"/>
            <p:cNvSpPr txBox="1">
              <a:spLocks noChangeArrowheads="1"/>
            </p:cNvSpPr>
            <p:nvPr/>
          </p:nvSpPr>
          <p:spPr bwMode="auto">
            <a:xfrm>
              <a:off x="3119755" y="904367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4420" name="Text Box 15"/>
            <p:cNvSpPr txBox="1">
              <a:spLocks noChangeArrowheads="1"/>
            </p:cNvSpPr>
            <p:nvPr/>
          </p:nvSpPr>
          <p:spPr bwMode="auto">
            <a:xfrm>
              <a:off x="3615055" y="1066292"/>
              <a:ext cx="8016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solidFill>
                    <a:srgbClr val="FF0000"/>
                  </a:solidFill>
                  <a:latin typeface="Symbol" panose="05050102010706020507" pitchFamily="18" charset="2"/>
                </a:rPr>
                <a:t>2</a:t>
              </a:r>
              <a:endParaRPr lang="en-US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4421" name="Line 16"/>
            <p:cNvSpPr>
              <a:spLocks noChangeShapeType="1"/>
            </p:cNvSpPr>
            <p:nvPr/>
          </p:nvSpPr>
          <p:spPr bwMode="auto">
            <a:xfrm>
              <a:off x="3802380" y="1415542"/>
              <a:ext cx="0" cy="10096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Text Box 17"/>
            <p:cNvSpPr txBox="1">
              <a:spLocks noChangeArrowheads="1"/>
            </p:cNvSpPr>
            <p:nvPr/>
          </p:nvSpPr>
          <p:spPr bwMode="auto">
            <a:xfrm>
              <a:off x="3776980" y="1790192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>
                  <a:solidFill>
                    <a:srgbClr val="00B050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4423" name="Oval 27"/>
            <p:cNvSpPr>
              <a:spLocks noChangeArrowheads="1"/>
            </p:cNvSpPr>
            <p:nvPr/>
          </p:nvSpPr>
          <p:spPr bwMode="auto">
            <a:xfrm>
              <a:off x="3640455" y="1101217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4348" name="Group 1"/>
          <p:cNvGrpSpPr>
            <a:grpSpLocks/>
          </p:cNvGrpSpPr>
          <p:nvPr/>
        </p:nvGrpSpPr>
        <p:grpSpPr bwMode="auto">
          <a:xfrm>
            <a:off x="4654550" y="885825"/>
            <a:ext cx="1773238" cy="1611313"/>
            <a:chOff x="5386705" y="885317"/>
            <a:chExt cx="1773238" cy="1611313"/>
          </a:xfrm>
        </p:grpSpPr>
        <p:sp>
          <p:nvSpPr>
            <p:cNvPr id="14406" name="Line 18"/>
            <p:cNvSpPr>
              <a:spLocks noChangeShapeType="1"/>
            </p:cNvSpPr>
            <p:nvPr/>
          </p:nvSpPr>
          <p:spPr bwMode="auto">
            <a:xfrm>
              <a:off x="5631180" y="1101217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19"/>
            <p:cNvSpPr>
              <a:spLocks noChangeShapeType="1"/>
            </p:cNvSpPr>
            <p:nvPr/>
          </p:nvSpPr>
          <p:spPr bwMode="auto">
            <a:xfrm>
              <a:off x="5631180" y="2406142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20"/>
            <p:cNvSpPr>
              <a:spLocks/>
            </p:cNvSpPr>
            <p:nvPr/>
          </p:nvSpPr>
          <p:spPr bwMode="auto">
            <a:xfrm>
              <a:off x="5631180" y="948817"/>
              <a:ext cx="762000" cy="1447800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Text Box 21"/>
            <p:cNvSpPr txBox="1">
              <a:spLocks noChangeArrowheads="1"/>
            </p:cNvSpPr>
            <p:nvPr/>
          </p:nvSpPr>
          <p:spPr bwMode="auto">
            <a:xfrm>
              <a:off x="6710680" y="2221992"/>
              <a:ext cx="277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4410" name="Text Box 22"/>
            <p:cNvSpPr txBox="1">
              <a:spLocks noChangeArrowheads="1"/>
            </p:cNvSpPr>
            <p:nvPr/>
          </p:nvSpPr>
          <p:spPr bwMode="auto">
            <a:xfrm>
              <a:off x="5386705" y="885317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4411" name="Text Box 23"/>
            <p:cNvSpPr txBox="1">
              <a:spLocks noChangeArrowheads="1"/>
            </p:cNvSpPr>
            <p:nvPr/>
          </p:nvSpPr>
          <p:spPr bwMode="auto">
            <a:xfrm>
              <a:off x="6358255" y="980567"/>
              <a:ext cx="8016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solidFill>
                    <a:srgbClr val="FF0000"/>
                  </a:solidFill>
                  <a:latin typeface="Symbol" panose="05050102010706020507" pitchFamily="18" charset="2"/>
                </a:rPr>
                <a:t>3</a:t>
              </a:r>
              <a:endParaRPr lang="en-US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4412" name="Line 24"/>
            <p:cNvSpPr>
              <a:spLocks noChangeShapeType="1"/>
            </p:cNvSpPr>
            <p:nvPr/>
          </p:nvSpPr>
          <p:spPr bwMode="auto">
            <a:xfrm>
              <a:off x="6069330" y="1244092"/>
              <a:ext cx="0" cy="11620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Text Box 25"/>
            <p:cNvSpPr txBox="1">
              <a:spLocks noChangeArrowheads="1"/>
            </p:cNvSpPr>
            <p:nvPr/>
          </p:nvSpPr>
          <p:spPr bwMode="auto">
            <a:xfrm>
              <a:off x="6034405" y="1713992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>
                  <a:solidFill>
                    <a:srgbClr val="00B050"/>
                  </a:solidFill>
                  <a:latin typeface="Symbol" panose="05050102010706020507" pitchFamily="18" charset="2"/>
                </a:rPr>
                <a:t>3</a:t>
              </a: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4414" name="Oval 28"/>
            <p:cNvSpPr>
              <a:spLocks noChangeArrowheads="1"/>
            </p:cNvSpPr>
            <p:nvPr/>
          </p:nvSpPr>
          <p:spPr bwMode="auto">
            <a:xfrm>
              <a:off x="6374130" y="996442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4349" name="Text Box 29"/>
          <p:cNvSpPr txBox="1">
            <a:spLocks noChangeArrowheads="1"/>
          </p:cNvSpPr>
          <p:nvPr/>
        </p:nvSpPr>
        <p:spPr bwMode="auto">
          <a:xfrm>
            <a:off x="1100138" y="2986088"/>
            <a:ext cx="65468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Test #	</a:t>
            </a:r>
            <a:r>
              <a:rPr lang="en-US" altLang="en-US" sz="1200">
                <a:solidFill>
                  <a:srgbClr val="FF0000"/>
                </a:solidFill>
              </a:rPr>
              <a:t>Normal Stress (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</a:rPr>
              <a:t>n</a:t>
            </a:r>
            <a:r>
              <a:rPr lang="en-US" altLang="en-US" sz="1200">
                <a:solidFill>
                  <a:srgbClr val="FF0000"/>
                </a:solidFill>
              </a:rPr>
              <a:t>)</a:t>
            </a:r>
            <a:r>
              <a:rPr lang="en-US" altLang="en-US" sz="1200"/>
              <a:t>	</a:t>
            </a:r>
            <a:r>
              <a:rPr lang="en-US" altLang="en-US" sz="1200">
                <a:solidFill>
                  <a:srgbClr val="00B050"/>
                </a:solidFill>
              </a:rPr>
              <a:t>Shear at Failure (</a:t>
            </a: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200">
                <a:solidFill>
                  <a:srgbClr val="00B05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1				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2				</a:t>
            </a:r>
            <a:r>
              <a:rPr lang="en-US" altLang="en-US" sz="1200">
                <a:solidFill>
                  <a:srgbClr val="00B05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3				 </a:t>
            </a:r>
            <a:endParaRPr lang="en-US" altLang="en-US" sz="1200">
              <a:solidFill>
                <a:srgbClr val="00B050"/>
              </a:solidFill>
            </a:endParaRPr>
          </a:p>
        </p:txBody>
      </p:sp>
      <p:sp>
        <p:nvSpPr>
          <p:cNvPr id="14350" name="Rectangle 30"/>
          <p:cNvSpPr>
            <a:spLocks noChangeArrowheads="1"/>
          </p:cNvSpPr>
          <p:nvPr/>
        </p:nvSpPr>
        <p:spPr bwMode="auto">
          <a:xfrm>
            <a:off x="1116013" y="2968625"/>
            <a:ext cx="5581650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1" name="Line 32"/>
          <p:cNvSpPr>
            <a:spLocks noChangeShapeType="1"/>
          </p:cNvSpPr>
          <p:nvPr/>
        </p:nvSpPr>
        <p:spPr bwMode="auto">
          <a:xfrm flipV="1">
            <a:off x="2058988" y="4092575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33"/>
          <p:cNvSpPr>
            <a:spLocks noChangeShapeType="1"/>
          </p:cNvSpPr>
          <p:nvPr/>
        </p:nvSpPr>
        <p:spPr bwMode="auto">
          <a:xfrm>
            <a:off x="2058988" y="5740400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34"/>
          <p:cNvSpPr>
            <a:spLocks noChangeShapeType="1"/>
          </p:cNvSpPr>
          <p:nvPr/>
        </p:nvSpPr>
        <p:spPr bwMode="auto">
          <a:xfrm flipV="1">
            <a:off x="3021013" y="5216525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35"/>
          <p:cNvSpPr>
            <a:spLocks noChangeShapeType="1"/>
          </p:cNvSpPr>
          <p:nvPr/>
        </p:nvSpPr>
        <p:spPr bwMode="auto">
          <a:xfrm flipV="1">
            <a:off x="3773488" y="5035550"/>
            <a:ext cx="0" cy="714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36"/>
          <p:cNvSpPr>
            <a:spLocks noChangeShapeType="1"/>
          </p:cNvSpPr>
          <p:nvPr/>
        </p:nvSpPr>
        <p:spPr bwMode="auto">
          <a:xfrm flipV="1">
            <a:off x="4554538" y="4883150"/>
            <a:ext cx="0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37"/>
          <p:cNvSpPr>
            <a:spLocks noChangeShapeType="1"/>
          </p:cNvSpPr>
          <p:nvPr/>
        </p:nvSpPr>
        <p:spPr bwMode="auto">
          <a:xfrm flipH="1">
            <a:off x="2058988" y="4664075"/>
            <a:ext cx="363855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38"/>
          <p:cNvSpPr>
            <a:spLocks noChangeShapeType="1"/>
          </p:cNvSpPr>
          <p:nvPr/>
        </p:nvSpPr>
        <p:spPr bwMode="auto">
          <a:xfrm>
            <a:off x="5030788" y="4797425"/>
            <a:ext cx="35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39"/>
          <p:cNvSpPr>
            <a:spLocks noChangeShapeType="1"/>
          </p:cNvSpPr>
          <p:nvPr/>
        </p:nvSpPr>
        <p:spPr bwMode="auto">
          <a:xfrm flipH="1">
            <a:off x="1868488" y="53784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40"/>
          <p:cNvSpPr>
            <a:spLocks noChangeShapeType="1"/>
          </p:cNvSpPr>
          <p:nvPr/>
        </p:nvSpPr>
        <p:spPr bwMode="auto">
          <a:xfrm flipH="1">
            <a:off x="1868488" y="574040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41"/>
          <p:cNvSpPr>
            <a:spLocks noChangeShapeType="1"/>
          </p:cNvSpPr>
          <p:nvPr/>
        </p:nvSpPr>
        <p:spPr bwMode="auto">
          <a:xfrm>
            <a:off x="1925638" y="5378450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42"/>
          <p:cNvSpPr>
            <a:spLocks noChangeShapeType="1"/>
          </p:cNvSpPr>
          <p:nvPr/>
        </p:nvSpPr>
        <p:spPr bwMode="auto">
          <a:xfrm>
            <a:off x="5326063" y="4721225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43"/>
          <p:cNvSpPr txBox="1">
            <a:spLocks noChangeArrowheads="1"/>
          </p:cNvSpPr>
          <p:nvPr/>
        </p:nvSpPr>
        <p:spPr bwMode="auto">
          <a:xfrm>
            <a:off x="5329238" y="4616450"/>
            <a:ext cx="2921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B0F0"/>
                </a:solidFill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14363" name="Text Box 45"/>
          <p:cNvSpPr txBox="1">
            <a:spLocks noChangeArrowheads="1"/>
          </p:cNvSpPr>
          <p:nvPr/>
        </p:nvSpPr>
        <p:spPr bwMode="auto">
          <a:xfrm>
            <a:off x="2957513" y="531495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4364" name="Text Box 46"/>
          <p:cNvSpPr txBox="1">
            <a:spLocks noChangeArrowheads="1"/>
          </p:cNvSpPr>
          <p:nvPr/>
        </p:nvSpPr>
        <p:spPr bwMode="auto">
          <a:xfrm>
            <a:off x="3729038" y="527685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14365" name="Text Box 47"/>
          <p:cNvSpPr txBox="1">
            <a:spLocks noChangeArrowheads="1"/>
          </p:cNvSpPr>
          <p:nvPr/>
        </p:nvSpPr>
        <p:spPr bwMode="auto">
          <a:xfrm>
            <a:off x="4529138" y="520065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</a:p>
        </p:txBody>
      </p:sp>
      <p:sp>
        <p:nvSpPr>
          <p:cNvPr id="14366" name="Text Box 48"/>
          <p:cNvSpPr txBox="1">
            <a:spLocks noChangeArrowheads="1"/>
          </p:cNvSpPr>
          <p:nvPr/>
        </p:nvSpPr>
        <p:spPr bwMode="auto">
          <a:xfrm>
            <a:off x="2862263" y="567690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67" name="Text Box 49"/>
          <p:cNvSpPr txBox="1">
            <a:spLocks noChangeArrowheads="1"/>
          </p:cNvSpPr>
          <p:nvPr/>
        </p:nvSpPr>
        <p:spPr bwMode="auto">
          <a:xfrm>
            <a:off x="3614738" y="567690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68" name="Text Box 50"/>
          <p:cNvSpPr txBox="1">
            <a:spLocks noChangeArrowheads="1"/>
          </p:cNvSpPr>
          <p:nvPr/>
        </p:nvSpPr>
        <p:spPr bwMode="auto">
          <a:xfrm>
            <a:off x="4433888" y="566737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69" name="Text Box 51"/>
          <p:cNvSpPr txBox="1">
            <a:spLocks noChangeArrowheads="1"/>
          </p:cNvSpPr>
          <p:nvPr/>
        </p:nvSpPr>
        <p:spPr bwMode="auto">
          <a:xfrm>
            <a:off x="6091238" y="5648325"/>
            <a:ext cx="55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600" baseline="-25000">
                <a:solidFill>
                  <a:srgbClr val="00B0F0"/>
                </a:solidFill>
              </a:rPr>
              <a:t>n</a:t>
            </a:r>
            <a:endParaRPr lang="en-US" altLang="en-US" sz="1600">
              <a:solidFill>
                <a:srgbClr val="00B0F0"/>
              </a:solidFill>
            </a:endParaRPr>
          </a:p>
        </p:txBody>
      </p:sp>
      <p:sp>
        <p:nvSpPr>
          <p:cNvPr id="14370" name="Text Box 52"/>
          <p:cNvSpPr txBox="1">
            <a:spLocks noChangeArrowheads="1"/>
          </p:cNvSpPr>
          <p:nvPr/>
        </p:nvSpPr>
        <p:spPr bwMode="auto">
          <a:xfrm>
            <a:off x="1782763" y="3898900"/>
            <a:ext cx="393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t</a:t>
            </a:r>
            <a:endParaRPr lang="en-US" altLang="en-US" sz="1600" baseline="-2500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4371" name="Text Box 53"/>
          <p:cNvSpPr txBox="1">
            <a:spLocks noChangeArrowheads="1"/>
          </p:cNvSpPr>
          <p:nvPr/>
        </p:nvSpPr>
        <p:spPr bwMode="auto">
          <a:xfrm>
            <a:off x="1652588" y="539115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B0F0"/>
                </a:solidFill>
              </a:rPr>
              <a:t>c</a:t>
            </a:r>
            <a:endParaRPr lang="en-US" altLang="en-US" sz="1400" baseline="-25000">
              <a:solidFill>
                <a:srgbClr val="00B0F0"/>
              </a:solidFill>
            </a:endParaRPr>
          </a:p>
        </p:txBody>
      </p:sp>
      <p:sp>
        <p:nvSpPr>
          <p:cNvPr id="14372" name="Text Box 54"/>
          <p:cNvSpPr txBox="1">
            <a:spLocks noChangeArrowheads="1"/>
          </p:cNvSpPr>
          <p:nvPr/>
        </p:nvSpPr>
        <p:spPr bwMode="auto">
          <a:xfrm rot="-630275">
            <a:off x="3108325" y="4640263"/>
            <a:ext cx="1812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t = </a:t>
            </a:r>
            <a:r>
              <a:rPr lang="en-US" altLang="en-US" sz="1800"/>
              <a:t>c</a:t>
            </a:r>
            <a:r>
              <a:rPr lang="en-US" altLang="en-US" sz="1800">
                <a:latin typeface="Symbol" panose="05050102010706020507" pitchFamily="18" charset="2"/>
              </a:rPr>
              <a:t> + s</a:t>
            </a:r>
            <a:r>
              <a:rPr lang="en-US" altLang="en-US" sz="1800" baseline="-25000"/>
              <a:t>n</a:t>
            </a:r>
            <a:r>
              <a:rPr lang="en-US" altLang="en-US" sz="1800">
                <a:latin typeface="Symbol" panose="05050102010706020507" pitchFamily="18" charset="2"/>
              </a:rPr>
              <a:t> </a:t>
            </a:r>
            <a:r>
              <a:rPr lang="en-US" altLang="en-US" sz="1800"/>
              <a:t>tan</a:t>
            </a:r>
            <a:r>
              <a:rPr lang="en-US" altLang="en-US" sz="1800">
                <a:latin typeface="Symbol" panose="05050102010706020507" pitchFamily="18" charset="2"/>
              </a:rPr>
              <a:t> f</a:t>
            </a:r>
            <a:endParaRPr lang="en-US" altLang="en-US" sz="1800" baseline="-25000">
              <a:latin typeface="Symbol" panose="05050102010706020507" pitchFamily="18" charset="2"/>
            </a:endParaRPr>
          </a:p>
        </p:txBody>
      </p:sp>
      <p:sp>
        <p:nvSpPr>
          <p:cNvPr id="14373" name="Text Box 55"/>
          <p:cNvSpPr txBox="1">
            <a:spLocks noChangeArrowheads="1"/>
          </p:cNvSpPr>
          <p:nvPr/>
        </p:nvSpPr>
        <p:spPr bwMode="auto">
          <a:xfrm>
            <a:off x="-87313" y="341313"/>
            <a:ext cx="19621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Direct Shear Test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35225" y="2968625"/>
            <a:ext cx="0" cy="839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22838" y="2982913"/>
            <a:ext cx="0" cy="839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16013" y="32131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25538" y="33655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116013" y="35941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98638" y="1254125"/>
            <a:ext cx="1804987" cy="20431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>
            <a:off x="2011363" y="1971675"/>
            <a:ext cx="3686175" cy="13192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5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5562600" y="4821238"/>
            <a:ext cx="314325" cy="61912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F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382" name="TextBox 9"/>
          <p:cNvSpPr txBox="1">
            <a:spLocks noChangeArrowheads="1"/>
          </p:cNvSpPr>
          <p:nvPr/>
        </p:nvSpPr>
        <p:spPr bwMode="auto">
          <a:xfrm>
            <a:off x="5821363" y="4699000"/>
            <a:ext cx="157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B0F0"/>
                </a:solidFill>
              </a:rPr>
              <a:t>Angle of Frication</a:t>
            </a:r>
          </a:p>
        </p:txBody>
      </p:sp>
      <p:sp>
        <p:nvSpPr>
          <p:cNvPr id="14383" name="TextBox 70"/>
          <p:cNvSpPr txBox="1">
            <a:spLocks noChangeArrowheads="1"/>
          </p:cNvSpPr>
          <p:nvPr/>
        </p:nvSpPr>
        <p:spPr bwMode="auto">
          <a:xfrm>
            <a:off x="448394" y="5317731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 smtClean="0">
                <a:solidFill>
                  <a:srgbClr val="00B0F0"/>
                </a:solidFill>
              </a:rPr>
              <a:t>Cohesion</a:t>
            </a:r>
            <a:endParaRPr lang="en-US" altLang="en-US" sz="1400" i="1" dirty="0">
              <a:solidFill>
                <a:srgbClr val="00B0F0"/>
              </a:solidFill>
            </a:endParaRPr>
          </a:p>
        </p:txBody>
      </p:sp>
      <p:sp>
        <p:nvSpPr>
          <p:cNvPr id="72" name="Freeform 71"/>
          <p:cNvSpPr/>
          <p:nvPr/>
        </p:nvSpPr>
        <p:spPr>
          <a:xfrm flipH="1" flipV="1">
            <a:off x="1322388" y="5489575"/>
            <a:ext cx="392112" cy="76200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F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587625" y="3335338"/>
            <a:ext cx="1069975" cy="2460625"/>
          </a:xfrm>
          <a:custGeom>
            <a:avLst/>
            <a:gdLst>
              <a:gd name="connsiteX0" fmla="*/ 1070312 w 1070312"/>
              <a:gd name="connsiteY0" fmla="*/ 0 h 2461260"/>
              <a:gd name="connsiteX1" fmla="*/ 18752 w 1070312"/>
              <a:gd name="connsiteY1" fmla="*/ 1181100 h 2461260"/>
              <a:gd name="connsiteX2" fmla="*/ 369272 w 1070312"/>
              <a:gd name="connsiteY2" fmla="*/ 2461260 h 2461260"/>
              <a:gd name="connsiteX3" fmla="*/ 369272 w 1070312"/>
              <a:gd name="connsiteY3" fmla="*/ 246126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312" h="2461260">
                <a:moveTo>
                  <a:pt x="1070312" y="0"/>
                </a:moveTo>
                <a:cubicBezTo>
                  <a:pt x="602952" y="385445"/>
                  <a:pt x="135592" y="770890"/>
                  <a:pt x="18752" y="1181100"/>
                </a:cubicBezTo>
                <a:cubicBezTo>
                  <a:pt x="-98088" y="1591310"/>
                  <a:pt x="369272" y="2461260"/>
                  <a:pt x="369272" y="2461260"/>
                </a:cubicBezTo>
                <a:lnTo>
                  <a:pt x="369272" y="2461260"/>
                </a:lnTo>
              </a:path>
            </a:pathLst>
          </a:custGeom>
          <a:noFill/>
          <a:ln w="3175"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386" name="Text Box 48"/>
          <p:cNvSpPr txBox="1">
            <a:spLocks noChangeArrowheads="1"/>
          </p:cNvSpPr>
          <p:nvPr/>
        </p:nvSpPr>
        <p:spPr bwMode="auto">
          <a:xfrm>
            <a:off x="3548063" y="3109913"/>
            <a:ext cx="3730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87" name="Text Box 48"/>
          <p:cNvSpPr txBox="1">
            <a:spLocks noChangeArrowheads="1"/>
          </p:cNvSpPr>
          <p:nvPr/>
        </p:nvSpPr>
        <p:spPr bwMode="auto">
          <a:xfrm>
            <a:off x="3540125" y="331152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88" name="Text Box 48"/>
          <p:cNvSpPr txBox="1">
            <a:spLocks noChangeArrowheads="1"/>
          </p:cNvSpPr>
          <p:nvPr/>
        </p:nvSpPr>
        <p:spPr bwMode="auto">
          <a:xfrm>
            <a:off x="3540125" y="352107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89" name="Text Box 48"/>
          <p:cNvSpPr txBox="1">
            <a:spLocks noChangeArrowheads="1"/>
          </p:cNvSpPr>
          <p:nvPr/>
        </p:nvSpPr>
        <p:spPr bwMode="auto">
          <a:xfrm>
            <a:off x="5711825" y="31003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sp>
        <p:nvSpPr>
          <p:cNvPr id="14390" name="Text Box 48"/>
          <p:cNvSpPr txBox="1">
            <a:spLocks noChangeArrowheads="1"/>
          </p:cNvSpPr>
          <p:nvPr/>
        </p:nvSpPr>
        <p:spPr bwMode="auto">
          <a:xfrm>
            <a:off x="5707063" y="329882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  <a:endParaRPr lang="en-US" altLang="en-US" sz="1400" b="1" i="1" baseline="-25000">
              <a:solidFill>
                <a:srgbClr val="00B050"/>
              </a:solidFill>
            </a:endParaRPr>
          </a:p>
        </p:txBody>
      </p:sp>
      <p:sp>
        <p:nvSpPr>
          <p:cNvPr id="14391" name="Text Box 48"/>
          <p:cNvSpPr txBox="1">
            <a:spLocks noChangeArrowheads="1"/>
          </p:cNvSpPr>
          <p:nvPr/>
        </p:nvSpPr>
        <p:spPr bwMode="auto">
          <a:xfrm>
            <a:off x="5711825" y="35194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grpSp>
        <p:nvGrpSpPr>
          <p:cNvPr id="14392" name="Group 72"/>
          <p:cNvGrpSpPr>
            <a:grpSpLocks/>
          </p:cNvGrpSpPr>
          <p:nvPr/>
        </p:nvGrpSpPr>
        <p:grpSpPr bwMode="auto">
          <a:xfrm>
            <a:off x="6559550" y="1160463"/>
            <a:ext cx="2733675" cy="1819275"/>
            <a:chOff x="6638925" y="3833813"/>
            <a:chExt cx="2733675" cy="1819275"/>
          </a:xfrm>
        </p:grpSpPr>
        <p:sp>
          <p:nvSpPr>
            <p:cNvPr id="14393" name="Line 46"/>
            <p:cNvSpPr>
              <a:spLocks noChangeShapeType="1"/>
            </p:cNvSpPr>
            <p:nvPr/>
          </p:nvSpPr>
          <p:spPr bwMode="auto">
            <a:xfrm>
              <a:off x="7035800" y="4100513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47"/>
            <p:cNvSpPr>
              <a:spLocks noChangeShapeType="1"/>
            </p:cNvSpPr>
            <p:nvPr/>
          </p:nvSpPr>
          <p:spPr bwMode="auto">
            <a:xfrm flipV="1">
              <a:off x="7035800" y="5395913"/>
              <a:ext cx="19558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7035800" y="4395788"/>
              <a:ext cx="762000" cy="1000125"/>
            </a:xfrm>
            <a:custGeom>
              <a:avLst/>
              <a:gdLst>
                <a:gd name="T0" fmla="*/ 0 w 480"/>
                <a:gd name="T1" fmla="*/ 630 h 630"/>
                <a:gd name="T2" fmla="*/ 480 w 480"/>
                <a:gd name="T3" fmla="*/ 18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12700">
              <a:solidFill>
                <a:schemeClr val="accent6">
                  <a:lumMod val="40000"/>
                  <a:lumOff val="60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4396" name="Text Box 49"/>
            <p:cNvSpPr txBox="1">
              <a:spLocks noChangeArrowheads="1"/>
            </p:cNvSpPr>
            <p:nvPr/>
          </p:nvSpPr>
          <p:spPr bwMode="auto">
            <a:xfrm>
              <a:off x="8820150" y="5378450"/>
              <a:ext cx="277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4397" name="Text Box 50"/>
            <p:cNvSpPr txBox="1">
              <a:spLocks noChangeArrowheads="1"/>
            </p:cNvSpPr>
            <p:nvPr/>
          </p:nvSpPr>
          <p:spPr bwMode="auto">
            <a:xfrm>
              <a:off x="6638925" y="3833813"/>
              <a:ext cx="7842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 = T/A</a:t>
              </a:r>
              <a:endParaRPr lang="en-US" altLang="en-US" sz="1200"/>
            </a:p>
          </p:txBody>
        </p:sp>
        <p:sp>
          <p:nvSpPr>
            <p:cNvPr id="14398" name="Text Box 51"/>
            <p:cNvSpPr txBox="1">
              <a:spLocks noChangeArrowheads="1"/>
            </p:cNvSpPr>
            <p:nvPr/>
          </p:nvSpPr>
          <p:spPr bwMode="auto">
            <a:xfrm>
              <a:off x="7653338" y="3971925"/>
              <a:ext cx="8016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en-US" sz="1200"/>
                <a:t> = N/A</a:t>
              </a:r>
            </a:p>
          </p:txBody>
        </p:sp>
        <p:sp>
          <p:nvSpPr>
            <p:cNvPr id="80" name="Line 56"/>
            <p:cNvSpPr>
              <a:spLocks noChangeShapeType="1"/>
            </p:cNvSpPr>
            <p:nvPr/>
          </p:nvSpPr>
          <p:spPr bwMode="auto">
            <a:xfrm>
              <a:off x="7473950" y="4595813"/>
              <a:ext cx="0" cy="809625"/>
            </a:xfrm>
            <a:prstGeom prst="line">
              <a:avLst/>
            </a:prstGeom>
            <a:noFill/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81" name="Text Box 57"/>
            <p:cNvSpPr txBox="1">
              <a:spLocks noChangeArrowheads="1"/>
            </p:cNvSpPr>
            <p:nvPr/>
          </p:nvSpPr>
          <p:spPr bwMode="auto">
            <a:xfrm>
              <a:off x="7367588" y="4938713"/>
              <a:ext cx="8604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en-US" sz="2000" i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Failure</a:t>
              </a:r>
            </a:p>
          </p:txBody>
        </p:sp>
        <p:sp>
          <p:nvSpPr>
            <p:cNvPr id="14401" name="Freeform 48"/>
            <p:cNvSpPr>
              <a:spLocks/>
            </p:cNvSpPr>
            <p:nvPr/>
          </p:nvSpPr>
          <p:spPr bwMode="auto">
            <a:xfrm>
              <a:off x="7038975" y="4432300"/>
              <a:ext cx="1643063" cy="974725"/>
            </a:xfrm>
            <a:custGeom>
              <a:avLst/>
              <a:gdLst>
                <a:gd name="T0" fmla="*/ 0 w 18989"/>
                <a:gd name="T1" fmla="*/ 2147483646 h 19895"/>
                <a:gd name="T2" fmla="*/ 2147483646 w 18989"/>
                <a:gd name="T3" fmla="*/ 2147483646 h 19895"/>
                <a:gd name="T4" fmla="*/ 2147483646 w 18989"/>
                <a:gd name="T5" fmla="*/ 2147483646 h 198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89" h="19895">
                  <a:moveTo>
                    <a:pt x="0" y="19895"/>
                  </a:moveTo>
                  <a:cubicBezTo>
                    <a:pt x="806" y="3539"/>
                    <a:pt x="1153" y="956"/>
                    <a:pt x="2529" y="43"/>
                  </a:cubicBezTo>
                  <a:cubicBezTo>
                    <a:pt x="3905" y="-870"/>
                    <a:pt x="4497" y="13184"/>
                    <a:pt x="18989" y="13835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56"/>
            <p:cNvSpPr>
              <a:spLocks noChangeShapeType="1"/>
            </p:cNvSpPr>
            <p:nvPr/>
          </p:nvSpPr>
          <p:spPr bwMode="auto">
            <a:xfrm flipH="1">
              <a:off x="7259638" y="4430713"/>
              <a:ext cx="7937" cy="965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Text Box 57"/>
            <p:cNvSpPr txBox="1">
              <a:spLocks noChangeArrowheads="1"/>
            </p:cNvSpPr>
            <p:nvPr/>
          </p:nvSpPr>
          <p:spPr bwMode="auto">
            <a:xfrm>
              <a:off x="6986588" y="4921250"/>
              <a:ext cx="8604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FF0000"/>
                  </a:solidFill>
                </a:rPr>
                <a:t>peak</a:t>
              </a:r>
            </a:p>
          </p:txBody>
        </p:sp>
        <p:sp>
          <p:nvSpPr>
            <p:cNvPr id="14404" name="Line 56"/>
            <p:cNvSpPr>
              <a:spLocks noChangeShapeType="1"/>
            </p:cNvSpPr>
            <p:nvPr/>
          </p:nvSpPr>
          <p:spPr bwMode="auto">
            <a:xfrm>
              <a:off x="8610600" y="5105400"/>
              <a:ext cx="0" cy="3000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Text Box 57"/>
            <p:cNvSpPr txBox="1">
              <a:spLocks noChangeArrowheads="1"/>
            </p:cNvSpPr>
            <p:nvPr/>
          </p:nvSpPr>
          <p:spPr bwMode="auto">
            <a:xfrm>
              <a:off x="8512175" y="5010150"/>
              <a:ext cx="8604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FF0000"/>
                  </a:solidFill>
                </a:rPr>
                <a:t>res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08147" y="4251670"/>
            <a:ext cx="107433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-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Soil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4484" y="5230135"/>
            <a:ext cx="1758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Example: Sandy - Clay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1077913" y="1101725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077913" y="24066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1077913" y="1397000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57413" y="22225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</a:t>
            </a:r>
            <a:endParaRPr lang="en-US" altLang="en-US" sz="12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33438" y="885825"/>
            <a:ext cx="250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09713" y="1085850"/>
            <a:ext cx="1049337" cy="27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516063" y="1587500"/>
            <a:ext cx="0" cy="81915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452563" y="1800225"/>
            <a:ext cx="860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200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1200" i="1" baseline="-25000">
                <a:solidFill>
                  <a:srgbClr val="00B050"/>
                </a:solidFill>
              </a:rPr>
              <a:t>Failure</a:t>
            </a:r>
          </a:p>
        </p:txBody>
      </p:sp>
      <p:sp>
        <p:nvSpPr>
          <p:cNvPr id="16394" name="Oval 26"/>
          <p:cNvSpPr>
            <a:spLocks noChangeArrowheads="1"/>
          </p:cNvSpPr>
          <p:nvPr/>
        </p:nvSpPr>
        <p:spPr bwMode="auto">
          <a:xfrm>
            <a:off x="1544638" y="1120775"/>
            <a:ext cx="276225" cy="276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grpSp>
        <p:nvGrpSpPr>
          <p:cNvPr id="16395" name="Group 3"/>
          <p:cNvGrpSpPr>
            <a:grpSpLocks/>
          </p:cNvGrpSpPr>
          <p:nvPr/>
        </p:nvGrpSpPr>
        <p:grpSpPr bwMode="auto">
          <a:xfrm>
            <a:off x="2894013" y="904875"/>
            <a:ext cx="1601787" cy="1611313"/>
            <a:chOff x="3119755" y="904367"/>
            <a:chExt cx="1601788" cy="1611313"/>
          </a:xfrm>
        </p:grpSpPr>
        <p:sp>
          <p:nvSpPr>
            <p:cNvPr id="16460" name="Line 10"/>
            <p:cNvSpPr>
              <a:spLocks noChangeShapeType="1"/>
            </p:cNvSpPr>
            <p:nvPr/>
          </p:nvSpPr>
          <p:spPr bwMode="auto">
            <a:xfrm>
              <a:off x="3364230" y="1120267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11"/>
            <p:cNvSpPr>
              <a:spLocks noChangeShapeType="1"/>
            </p:cNvSpPr>
            <p:nvPr/>
          </p:nvSpPr>
          <p:spPr bwMode="auto">
            <a:xfrm>
              <a:off x="3364230" y="2425192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12"/>
            <p:cNvSpPr>
              <a:spLocks/>
            </p:cNvSpPr>
            <p:nvPr/>
          </p:nvSpPr>
          <p:spPr bwMode="auto">
            <a:xfrm>
              <a:off x="3364230" y="1177417"/>
              <a:ext cx="762000" cy="1238250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Text Box 13"/>
            <p:cNvSpPr txBox="1">
              <a:spLocks noChangeArrowheads="1"/>
            </p:cNvSpPr>
            <p:nvPr/>
          </p:nvSpPr>
          <p:spPr bwMode="auto">
            <a:xfrm>
              <a:off x="4443730" y="2241042"/>
              <a:ext cx="277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6464" name="Text Box 14"/>
            <p:cNvSpPr txBox="1">
              <a:spLocks noChangeArrowheads="1"/>
            </p:cNvSpPr>
            <p:nvPr/>
          </p:nvSpPr>
          <p:spPr bwMode="auto">
            <a:xfrm>
              <a:off x="3119755" y="904367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6465" name="Text Box 15"/>
            <p:cNvSpPr txBox="1">
              <a:spLocks noChangeArrowheads="1"/>
            </p:cNvSpPr>
            <p:nvPr/>
          </p:nvSpPr>
          <p:spPr bwMode="auto">
            <a:xfrm>
              <a:off x="3615055" y="1066292"/>
              <a:ext cx="8016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solidFill>
                    <a:srgbClr val="FF0000"/>
                  </a:solidFill>
                  <a:latin typeface="Symbol" panose="05050102010706020507" pitchFamily="18" charset="2"/>
                </a:rPr>
                <a:t>2</a:t>
              </a:r>
              <a:endParaRPr lang="en-US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6466" name="Line 16"/>
            <p:cNvSpPr>
              <a:spLocks noChangeShapeType="1"/>
            </p:cNvSpPr>
            <p:nvPr/>
          </p:nvSpPr>
          <p:spPr bwMode="auto">
            <a:xfrm>
              <a:off x="3802380" y="1415542"/>
              <a:ext cx="0" cy="10096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Text Box 17"/>
            <p:cNvSpPr txBox="1">
              <a:spLocks noChangeArrowheads="1"/>
            </p:cNvSpPr>
            <p:nvPr/>
          </p:nvSpPr>
          <p:spPr bwMode="auto">
            <a:xfrm>
              <a:off x="3776980" y="1790192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>
                  <a:solidFill>
                    <a:srgbClr val="00B050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6468" name="Oval 27"/>
            <p:cNvSpPr>
              <a:spLocks noChangeArrowheads="1"/>
            </p:cNvSpPr>
            <p:nvPr/>
          </p:nvSpPr>
          <p:spPr bwMode="auto">
            <a:xfrm>
              <a:off x="3640455" y="1101217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6397" name="Text Box 29"/>
          <p:cNvSpPr txBox="1">
            <a:spLocks noChangeArrowheads="1"/>
          </p:cNvSpPr>
          <p:nvPr/>
        </p:nvSpPr>
        <p:spPr bwMode="auto">
          <a:xfrm>
            <a:off x="1100138" y="2986088"/>
            <a:ext cx="65468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Test #	</a:t>
            </a:r>
            <a:r>
              <a:rPr lang="en-US" altLang="en-US" sz="1200">
                <a:solidFill>
                  <a:srgbClr val="FF0000"/>
                </a:solidFill>
              </a:rPr>
              <a:t>Normal Stress (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</a:rPr>
              <a:t>n</a:t>
            </a:r>
            <a:r>
              <a:rPr lang="en-US" altLang="en-US" sz="1200">
                <a:solidFill>
                  <a:srgbClr val="FF0000"/>
                </a:solidFill>
              </a:rPr>
              <a:t>)</a:t>
            </a:r>
            <a:r>
              <a:rPr lang="en-US" altLang="en-US" sz="1200"/>
              <a:t>	</a:t>
            </a:r>
            <a:r>
              <a:rPr lang="en-US" altLang="en-US" sz="1200">
                <a:solidFill>
                  <a:srgbClr val="00B050"/>
                </a:solidFill>
              </a:rPr>
              <a:t>Shear at Failure (</a:t>
            </a: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200">
                <a:solidFill>
                  <a:srgbClr val="00B05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1				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2				</a:t>
            </a:r>
            <a:r>
              <a:rPr lang="en-US" altLang="en-US" sz="1200">
                <a:solidFill>
                  <a:srgbClr val="00B05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3				 </a:t>
            </a:r>
            <a:endParaRPr lang="en-US" altLang="en-US" sz="1200">
              <a:solidFill>
                <a:srgbClr val="00B050"/>
              </a:solidFill>
            </a:endParaRPr>
          </a:p>
        </p:txBody>
      </p:sp>
      <p:sp>
        <p:nvSpPr>
          <p:cNvPr id="16398" name="Rectangle 30"/>
          <p:cNvSpPr>
            <a:spLocks noChangeArrowheads="1"/>
          </p:cNvSpPr>
          <p:nvPr/>
        </p:nvSpPr>
        <p:spPr bwMode="auto">
          <a:xfrm>
            <a:off x="1116013" y="2968625"/>
            <a:ext cx="5581650" cy="104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9" name="Line 32"/>
          <p:cNvSpPr>
            <a:spLocks noChangeShapeType="1"/>
          </p:cNvSpPr>
          <p:nvPr/>
        </p:nvSpPr>
        <p:spPr bwMode="auto">
          <a:xfrm flipV="1">
            <a:off x="2062163" y="4451350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33"/>
          <p:cNvSpPr>
            <a:spLocks noChangeShapeType="1"/>
          </p:cNvSpPr>
          <p:nvPr/>
        </p:nvSpPr>
        <p:spPr bwMode="auto">
          <a:xfrm>
            <a:off x="2062163" y="6099175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34"/>
          <p:cNvSpPr>
            <a:spLocks noChangeShapeType="1"/>
          </p:cNvSpPr>
          <p:nvPr/>
        </p:nvSpPr>
        <p:spPr bwMode="auto">
          <a:xfrm flipV="1">
            <a:off x="3024188" y="5803900"/>
            <a:ext cx="4762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35"/>
          <p:cNvSpPr>
            <a:spLocks noChangeShapeType="1"/>
          </p:cNvSpPr>
          <p:nvPr/>
        </p:nvSpPr>
        <p:spPr bwMode="auto">
          <a:xfrm flipH="1" flipV="1">
            <a:off x="3776663" y="5581650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6"/>
          <p:cNvSpPr>
            <a:spLocks noChangeShapeType="1"/>
          </p:cNvSpPr>
          <p:nvPr/>
        </p:nvSpPr>
        <p:spPr bwMode="auto">
          <a:xfrm flipV="1">
            <a:off x="4557713" y="5357813"/>
            <a:ext cx="1587" cy="7318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7"/>
          <p:cNvSpPr>
            <a:spLocks noChangeShapeType="1"/>
          </p:cNvSpPr>
          <p:nvPr/>
        </p:nvSpPr>
        <p:spPr bwMode="auto">
          <a:xfrm flipH="1">
            <a:off x="2066925" y="5022850"/>
            <a:ext cx="363378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8"/>
          <p:cNvSpPr>
            <a:spLocks noChangeShapeType="1"/>
          </p:cNvSpPr>
          <p:nvPr/>
        </p:nvSpPr>
        <p:spPr bwMode="auto">
          <a:xfrm>
            <a:off x="5245100" y="5156200"/>
            <a:ext cx="35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42"/>
          <p:cNvSpPr>
            <a:spLocks noChangeShapeType="1"/>
          </p:cNvSpPr>
          <p:nvPr/>
        </p:nvSpPr>
        <p:spPr bwMode="auto">
          <a:xfrm>
            <a:off x="5540375" y="5080000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Text Box 43"/>
          <p:cNvSpPr txBox="1">
            <a:spLocks noChangeArrowheads="1"/>
          </p:cNvSpPr>
          <p:nvPr/>
        </p:nvSpPr>
        <p:spPr bwMode="auto">
          <a:xfrm>
            <a:off x="5537200" y="4929188"/>
            <a:ext cx="2921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B0F0"/>
                </a:solidFill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16408" name="Text Box 45"/>
          <p:cNvSpPr txBox="1">
            <a:spLocks noChangeArrowheads="1"/>
          </p:cNvSpPr>
          <p:nvPr/>
        </p:nvSpPr>
        <p:spPr bwMode="auto">
          <a:xfrm>
            <a:off x="2976563" y="574040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6409" name="Text Box 46"/>
          <p:cNvSpPr txBox="1">
            <a:spLocks noChangeArrowheads="1"/>
          </p:cNvSpPr>
          <p:nvPr/>
        </p:nvSpPr>
        <p:spPr bwMode="auto">
          <a:xfrm>
            <a:off x="3725863" y="571500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16410" name="Text Box 47"/>
          <p:cNvSpPr txBox="1">
            <a:spLocks noChangeArrowheads="1"/>
          </p:cNvSpPr>
          <p:nvPr/>
        </p:nvSpPr>
        <p:spPr bwMode="auto">
          <a:xfrm>
            <a:off x="4532313" y="5559425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</a:p>
        </p:txBody>
      </p:sp>
      <p:sp>
        <p:nvSpPr>
          <p:cNvPr id="16411" name="Text Box 48"/>
          <p:cNvSpPr txBox="1">
            <a:spLocks noChangeArrowheads="1"/>
          </p:cNvSpPr>
          <p:nvPr/>
        </p:nvSpPr>
        <p:spPr bwMode="auto">
          <a:xfrm>
            <a:off x="2865438" y="603567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2" name="Text Box 49"/>
          <p:cNvSpPr txBox="1">
            <a:spLocks noChangeArrowheads="1"/>
          </p:cNvSpPr>
          <p:nvPr/>
        </p:nvSpPr>
        <p:spPr bwMode="auto">
          <a:xfrm>
            <a:off x="3617913" y="603567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3" name="Text Box 50"/>
          <p:cNvSpPr txBox="1">
            <a:spLocks noChangeArrowheads="1"/>
          </p:cNvSpPr>
          <p:nvPr/>
        </p:nvSpPr>
        <p:spPr bwMode="auto">
          <a:xfrm>
            <a:off x="4437063" y="602615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4" name="Text Box 51"/>
          <p:cNvSpPr txBox="1">
            <a:spLocks noChangeArrowheads="1"/>
          </p:cNvSpPr>
          <p:nvPr/>
        </p:nvSpPr>
        <p:spPr bwMode="auto">
          <a:xfrm>
            <a:off x="6094413" y="6007100"/>
            <a:ext cx="55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600" baseline="-25000">
                <a:solidFill>
                  <a:srgbClr val="00B0F0"/>
                </a:solidFill>
              </a:rPr>
              <a:t>n</a:t>
            </a:r>
            <a:endParaRPr lang="en-US" altLang="en-US" sz="1600">
              <a:solidFill>
                <a:srgbClr val="00B0F0"/>
              </a:solidFill>
            </a:endParaRPr>
          </a:p>
        </p:txBody>
      </p:sp>
      <p:sp>
        <p:nvSpPr>
          <p:cNvPr id="16415" name="Text Box 52"/>
          <p:cNvSpPr txBox="1">
            <a:spLocks noChangeArrowheads="1"/>
          </p:cNvSpPr>
          <p:nvPr/>
        </p:nvSpPr>
        <p:spPr bwMode="auto">
          <a:xfrm>
            <a:off x="1785938" y="4257675"/>
            <a:ext cx="393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t</a:t>
            </a:r>
            <a:endParaRPr lang="en-US" altLang="en-US" sz="1600" baseline="-2500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6416" name="Text Box 54"/>
          <p:cNvSpPr txBox="1">
            <a:spLocks noChangeArrowheads="1"/>
          </p:cNvSpPr>
          <p:nvPr/>
        </p:nvSpPr>
        <p:spPr bwMode="auto">
          <a:xfrm rot="-1071425">
            <a:off x="3263900" y="5068888"/>
            <a:ext cx="1812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t = s</a:t>
            </a:r>
            <a:r>
              <a:rPr lang="en-US" altLang="en-US" sz="1800" baseline="-25000"/>
              <a:t>n</a:t>
            </a:r>
            <a:r>
              <a:rPr lang="en-US" altLang="en-US" sz="1800">
                <a:latin typeface="Symbol" panose="05050102010706020507" pitchFamily="18" charset="2"/>
              </a:rPr>
              <a:t> </a:t>
            </a:r>
            <a:r>
              <a:rPr lang="en-US" altLang="en-US" sz="1800"/>
              <a:t>tan</a:t>
            </a:r>
            <a:r>
              <a:rPr lang="en-US" altLang="en-US" sz="1800">
                <a:latin typeface="Symbol" panose="05050102010706020507" pitchFamily="18" charset="2"/>
              </a:rPr>
              <a:t> f</a:t>
            </a:r>
            <a:endParaRPr lang="en-US" altLang="en-US" sz="1800" baseline="-25000">
              <a:latin typeface="Symbol" panose="05050102010706020507" pitchFamily="18" charset="2"/>
            </a:endParaRPr>
          </a:p>
        </p:txBody>
      </p:sp>
      <p:sp>
        <p:nvSpPr>
          <p:cNvPr id="16417" name="Text Box 55"/>
          <p:cNvSpPr txBox="1">
            <a:spLocks noChangeArrowheads="1"/>
          </p:cNvSpPr>
          <p:nvPr/>
        </p:nvSpPr>
        <p:spPr bwMode="auto">
          <a:xfrm>
            <a:off x="138113" y="1920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Direct Shear Test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432050" y="2968625"/>
            <a:ext cx="3175" cy="1033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22838" y="2982913"/>
            <a:ext cx="9525" cy="1022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16013" y="32131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25538" y="33655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116013" y="3578225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98638" y="1254125"/>
            <a:ext cx="1804987" cy="20431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>
            <a:off x="2011363" y="1971675"/>
            <a:ext cx="3686175" cy="13192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5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5770563" y="5133975"/>
            <a:ext cx="314325" cy="619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F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426" name="TextBox 9"/>
          <p:cNvSpPr txBox="1">
            <a:spLocks noChangeArrowheads="1"/>
          </p:cNvSpPr>
          <p:nvPr/>
        </p:nvSpPr>
        <p:spPr bwMode="auto">
          <a:xfrm>
            <a:off x="6029325" y="5011738"/>
            <a:ext cx="157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B0F0"/>
                </a:solidFill>
              </a:rPr>
              <a:t>Angle of Frication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87625" y="3335338"/>
            <a:ext cx="1069975" cy="2824162"/>
          </a:xfrm>
          <a:custGeom>
            <a:avLst/>
            <a:gdLst>
              <a:gd name="connsiteX0" fmla="*/ 1070312 w 1070312"/>
              <a:gd name="connsiteY0" fmla="*/ 0 h 2461260"/>
              <a:gd name="connsiteX1" fmla="*/ 18752 w 1070312"/>
              <a:gd name="connsiteY1" fmla="*/ 1181100 h 2461260"/>
              <a:gd name="connsiteX2" fmla="*/ 369272 w 1070312"/>
              <a:gd name="connsiteY2" fmla="*/ 2461260 h 2461260"/>
              <a:gd name="connsiteX3" fmla="*/ 369272 w 1070312"/>
              <a:gd name="connsiteY3" fmla="*/ 246126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312" h="2461260">
                <a:moveTo>
                  <a:pt x="1070312" y="0"/>
                </a:moveTo>
                <a:cubicBezTo>
                  <a:pt x="602952" y="385445"/>
                  <a:pt x="135592" y="770890"/>
                  <a:pt x="18752" y="1181100"/>
                </a:cubicBezTo>
                <a:cubicBezTo>
                  <a:pt x="-98088" y="1591310"/>
                  <a:pt x="369272" y="2461260"/>
                  <a:pt x="369272" y="2461260"/>
                </a:cubicBezTo>
                <a:lnTo>
                  <a:pt x="369272" y="2461260"/>
                </a:lnTo>
              </a:path>
            </a:pathLst>
          </a:custGeom>
          <a:noFill/>
          <a:ln w="3175"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428" name="Text Box 48"/>
          <p:cNvSpPr txBox="1">
            <a:spLocks noChangeArrowheads="1"/>
          </p:cNvSpPr>
          <p:nvPr/>
        </p:nvSpPr>
        <p:spPr bwMode="auto">
          <a:xfrm>
            <a:off x="3548063" y="3109913"/>
            <a:ext cx="3730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29" name="Text Box 48"/>
          <p:cNvSpPr txBox="1">
            <a:spLocks noChangeArrowheads="1"/>
          </p:cNvSpPr>
          <p:nvPr/>
        </p:nvSpPr>
        <p:spPr bwMode="auto">
          <a:xfrm>
            <a:off x="3540125" y="331152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3540125" y="352107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31" name="Text Box 48"/>
          <p:cNvSpPr txBox="1">
            <a:spLocks noChangeArrowheads="1"/>
          </p:cNvSpPr>
          <p:nvPr/>
        </p:nvSpPr>
        <p:spPr bwMode="auto">
          <a:xfrm>
            <a:off x="5711825" y="31003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5707063" y="329882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  <a:endParaRPr lang="en-US" altLang="en-US" sz="1400" b="1" i="1" baseline="-25000">
              <a:solidFill>
                <a:srgbClr val="00B050"/>
              </a:solidFill>
            </a:endParaRPr>
          </a:p>
        </p:txBody>
      </p:sp>
      <p:sp>
        <p:nvSpPr>
          <p:cNvPr id="16433" name="Text Box 48"/>
          <p:cNvSpPr txBox="1">
            <a:spLocks noChangeArrowheads="1"/>
          </p:cNvSpPr>
          <p:nvPr/>
        </p:nvSpPr>
        <p:spPr bwMode="auto">
          <a:xfrm>
            <a:off x="5711825" y="35194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sp>
        <p:nvSpPr>
          <p:cNvPr id="16434" name="Line 36"/>
          <p:cNvSpPr>
            <a:spLocks noChangeShapeType="1"/>
          </p:cNvSpPr>
          <p:nvPr/>
        </p:nvSpPr>
        <p:spPr bwMode="auto">
          <a:xfrm flipV="1">
            <a:off x="5041900" y="5211763"/>
            <a:ext cx="6350" cy="871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Text Box 47"/>
          <p:cNvSpPr txBox="1">
            <a:spLocks noChangeArrowheads="1"/>
          </p:cNvSpPr>
          <p:nvPr/>
        </p:nvSpPr>
        <p:spPr bwMode="auto">
          <a:xfrm>
            <a:off x="5002213" y="557530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4</a:t>
            </a:r>
          </a:p>
        </p:txBody>
      </p:sp>
      <p:sp>
        <p:nvSpPr>
          <p:cNvPr id="16436" name="Text Box 50"/>
          <p:cNvSpPr txBox="1">
            <a:spLocks noChangeArrowheads="1"/>
          </p:cNvSpPr>
          <p:nvPr/>
        </p:nvSpPr>
        <p:spPr bwMode="auto">
          <a:xfrm>
            <a:off x="4891088" y="605155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4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1101725" y="3806825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41" name="Group 96"/>
          <p:cNvGrpSpPr>
            <a:grpSpLocks/>
          </p:cNvGrpSpPr>
          <p:nvPr/>
        </p:nvGrpSpPr>
        <p:grpSpPr bwMode="auto">
          <a:xfrm>
            <a:off x="4806950" y="1038225"/>
            <a:ext cx="1773238" cy="1611313"/>
            <a:chOff x="5386705" y="885317"/>
            <a:chExt cx="1773238" cy="1611313"/>
          </a:xfrm>
        </p:grpSpPr>
        <p:sp>
          <p:nvSpPr>
            <p:cNvPr id="16442" name="Line 18"/>
            <p:cNvSpPr>
              <a:spLocks noChangeShapeType="1"/>
            </p:cNvSpPr>
            <p:nvPr/>
          </p:nvSpPr>
          <p:spPr bwMode="auto">
            <a:xfrm>
              <a:off x="5631180" y="1101217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19"/>
            <p:cNvSpPr>
              <a:spLocks noChangeShapeType="1"/>
            </p:cNvSpPr>
            <p:nvPr/>
          </p:nvSpPr>
          <p:spPr bwMode="auto">
            <a:xfrm>
              <a:off x="5631180" y="2406142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20"/>
            <p:cNvSpPr>
              <a:spLocks/>
            </p:cNvSpPr>
            <p:nvPr/>
          </p:nvSpPr>
          <p:spPr bwMode="auto">
            <a:xfrm>
              <a:off x="5631180" y="948817"/>
              <a:ext cx="762000" cy="1447800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Text Box 21"/>
            <p:cNvSpPr txBox="1">
              <a:spLocks noChangeArrowheads="1"/>
            </p:cNvSpPr>
            <p:nvPr/>
          </p:nvSpPr>
          <p:spPr bwMode="auto">
            <a:xfrm>
              <a:off x="6710680" y="2221992"/>
              <a:ext cx="277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6446" name="Text Box 22"/>
            <p:cNvSpPr txBox="1">
              <a:spLocks noChangeArrowheads="1"/>
            </p:cNvSpPr>
            <p:nvPr/>
          </p:nvSpPr>
          <p:spPr bwMode="auto">
            <a:xfrm>
              <a:off x="5386705" y="885317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6447" name="Text Box 23"/>
            <p:cNvSpPr txBox="1">
              <a:spLocks noChangeArrowheads="1"/>
            </p:cNvSpPr>
            <p:nvPr/>
          </p:nvSpPr>
          <p:spPr bwMode="auto">
            <a:xfrm>
              <a:off x="6358255" y="980567"/>
              <a:ext cx="801688" cy="2746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solidFill>
                    <a:srgbClr val="FF0000"/>
                  </a:solidFill>
                  <a:latin typeface="Symbol" panose="05050102010706020507" pitchFamily="18" charset="2"/>
                </a:rPr>
                <a:t>3</a:t>
              </a:r>
              <a:endParaRPr lang="en-US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6448" name="Line 24"/>
            <p:cNvSpPr>
              <a:spLocks noChangeShapeType="1"/>
            </p:cNvSpPr>
            <p:nvPr/>
          </p:nvSpPr>
          <p:spPr bwMode="auto">
            <a:xfrm>
              <a:off x="6069330" y="1244092"/>
              <a:ext cx="0" cy="11620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Text Box 25"/>
            <p:cNvSpPr txBox="1">
              <a:spLocks noChangeArrowheads="1"/>
            </p:cNvSpPr>
            <p:nvPr/>
          </p:nvSpPr>
          <p:spPr bwMode="auto">
            <a:xfrm>
              <a:off x="6034405" y="1713992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>
                  <a:solidFill>
                    <a:srgbClr val="00B050"/>
                  </a:solidFill>
                  <a:latin typeface="Symbol" panose="05050102010706020507" pitchFamily="18" charset="2"/>
                </a:rPr>
                <a:t>3</a:t>
              </a: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6450" name="Oval 28"/>
            <p:cNvSpPr>
              <a:spLocks noChangeArrowheads="1"/>
            </p:cNvSpPr>
            <p:nvPr/>
          </p:nvSpPr>
          <p:spPr bwMode="auto">
            <a:xfrm>
              <a:off x="6374130" y="996442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468313" y="4685573"/>
            <a:ext cx="7537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Soil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3358" y="584458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0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959923" y="5407773"/>
            <a:ext cx="17589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Example: Sand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15965" y="914946"/>
            <a:ext cx="1725612" cy="1611313"/>
            <a:chOff x="833438" y="885825"/>
            <a:chExt cx="1725612" cy="1611313"/>
          </a:xfrm>
        </p:grpSpPr>
        <p:sp>
          <p:nvSpPr>
            <p:cNvPr id="16386" name="Line 2"/>
            <p:cNvSpPr>
              <a:spLocks noChangeShapeType="1"/>
            </p:cNvSpPr>
            <p:nvPr/>
          </p:nvSpPr>
          <p:spPr bwMode="auto">
            <a:xfrm>
              <a:off x="1077913" y="1101725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" name="Line 3"/>
            <p:cNvSpPr>
              <a:spLocks noChangeShapeType="1"/>
            </p:cNvSpPr>
            <p:nvPr/>
          </p:nvSpPr>
          <p:spPr bwMode="auto">
            <a:xfrm>
              <a:off x="1077913" y="2406650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1077913" y="1397000"/>
              <a:ext cx="762000" cy="1000125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2157413" y="2222500"/>
              <a:ext cx="2778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833438" y="885825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509713" y="1085850"/>
              <a:ext cx="10493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solidFill>
                    <a:srgbClr val="FF0000"/>
                  </a:solidFill>
                  <a:latin typeface="Symbol" panose="05050102010706020507" pitchFamily="18" charset="2"/>
                </a:rPr>
                <a:t>1</a:t>
              </a:r>
              <a:endParaRPr lang="en-US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1516063" y="1587500"/>
              <a:ext cx="0" cy="8191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1452563" y="1800225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>
                  <a:solidFill>
                    <a:srgbClr val="00B050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6394" name="Oval 26"/>
            <p:cNvSpPr>
              <a:spLocks noChangeArrowheads="1"/>
            </p:cNvSpPr>
            <p:nvPr/>
          </p:nvSpPr>
          <p:spPr bwMode="auto">
            <a:xfrm>
              <a:off x="1544638" y="1120775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6397" name="Text Box 29"/>
          <p:cNvSpPr txBox="1">
            <a:spLocks noChangeArrowheads="1"/>
          </p:cNvSpPr>
          <p:nvPr/>
        </p:nvSpPr>
        <p:spPr bwMode="auto">
          <a:xfrm>
            <a:off x="1100138" y="2986088"/>
            <a:ext cx="65468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Test #	</a:t>
            </a:r>
            <a:r>
              <a:rPr lang="en-US" altLang="en-US" sz="1200">
                <a:solidFill>
                  <a:srgbClr val="FF0000"/>
                </a:solidFill>
              </a:rPr>
              <a:t>Normal Stress (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</a:rPr>
              <a:t>n</a:t>
            </a:r>
            <a:r>
              <a:rPr lang="en-US" altLang="en-US" sz="1200">
                <a:solidFill>
                  <a:srgbClr val="FF0000"/>
                </a:solidFill>
              </a:rPr>
              <a:t>)</a:t>
            </a:r>
            <a:r>
              <a:rPr lang="en-US" altLang="en-US" sz="1200"/>
              <a:t>	</a:t>
            </a:r>
            <a:r>
              <a:rPr lang="en-US" altLang="en-US" sz="1200">
                <a:solidFill>
                  <a:srgbClr val="00B050"/>
                </a:solidFill>
              </a:rPr>
              <a:t>Shear at Failure (</a:t>
            </a: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200">
                <a:solidFill>
                  <a:srgbClr val="00B05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1				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2				</a:t>
            </a:r>
            <a:r>
              <a:rPr lang="en-US" altLang="en-US" sz="1200">
                <a:solidFill>
                  <a:srgbClr val="00B05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3				 </a:t>
            </a:r>
            <a:endParaRPr lang="en-US" altLang="en-US" sz="1200">
              <a:solidFill>
                <a:srgbClr val="00B050"/>
              </a:solidFill>
            </a:endParaRPr>
          </a:p>
        </p:txBody>
      </p:sp>
      <p:sp>
        <p:nvSpPr>
          <p:cNvPr id="16398" name="Rectangle 30"/>
          <p:cNvSpPr>
            <a:spLocks noChangeArrowheads="1"/>
          </p:cNvSpPr>
          <p:nvPr/>
        </p:nvSpPr>
        <p:spPr bwMode="auto">
          <a:xfrm>
            <a:off x="1116013" y="2968625"/>
            <a:ext cx="5581650" cy="104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9" name="Line 32"/>
          <p:cNvSpPr>
            <a:spLocks noChangeShapeType="1"/>
          </p:cNvSpPr>
          <p:nvPr/>
        </p:nvSpPr>
        <p:spPr bwMode="auto">
          <a:xfrm flipV="1">
            <a:off x="2062163" y="4451350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33"/>
          <p:cNvSpPr>
            <a:spLocks noChangeShapeType="1"/>
          </p:cNvSpPr>
          <p:nvPr/>
        </p:nvSpPr>
        <p:spPr bwMode="auto">
          <a:xfrm>
            <a:off x="2062163" y="6099175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34"/>
          <p:cNvSpPr>
            <a:spLocks noChangeShapeType="1"/>
          </p:cNvSpPr>
          <p:nvPr/>
        </p:nvSpPr>
        <p:spPr bwMode="auto">
          <a:xfrm flipV="1">
            <a:off x="3024188" y="5448542"/>
            <a:ext cx="7310" cy="64110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35"/>
          <p:cNvSpPr>
            <a:spLocks noChangeShapeType="1"/>
          </p:cNvSpPr>
          <p:nvPr/>
        </p:nvSpPr>
        <p:spPr bwMode="auto">
          <a:xfrm flipV="1">
            <a:off x="3776662" y="5442718"/>
            <a:ext cx="9069" cy="66598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6"/>
          <p:cNvSpPr>
            <a:spLocks noChangeShapeType="1"/>
          </p:cNvSpPr>
          <p:nvPr/>
        </p:nvSpPr>
        <p:spPr bwMode="auto">
          <a:xfrm flipV="1">
            <a:off x="4557713" y="5416509"/>
            <a:ext cx="5551" cy="6731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7"/>
          <p:cNvSpPr>
            <a:spLocks noChangeShapeType="1"/>
          </p:cNvSpPr>
          <p:nvPr/>
        </p:nvSpPr>
        <p:spPr bwMode="auto">
          <a:xfrm flipH="1">
            <a:off x="2058853" y="5442717"/>
            <a:ext cx="3811943" cy="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Text Box 45"/>
          <p:cNvSpPr txBox="1">
            <a:spLocks noChangeArrowheads="1"/>
          </p:cNvSpPr>
          <p:nvPr/>
        </p:nvSpPr>
        <p:spPr bwMode="auto">
          <a:xfrm>
            <a:off x="2976563" y="5664684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 dirty="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6409" name="Text Box 46"/>
          <p:cNvSpPr txBox="1">
            <a:spLocks noChangeArrowheads="1"/>
          </p:cNvSpPr>
          <p:nvPr/>
        </p:nvSpPr>
        <p:spPr bwMode="auto">
          <a:xfrm>
            <a:off x="3711303" y="565967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 dirty="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16410" name="Text Box 47"/>
          <p:cNvSpPr txBox="1">
            <a:spLocks noChangeArrowheads="1"/>
          </p:cNvSpPr>
          <p:nvPr/>
        </p:nvSpPr>
        <p:spPr bwMode="auto">
          <a:xfrm>
            <a:off x="4532313" y="5559425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</a:p>
        </p:txBody>
      </p:sp>
      <p:sp>
        <p:nvSpPr>
          <p:cNvPr id="16411" name="Text Box 48"/>
          <p:cNvSpPr txBox="1">
            <a:spLocks noChangeArrowheads="1"/>
          </p:cNvSpPr>
          <p:nvPr/>
        </p:nvSpPr>
        <p:spPr bwMode="auto">
          <a:xfrm>
            <a:off x="2865438" y="603567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2" name="Text Box 49"/>
          <p:cNvSpPr txBox="1">
            <a:spLocks noChangeArrowheads="1"/>
          </p:cNvSpPr>
          <p:nvPr/>
        </p:nvSpPr>
        <p:spPr bwMode="auto">
          <a:xfrm>
            <a:off x="3617913" y="603567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3" name="Text Box 50"/>
          <p:cNvSpPr txBox="1">
            <a:spLocks noChangeArrowheads="1"/>
          </p:cNvSpPr>
          <p:nvPr/>
        </p:nvSpPr>
        <p:spPr bwMode="auto">
          <a:xfrm>
            <a:off x="4437063" y="602615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4" name="Text Box 51"/>
          <p:cNvSpPr txBox="1">
            <a:spLocks noChangeArrowheads="1"/>
          </p:cNvSpPr>
          <p:nvPr/>
        </p:nvSpPr>
        <p:spPr bwMode="auto">
          <a:xfrm>
            <a:off x="6094413" y="6007100"/>
            <a:ext cx="55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600" baseline="-25000">
                <a:solidFill>
                  <a:srgbClr val="00B0F0"/>
                </a:solidFill>
              </a:rPr>
              <a:t>n</a:t>
            </a:r>
            <a:endParaRPr lang="en-US" altLang="en-US" sz="1600">
              <a:solidFill>
                <a:srgbClr val="00B0F0"/>
              </a:solidFill>
            </a:endParaRPr>
          </a:p>
        </p:txBody>
      </p:sp>
      <p:sp>
        <p:nvSpPr>
          <p:cNvPr id="16415" name="Text Box 52"/>
          <p:cNvSpPr txBox="1">
            <a:spLocks noChangeArrowheads="1"/>
          </p:cNvSpPr>
          <p:nvPr/>
        </p:nvSpPr>
        <p:spPr bwMode="auto">
          <a:xfrm>
            <a:off x="1785938" y="4257675"/>
            <a:ext cx="393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t</a:t>
            </a:r>
            <a:endParaRPr lang="en-US" altLang="en-US" sz="1600" baseline="-2500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6416" name="Text Box 54"/>
          <p:cNvSpPr txBox="1">
            <a:spLocks noChangeArrowheads="1"/>
          </p:cNvSpPr>
          <p:nvPr/>
        </p:nvSpPr>
        <p:spPr bwMode="auto">
          <a:xfrm>
            <a:off x="3898738" y="5054328"/>
            <a:ext cx="658701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Symbol" panose="05050102010706020507" pitchFamily="18" charset="2"/>
              </a:rPr>
              <a:t>t = </a:t>
            </a:r>
            <a:r>
              <a:rPr lang="en-US" altLang="en-US" sz="1800" dirty="0" smtClean="0">
                <a:solidFill>
                  <a:srgbClr val="FF0000"/>
                </a:solidFill>
                <a:latin typeface="+mj-lt"/>
              </a:rPr>
              <a:t>c</a:t>
            </a:r>
            <a:endParaRPr lang="en-US" altLang="en-US" sz="1800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417" name="Text Box 55"/>
          <p:cNvSpPr txBox="1">
            <a:spLocks noChangeArrowheads="1"/>
          </p:cNvSpPr>
          <p:nvPr/>
        </p:nvSpPr>
        <p:spPr bwMode="auto">
          <a:xfrm>
            <a:off x="138113" y="1920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Direct Shear Test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432050" y="2968625"/>
            <a:ext cx="3175" cy="1033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22838" y="2982913"/>
            <a:ext cx="9525" cy="1022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16013" y="32131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25538" y="33655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116013" y="3578225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98638" y="1254125"/>
            <a:ext cx="1804987" cy="20431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>
            <a:off x="2011363" y="1971675"/>
            <a:ext cx="3686175" cy="13192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5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587625" y="3335338"/>
            <a:ext cx="1069975" cy="2824162"/>
          </a:xfrm>
          <a:custGeom>
            <a:avLst/>
            <a:gdLst>
              <a:gd name="connsiteX0" fmla="*/ 1070312 w 1070312"/>
              <a:gd name="connsiteY0" fmla="*/ 0 h 2461260"/>
              <a:gd name="connsiteX1" fmla="*/ 18752 w 1070312"/>
              <a:gd name="connsiteY1" fmla="*/ 1181100 h 2461260"/>
              <a:gd name="connsiteX2" fmla="*/ 369272 w 1070312"/>
              <a:gd name="connsiteY2" fmla="*/ 2461260 h 2461260"/>
              <a:gd name="connsiteX3" fmla="*/ 369272 w 1070312"/>
              <a:gd name="connsiteY3" fmla="*/ 246126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312" h="2461260">
                <a:moveTo>
                  <a:pt x="1070312" y="0"/>
                </a:moveTo>
                <a:cubicBezTo>
                  <a:pt x="602952" y="385445"/>
                  <a:pt x="135592" y="770890"/>
                  <a:pt x="18752" y="1181100"/>
                </a:cubicBezTo>
                <a:cubicBezTo>
                  <a:pt x="-98088" y="1591310"/>
                  <a:pt x="369272" y="2461260"/>
                  <a:pt x="369272" y="2461260"/>
                </a:cubicBezTo>
                <a:lnTo>
                  <a:pt x="369272" y="2461260"/>
                </a:lnTo>
              </a:path>
            </a:pathLst>
          </a:custGeom>
          <a:noFill/>
          <a:ln w="3175"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428" name="Text Box 48"/>
          <p:cNvSpPr txBox="1">
            <a:spLocks noChangeArrowheads="1"/>
          </p:cNvSpPr>
          <p:nvPr/>
        </p:nvSpPr>
        <p:spPr bwMode="auto">
          <a:xfrm>
            <a:off x="3548063" y="3109913"/>
            <a:ext cx="3730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29" name="Text Box 48"/>
          <p:cNvSpPr txBox="1">
            <a:spLocks noChangeArrowheads="1"/>
          </p:cNvSpPr>
          <p:nvPr/>
        </p:nvSpPr>
        <p:spPr bwMode="auto">
          <a:xfrm>
            <a:off x="3540125" y="331152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3540125" y="352107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31" name="Text Box 48"/>
          <p:cNvSpPr txBox="1">
            <a:spLocks noChangeArrowheads="1"/>
          </p:cNvSpPr>
          <p:nvPr/>
        </p:nvSpPr>
        <p:spPr bwMode="auto">
          <a:xfrm>
            <a:off x="5711825" y="31003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5707063" y="329882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  <a:endParaRPr lang="en-US" altLang="en-US" sz="1400" b="1" i="1" baseline="-25000">
              <a:solidFill>
                <a:srgbClr val="00B050"/>
              </a:solidFill>
            </a:endParaRPr>
          </a:p>
        </p:txBody>
      </p:sp>
      <p:sp>
        <p:nvSpPr>
          <p:cNvPr id="16433" name="Text Box 48"/>
          <p:cNvSpPr txBox="1">
            <a:spLocks noChangeArrowheads="1"/>
          </p:cNvSpPr>
          <p:nvPr/>
        </p:nvSpPr>
        <p:spPr bwMode="auto">
          <a:xfrm>
            <a:off x="5711825" y="35194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sp>
        <p:nvSpPr>
          <p:cNvPr id="16436" name="Text Box 50"/>
          <p:cNvSpPr txBox="1">
            <a:spLocks noChangeArrowheads="1"/>
          </p:cNvSpPr>
          <p:nvPr/>
        </p:nvSpPr>
        <p:spPr bwMode="auto">
          <a:xfrm>
            <a:off x="4891088" y="605155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4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1101725" y="3806825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581885" y="4435132"/>
            <a:ext cx="8899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  <a:cs typeface="+mn-cs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+mn-cs"/>
              </a:rPr>
              <a:t> -</a:t>
            </a:r>
            <a:r>
              <a:rPr lang="en-US" dirty="0" smtClean="0">
                <a:solidFill>
                  <a:srgbClr val="FF0000"/>
                </a:solidFill>
              </a:rPr>
              <a:t> Soil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0886" y="55446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</a:t>
            </a:r>
            <a:endParaRPr lang="en-US" dirty="0"/>
          </a:p>
        </p:txBody>
      </p:sp>
      <p:cxnSp>
        <p:nvCxnSpPr>
          <p:cNvPr id="6" name="Straight Connector 5"/>
          <p:cNvCxnSpPr>
            <a:stCxn id="16404" idx="1"/>
          </p:cNvCxnSpPr>
          <p:nvPr/>
        </p:nvCxnSpPr>
        <p:spPr>
          <a:xfrm flipH="1">
            <a:off x="1939460" y="5448542"/>
            <a:ext cx="1193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937519" y="6093087"/>
            <a:ext cx="1193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97702" y="5454367"/>
            <a:ext cx="8736" cy="6581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9534" y="524178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=0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2960242" y="936302"/>
            <a:ext cx="1725612" cy="1611313"/>
            <a:chOff x="833438" y="885825"/>
            <a:chExt cx="1725612" cy="1611313"/>
          </a:xfrm>
        </p:grpSpPr>
        <p:sp>
          <p:nvSpPr>
            <p:cNvPr id="87" name="Line 2"/>
            <p:cNvSpPr>
              <a:spLocks noChangeShapeType="1"/>
            </p:cNvSpPr>
            <p:nvPr/>
          </p:nvSpPr>
          <p:spPr bwMode="auto">
            <a:xfrm>
              <a:off x="1077913" y="1101725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"/>
            <p:cNvSpPr>
              <a:spLocks noChangeShapeType="1"/>
            </p:cNvSpPr>
            <p:nvPr/>
          </p:nvSpPr>
          <p:spPr bwMode="auto">
            <a:xfrm>
              <a:off x="1077913" y="2406650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"/>
            <p:cNvSpPr>
              <a:spLocks/>
            </p:cNvSpPr>
            <p:nvPr/>
          </p:nvSpPr>
          <p:spPr bwMode="auto">
            <a:xfrm>
              <a:off x="1077913" y="1397000"/>
              <a:ext cx="762000" cy="1000125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5"/>
            <p:cNvSpPr txBox="1">
              <a:spLocks noChangeArrowheads="1"/>
            </p:cNvSpPr>
            <p:nvPr/>
          </p:nvSpPr>
          <p:spPr bwMode="auto">
            <a:xfrm>
              <a:off x="2157413" y="2222500"/>
              <a:ext cx="2778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92" name="Text Box 6"/>
            <p:cNvSpPr txBox="1">
              <a:spLocks noChangeArrowheads="1"/>
            </p:cNvSpPr>
            <p:nvPr/>
          </p:nvSpPr>
          <p:spPr bwMode="auto">
            <a:xfrm>
              <a:off x="833438" y="885825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1509713" y="1085850"/>
              <a:ext cx="10493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2</a:t>
              </a:r>
              <a:endParaRPr lang="en-US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94" name="Line 8"/>
            <p:cNvSpPr>
              <a:spLocks noChangeShapeType="1"/>
            </p:cNvSpPr>
            <p:nvPr/>
          </p:nvSpPr>
          <p:spPr bwMode="auto">
            <a:xfrm>
              <a:off x="1516063" y="1587500"/>
              <a:ext cx="0" cy="8191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9"/>
            <p:cNvSpPr txBox="1">
              <a:spLocks noChangeArrowheads="1"/>
            </p:cNvSpPr>
            <p:nvPr/>
          </p:nvSpPr>
          <p:spPr bwMode="auto">
            <a:xfrm>
              <a:off x="1452563" y="1800225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1200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 dirty="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96" name="Oval 26"/>
            <p:cNvSpPr>
              <a:spLocks noChangeArrowheads="1"/>
            </p:cNvSpPr>
            <p:nvPr/>
          </p:nvSpPr>
          <p:spPr bwMode="auto">
            <a:xfrm>
              <a:off x="1544638" y="1120775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145290" y="995515"/>
            <a:ext cx="1725612" cy="1611313"/>
            <a:chOff x="833438" y="885825"/>
            <a:chExt cx="1725612" cy="1611313"/>
          </a:xfrm>
        </p:grpSpPr>
        <p:sp>
          <p:nvSpPr>
            <p:cNvPr id="98" name="Line 2"/>
            <p:cNvSpPr>
              <a:spLocks noChangeShapeType="1"/>
            </p:cNvSpPr>
            <p:nvPr/>
          </p:nvSpPr>
          <p:spPr bwMode="auto">
            <a:xfrm>
              <a:off x="1077913" y="1101725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"/>
            <p:cNvSpPr>
              <a:spLocks noChangeShapeType="1"/>
            </p:cNvSpPr>
            <p:nvPr/>
          </p:nvSpPr>
          <p:spPr bwMode="auto">
            <a:xfrm>
              <a:off x="1077913" y="2406650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"/>
            <p:cNvSpPr>
              <a:spLocks/>
            </p:cNvSpPr>
            <p:nvPr/>
          </p:nvSpPr>
          <p:spPr bwMode="auto">
            <a:xfrm>
              <a:off x="1077913" y="1397000"/>
              <a:ext cx="762000" cy="1000125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Text Box 5"/>
            <p:cNvSpPr txBox="1">
              <a:spLocks noChangeArrowheads="1"/>
            </p:cNvSpPr>
            <p:nvPr/>
          </p:nvSpPr>
          <p:spPr bwMode="auto">
            <a:xfrm>
              <a:off x="2157413" y="2222500"/>
              <a:ext cx="2778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02" name="Text Box 6"/>
            <p:cNvSpPr txBox="1">
              <a:spLocks noChangeArrowheads="1"/>
            </p:cNvSpPr>
            <p:nvPr/>
          </p:nvSpPr>
          <p:spPr bwMode="auto">
            <a:xfrm>
              <a:off x="833438" y="885825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1509713" y="1085850"/>
              <a:ext cx="10493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3</a:t>
              </a:r>
              <a:endParaRPr lang="en-US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04" name="Line 8"/>
            <p:cNvSpPr>
              <a:spLocks noChangeShapeType="1"/>
            </p:cNvSpPr>
            <p:nvPr/>
          </p:nvSpPr>
          <p:spPr bwMode="auto">
            <a:xfrm>
              <a:off x="1516063" y="1587500"/>
              <a:ext cx="0" cy="8191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9"/>
            <p:cNvSpPr txBox="1">
              <a:spLocks noChangeArrowheads="1"/>
            </p:cNvSpPr>
            <p:nvPr/>
          </p:nvSpPr>
          <p:spPr bwMode="auto">
            <a:xfrm>
              <a:off x="1452563" y="1800225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3</a:t>
              </a:r>
              <a:r>
                <a:rPr lang="en-US" altLang="en-US" sz="1200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 dirty="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06" name="Oval 26"/>
            <p:cNvSpPr>
              <a:spLocks noChangeArrowheads="1"/>
            </p:cNvSpPr>
            <p:nvPr/>
          </p:nvSpPr>
          <p:spPr bwMode="auto">
            <a:xfrm>
              <a:off x="1544638" y="1120775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6878385" y="5337883"/>
            <a:ext cx="17589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Clay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959</Words>
  <Application>Microsoft Office PowerPoint</Application>
  <PresentationFormat>On-screen Show (4:3)</PresentationFormat>
  <Paragraphs>474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AmerType Md BT Medium</vt:lpstr>
      <vt:lpstr>Arial</vt:lpstr>
      <vt:lpstr>Symbol</vt:lpstr>
      <vt:lpstr>Times New Roman</vt:lpstr>
      <vt:lpstr>WP Greek Century</vt:lpstr>
      <vt:lpstr>Default Design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Tawfiq</dc:creator>
  <cp:lastModifiedBy>tawfiq</cp:lastModifiedBy>
  <cp:revision>50</cp:revision>
  <dcterms:created xsi:type="dcterms:W3CDTF">2007-11-10T23:28:28Z</dcterms:created>
  <dcterms:modified xsi:type="dcterms:W3CDTF">2020-01-13T18:54:15Z</dcterms:modified>
</cp:coreProperties>
</file>