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4" r:id="rId2"/>
    <p:sldId id="305" r:id="rId3"/>
    <p:sldId id="321" r:id="rId4"/>
    <p:sldId id="306" r:id="rId5"/>
    <p:sldId id="307" r:id="rId6"/>
    <p:sldId id="308" r:id="rId7"/>
    <p:sldId id="309" r:id="rId8"/>
    <p:sldId id="310" r:id="rId9"/>
    <p:sldId id="311" r:id="rId10"/>
    <p:sldId id="278" r:id="rId11"/>
    <p:sldId id="300" r:id="rId12"/>
    <p:sldId id="301" r:id="rId13"/>
    <p:sldId id="303" r:id="rId14"/>
    <p:sldId id="302" r:id="rId15"/>
    <p:sldId id="282" r:id="rId16"/>
    <p:sldId id="283" r:id="rId17"/>
    <p:sldId id="284" r:id="rId18"/>
    <p:sldId id="320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16EDF"/>
    <a:srgbClr val="0099FF"/>
    <a:srgbClr val="009900"/>
    <a:srgbClr val="9966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0" autoAdjust="0"/>
    <p:restoredTop sz="94660"/>
  </p:normalViewPr>
  <p:slideViewPr>
    <p:cSldViewPr snapToGrid="0">
      <p:cViewPr>
        <p:scale>
          <a:sx n="100" d="100"/>
          <a:sy n="100" d="100"/>
        </p:scale>
        <p:origin x="715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053071755861541E-2"/>
          <c:y val="4.0226520597968725E-2"/>
          <c:w val="0.86871257618221454"/>
          <c:h val="0.86020512381604453"/>
        </c:manualLayout>
      </c:layout>
      <c:scatterChart>
        <c:scatterStyle val="lineMarker"/>
        <c:varyColors val="0"/>
        <c:ser>
          <c:idx val="0"/>
          <c:order val="0"/>
          <c:marker>
            <c:spPr>
              <a:solidFill>
                <a:srgbClr val="4F81BD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Sheet1!$A$1:$A$3</c:f>
              <c:numCache>
                <c:formatCode>General</c:formatCode>
                <c:ptCount val="3"/>
                <c:pt idx="0">
                  <c:v>1</c:v>
                </c:pt>
                <c:pt idx="1">
                  <c:v>1.5</c:v>
                </c:pt>
                <c:pt idx="2">
                  <c:v>1.8</c:v>
                </c:pt>
              </c:numCache>
            </c:numRef>
          </c:xVal>
          <c:yVal>
            <c:numRef>
              <c:f>Sheet1!$B$1:$B$3</c:f>
              <c:numCache>
                <c:formatCode>General</c:formatCode>
                <c:ptCount val="3"/>
                <c:pt idx="0">
                  <c:v>2.5</c:v>
                </c:pt>
                <c:pt idx="1">
                  <c:v>1.9000000000000001</c:v>
                </c:pt>
                <c:pt idx="2">
                  <c:v>1.7300000000000013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94-486F-BB4A-E19D530B7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56036496"/>
        <c:axId val="-356034320"/>
      </c:scatterChart>
      <c:valAx>
        <c:axId val="-356036496"/>
        <c:scaling>
          <c:orientation val="minMax"/>
          <c:max val="3"/>
        </c:scaling>
        <c:delete val="0"/>
        <c:axPos val="b"/>
        <c:numFmt formatCode="General" sourceLinked="1"/>
        <c:majorTickMark val="out"/>
        <c:minorTickMark val="none"/>
        <c:tickLblPos val="nextTo"/>
        <c:crossAx val="-356034320"/>
        <c:crosses val="autoZero"/>
        <c:crossBetween val="midCat"/>
      </c:valAx>
      <c:valAx>
        <c:axId val="-356034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356036496"/>
        <c:crosses val="autoZero"/>
        <c:crossBetween val="midCat"/>
      </c:valAx>
    </c:plotArea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0.09442</cdr:x>
      <cdr:y>0.03778</cdr:y>
    </cdr:from>
    <cdr:to>
      <cdr:x>0.96352</cdr:x>
      <cdr:y>0.89421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419100" y="142875"/>
          <a:ext cx="3857625" cy="32385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0756F9-A030-4B82-B2A9-BBB3F94BCCC9}" type="datetimeFigureOut">
              <a:rPr lang="en-US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8CB42D2-1389-48FF-A115-E6B5EF687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93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1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509"/>
            <a:ext cx="5607050" cy="418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421"/>
            <a:ext cx="3038475" cy="46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31421"/>
            <a:ext cx="3038475" cy="46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6B2337A9-1AAD-49BC-9CD6-FA0B6F1C2B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6114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 indent="-2730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6963" indent="-219075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5113" indent="-219075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 indent="-219075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indent="-219075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indent="-219075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indent="-219075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indent="-219075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1F8E59-9125-4171-8093-D56717C39355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422750-BEB5-4841-BE62-B0B075201E49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1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4BDC1B-EE85-4A1F-ABB7-A780142D24D0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3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6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1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9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296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1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0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1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37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512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12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69067" y="1209675"/>
            <a:ext cx="4842933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MODULE 7</a:t>
            </a:r>
          </a:p>
          <a:p>
            <a:pPr algn="ctr"/>
            <a:endParaRPr lang="en-US" alt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Section II</a:t>
            </a:r>
          </a:p>
          <a:p>
            <a:pPr algn="ctr"/>
            <a:endParaRPr lang="en-US" altLang="en-US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Slope Stability Analysis &amp; Design</a:t>
            </a:r>
            <a:endParaRPr lang="en-US" altLang="en-US" sz="1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6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05" name="TextBox 73"/>
          <p:cNvSpPr txBox="1">
            <a:spLocks noChangeArrowheads="1"/>
          </p:cNvSpPr>
          <p:nvPr/>
        </p:nvSpPr>
        <p:spPr bwMode="auto">
          <a:xfrm>
            <a:off x="185172" y="3528839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u="sng">
                <a:solidFill>
                  <a:srgbClr val="009900"/>
                </a:solidFill>
              </a:rPr>
              <a:t>Solution</a:t>
            </a:r>
            <a:r>
              <a:rPr lang="en-US" altLang="en-US">
                <a:solidFill>
                  <a:srgbClr val="009900"/>
                </a:solidFill>
              </a:rPr>
              <a:t>:</a:t>
            </a:r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242322" y="3947939"/>
            <a:ext cx="51720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009900"/>
                </a:solidFill>
                <a:latin typeface="Arial" charset="0"/>
              </a:rPr>
              <a:t>Use the chart with </a:t>
            </a:r>
            <a:r>
              <a:rPr lang="en-US" sz="1600" i="1" dirty="0">
                <a:solidFill>
                  <a:srgbClr val="009900"/>
                </a:solidFill>
                <a:latin typeface="Arial" charset="0"/>
              </a:rPr>
              <a:t>i</a:t>
            </a:r>
            <a:r>
              <a:rPr lang="en-US" sz="1600" dirty="0">
                <a:solidFill>
                  <a:srgbClr val="009900"/>
                </a:solidFill>
                <a:latin typeface="Arial" charset="0"/>
              </a:rPr>
              <a:t> = 30</a:t>
            </a:r>
            <a:r>
              <a:rPr lang="en-US" sz="1400" baseline="30000" dirty="0">
                <a:solidFill>
                  <a:srgbClr val="009900"/>
                </a:solidFill>
                <a:latin typeface="Arial" charset="0"/>
              </a:rPr>
              <a:t>o</a:t>
            </a:r>
            <a:r>
              <a:rPr lang="en-US" sz="1600" dirty="0">
                <a:solidFill>
                  <a:srgbClr val="009900"/>
                </a:solidFill>
                <a:latin typeface="Arial" charset="0"/>
              </a:rPr>
              <a:t>, and  </a:t>
            </a:r>
            <a:r>
              <a:rPr lang="en-US" dirty="0" smtClean="0">
                <a:solidFill>
                  <a:srgbClr val="009900"/>
                </a:solidFill>
                <a:latin typeface="Symbol" pitchFamily="18" charset="2"/>
              </a:rPr>
              <a:t>f</a:t>
            </a:r>
            <a:r>
              <a:rPr lang="en-US" sz="1600" baseline="-25000" dirty="0" smtClean="0">
                <a:solidFill>
                  <a:srgbClr val="009900"/>
                </a:solidFill>
                <a:latin typeface="+mj-lt"/>
              </a:rPr>
              <a:t>dev</a:t>
            </a:r>
            <a:r>
              <a:rPr lang="en-US" sz="1600" dirty="0" smtClean="0">
                <a:solidFill>
                  <a:srgbClr val="009900"/>
                </a:solidFill>
                <a:latin typeface="Symbol" pitchFamily="18" charset="2"/>
              </a:rPr>
              <a:t> </a:t>
            </a:r>
            <a:r>
              <a:rPr lang="en-US" sz="1600" dirty="0">
                <a:solidFill>
                  <a:srgbClr val="009900"/>
                </a:solidFill>
                <a:latin typeface="Arial" charset="0"/>
              </a:rPr>
              <a:t>=  tan</a:t>
            </a:r>
            <a:r>
              <a:rPr lang="en-US" sz="1600" baseline="30000" dirty="0">
                <a:solidFill>
                  <a:srgbClr val="009900"/>
                </a:solidFill>
                <a:latin typeface="Arial" charset="0"/>
              </a:rPr>
              <a:t>-1</a:t>
            </a:r>
            <a:r>
              <a:rPr lang="en-US" sz="1600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9900"/>
                </a:solidFill>
                <a:latin typeface="Arial" charset="0"/>
              </a:rPr>
              <a:t>(</a:t>
            </a:r>
            <a:endParaRPr lang="en-US" baseline="30000" dirty="0">
              <a:solidFill>
                <a:srgbClr val="009900"/>
              </a:solidFill>
              <a:latin typeface="Arial" charset="0"/>
            </a:endParaRPr>
          </a:p>
        </p:txBody>
      </p:sp>
      <p:cxnSp>
        <p:nvCxnSpPr>
          <p:cNvPr id="44108" name="Straight Connector 77"/>
          <p:cNvCxnSpPr>
            <a:cxnSpLocks noChangeShapeType="1"/>
          </p:cNvCxnSpPr>
          <p:nvPr/>
        </p:nvCxnSpPr>
        <p:spPr bwMode="auto">
          <a:xfrm>
            <a:off x="4423797" y="4176539"/>
            <a:ext cx="4095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109" name="TextBox 78"/>
          <p:cNvSpPr txBox="1">
            <a:spLocks noChangeArrowheads="1"/>
          </p:cNvSpPr>
          <p:nvPr/>
        </p:nvSpPr>
        <p:spPr bwMode="auto">
          <a:xfrm>
            <a:off x="4319022" y="3890789"/>
            <a:ext cx="1076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9900"/>
                </a:solidFill>
              </a:rPr>
              <a:t>tan 10</a:t>
            </a:r>
            <a:r>
              <a:rPr lang="en-US" altLang="en-US" sz="1400" baseline="30000">
                <a:solidFill>
                  <a:srgbClr val="009900"/>
                </a:solidFill>
              </a:rPr>
              <a:t>o</a:t>
            </a:r>
            <a:r>
              <a:rPr lang="en-US" altLang="en-US" sz="14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44110" name="TextBox 79"/>
          <p:cNvSpPr txBox="1">
            <a:spLocks noChangeArrowheads="1"/>
          </p:cNvSpPr>
          <p:nvPr/>
        </p:nvSpPr>
        <p:spPr bwMode="auto">
          <a:xfrm>
            <a:off x="4385697" y="4128914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9900"/>
                </a:solidFill>
              </a:rPr>
              <a:t>1.5</a:t>
            </a:r>
          </a:p>
        </p:txBody>
      </p:sp>
      <p:sp>
        <p:nvSpPr>
          <p:cNvPr id="44111" name="TextBox 80"/>
          <p:cNvSpPr txBox="1">
            <a:spLocks noChangeArrowheads="1"/>
          </p:cNvSpPr>
          <p:nvPr/>
        </p:nvSpPr>
        <p:spPr bwMode="auto">
          <a:xfrm>
            <a:off x="4919097" y="3947939"/>
            <a:ext cx="26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9900"/>
                </a:solidFill>
              </a:rPr>
              <a:t>)</a:t>
            </a:r>
          </a:p>
        </p:txBody>
      </p:sp>
      <p:sp>
        <p:nvSpPr>
          <p:cNvPr id="44112" name="TextBox 81"/>
          <p:cNvSpPr txBox="1">
            <a:spLocks noChangeArrowheads="1"/>
          </p:cNvSpPr>
          <p:nvPr/>
        </p:nvSpPr>
        <p:spPr bwMode="auto">
          <a:xfrm>
            <a:off x="5014347" y="3986039"/>
            <a:ext cx="703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9900"/>
                </a:solidFill>
              </a:rPr>
              <a:t> = 6.7</a:t>
            </a:r>
            <a:r>
              <a:rPr lang="en-US" altLang="en-US" sz="1400" baseline="30000">
                <a:solidFill>
                  <a:srgbClr val="009900"/>
                </a:solidFill>
              </a:rPr>
              <a:t>o</a:t>
            </a:r>
          </a:p>
        </p:txBody>
      </p:sp>
      <p:sp>
        <p:nvSpPr>
          <p:cNvPr id="44117" name="TextBox 88"/>
          <p:cNvSpPr txBox="1">
            <a:spLocks noChangeArrowheads="1"/>
          </p:cNvSpPr>
          <p:nvPr/>
        </p:nvSpPr>
        <p:spPr bwMode="auto">
          <a:xfrm>
            <a:off x="375672" y="4671839"/>
            <a:ext cx="218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9900"/>
                </a:solidFill>
              </a:rPr>
              <a:t>SN = 0.1 =              </a:t>
            </a:r>
          </a:p>
        </p:txBody>
      </p:sp>
      <p:cxnSp>
        <p:nvCxnSpPr>
          <p:cNvPr id="44118" name="Straight Connector 90"/>
          <p:cNvCxnSpPr>
            <a:cxnSpLocks noChangeShapeType="1"/>
          </p:cNvCxnSpPr>
          <p:nvPr/>
        </p:nvCxnSpPr>
        <p:spPr bwMode="auto">
          <a:xfrm>
            <a:off x="1756797" y="4862339"/>
            <a:ext cx="723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119" name="TextBox 91"/>
          <p:cNvSpPr txBox="1">
            <a:spLocks noChangeArrowheads="1"/>
          </p:cNvSpPr>
          <p:nvPr/>
        </p:nvSpPr>
        <p:spPr bwMode="auto">
          <a:xfrm>
            <a:off x="1728222" y="4519439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9900"/>
                </a:solidFill>
              </a:rPr>
              <a:t>20/1.5</a:t>
            </a:r>
          </a:p>
        </p:txBody>
      </p:sp>
      <p:sp>
        <p:nvSpPr>
          <p:cNvPr id="44120" name="TextBox 92"/>
          <p:cNvSpPr txBox="1">
            <a:spLocks noChangeArrowheads="1"/>
          </p:cNvSpPr>
          <p:nvPr/>
        </p:nvSpPr>
        <p:spPr bwMode="auto">
          <a:xfrm>
            <a:off x="1718697" y="4843289"/>
            <a:ext cx="116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9900"/>
                </a:solidFill>
              </a:rPr>
              <a:t>15 </a:t>
            </a:r>
            <a:r>
              <a:rPr lang="en-US" altLang="en-US" sz="1200" dirty="0">
                <a:solidFill>
                  <a:srgbClr val="009900"/>
                </a:solidFill>
              </a:rPr>
              <a:t>x</a:t>
            </a:r>
            <a:r>
              <a:rPr lang="en-US" altLang="en-US" dirty="0">
                <a:solidFill>
                  <a:srgbClr val="009900"/>
                </a:solidFill>
              </a:rPr>
              <a:t> H</a:t>
            </a:r>
            <a:r>
              <a:rPr lang="en-US" altLang="en-US" sz="1400" baseline="-25000" dirty="0">
                <a:solidFill>
                  <a:srgbClr val="009900"/>
                </a:solidFill>
              </a:rPr>
              <a:t>design</a:t>
            </a:r>
          </a:p>
        </p:txBody>
      </p:sp>
      <p:sp>
        <p:nvSpPr>
          <p:cNvPr id="44121" name="TextBox 93"/>
          <p:cNvSpPr txBox="1">
            <a:spLocks noChangeArrowheads="1"/>
          </p:cNvSpPr>
          <p:nvPr/>
        </p:nvSpPr>
        <p:spPr bwMode="auto">
          <a:xfrm>
            <a:off x="870972" y="5414789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9900"/>
                </a:solidFill>
              </a:rPr>
              <a:t>H</a:t>
            </a:r>
            <a:r>
              <a:rPr lang="en-US" altLang="en-US" sz="1400" baseline="-25000" dirty="0">
                <a:solidFill>
                  <a:srgbClr val="009900"/>
                </a:solidFill>
              </a:rPr>
              <a:t>design</a:t>
            </a:r>
            <a:r>
              <a:rPr lang="en-US" altLang="en-US" dirty="0">
                <a:solidFill>
                  <a:srgbClr val="009900"/>
                </a:solidFill>
              </a:rPr>
              <a:t> =                 =   8.88 m</a:t>
            </a:r>
          </a:p>
        </p:txBody>
      </p:sp>
      <p:cxnSp>
        <p:nvCxnSpPr>
          <p:cNvPr id="44122" name="Straight Connector 94"/>
          <p:cNvCxnSpPr>
            <a:cxnSpLocks noChangeShapeType="1"/>
          </p:cNvCxnSpPr>
          <p:nvPr/>
        </p:nvCxnSpPr>
        <p:spPr bwMode="auto">
          <a:xfrm>
            <a:off x="1775847" y="5595764"/>
            <a:ext cx="723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123" name="TextBox 95"/>
          <p:cNvSpPr txBox="1">
            <a:spLocks noChangeArrowheads="1"/>
          </p:cNvSpPr>
          <p:nvPr/>
        </p:nvSpPr>
        <p:spPr bwMode="auto">
          <a:xfrm>
            <a:off x="1747272" y="5252864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9900"/>
                </a:solidFill>
              </a:rPr>
              <a:t>20/1.5</a:t>
            </a:r>
          </a:p>
        </p:txBody>
      </p:sp>
      <p:sp>
        <p:nvSpPr>
          <p:cNvPr id="44124" name="TextBox 96"/>
          <p:cNvSpPr txBox="1">
            <a:spLocks noChangeArrowheads="1"/>
          </p:cNvSpPr>
          <p:nvPr/>
        </p:nvSpPr>
        <p:spPr bwMode="auto">
          <a:xfrm>
            <a:off x="1585347" y="5576714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9900"/>
                </a:solidFill>
              </a:rPr>
              <a:t>15 </a:t>
            </a:r>
            <a:r>
              <a:rPr lang="en-US" altLang="en-US" sz="1200">
                <a:solidFill>
                  <a:srgbClr val="009900"/>
                </a:solidFill>
              </a:rPr>
              <a:t>x</a:t>
            </a:r>
            <a:r>
              <a:rPr lang="en-US" altLang="en-US">
                <a:solidFill>
                  <a:srgbClr val="009900"/>
                </a:solidFill>
              </a:rPr>
              <a:t> 0.1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322" y="24741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Example 1: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230254" y="841127"/>
            <a:ext cx="141897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Given</a:t>
            </a:r>
            <a:r>
              <a:rPr lang="en-US" sz="1400" dirty="0" smtClean="0"/>
              <a:t>: </a:t>
            </a:r>
          </a:p>
          <a:p>
            <a:endParaRPr lang="en-US" sz="1400" dirty="0" smtClean="0"/>
          </a:p>
          <a:p>
            <a:r>
              <a:rPr lang="en-US" sz="1400" dirty="0" smtClean="0"/>
              <a:t>c</a:t>
            </a:r>
            <a:r>
              <a:rPr lang="en-US" sz="1400" baseline="-25000" dirty="0" smtClean="0"/>
              <a:t>u</a:t>
            </a:r>
            <a:r>
              <a:rPr lang="en-US" sz="1400" dirty="0" smtClean="0"/>
              <a:t> = 20 kN/m</a:t>
            </a:r>
            <a:r>
              <a:rPr lang="en-US" sz="1400" baseline="30000" dirty="0" smtClean="0"/>
              <a:t>2</a:t>
            </a:r>
          </a:p>
          <a:p>
            <a:r>
              <a:rPr lang="en-US" sz="1400" dirty="0" smtClean="0">
                <a:latin typeface="Symbol" panose="05050102010706020507" pitchFamily="18" charset="2"/>
              </a:rPr>
              <a:t>f</a:t>
            </a:r>
            <a:r>
              <a:rPr lang="en-US" sz="1400" baseline="-25000" dirty="0" smtClean="0"/>
              <a:t>u</a:t>
            </a:r>
            <a:r>
              <a:rPr lang="en-US" sz="1400" dirty="0" smtClean="0"/>
              <a:t> = 10</a:t>
            </a:r>
            <a:r>
              <a:rPr lang="en-US" sz="1400" baseline="30000" dirty="0" smtClean="0"/>
              <a:t>o</a:t>
            </a:r>
          </a:p>
          <a:p>
            <a:r>
              <a:rPr lang="en-US" sz="1400" dirty="0" smtClean="0">
                <a:latin typeface="Symbol" panose="05050102010706020507" pitchFamily="18" charset="2"/>
              </a:rPr>
              <a:t>g</a:t>
            </a:r>
            <a:r>
              <a:rPr lang="en-US" sz="1400" baseline="-25000" dirty="0" smtClean="0"/>
              <a:t>bulk</a:t>
            </a:r>
            <a:r>
              <a:rPr lang="en-US" sz="1400" dirty="0" smtClean="0"/>
              <a:t> = 15 kN/m</a:t>
            </a:r>
            <a:r>
              <a:rPr lang="en-US" sz="1400" baseline="30000" dirty="0" smtClean="0"/>
              <a:t>3</a:t>
            </a:r>
          </a:p>
          <a:p>
            <a:r>
              <a:rPr lang="en-US" sz="1400" dirty="0" smtClean="0"/>
              <a:t>F.S. = 1.5</a:t>
            </a:r>
          </a:p>
          <a:p>
            <a:endParaRPr lang="en-US" sz="1400" dirty="0"/>
          </a:p>
          <a:p>
            <a:r>
              <a:rPr lang="en-US" sz="1400" b="1" u="sng" dirty="0" smtClean="0"/>
              <a:t>Find</a:t>
            </a:r>
            <a:r>
              <a:rPr lang="en-US" sz="1400" dirty="0" smtClean="0"/>
              <a:t>:</a:t>
            </a:r>
          </a:p>
          <a:p>
            <a:endParaRPr lang="en-US" sz="1400" dirty="0" smtClean="0"/>
          </a:p>
          <a:p>
            <a:r>
              <a:rPr lang="en-US" sz="1400" dirty="0" smtClean="0"/>
              <a:t>Safe Height (H)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768517" y="677618"/>
            <a:ext cx="4166406" cy="1669765"/>
            <a:chOff x="2157984" y="432085"/>
            <a:chExt cx="4166406" cy="1669765"/>
          </a:xfrm>
        </p:grpSpPr>
        <p:grpSp>
          <p:nvGrpSpPr>
            <p:cNvPr id="11" name="Group 10"/>
            <p:cNvGrpSpPr/>
            <p:nvPr/>
          </p:nvGrpSpPr>
          <p:grpSpPr>
            <a:xfrm>
              <a:off x="2157984" y="432085"/>
              <a:ext cx="4166406" cy="1669765"/>
              <a:chOff x="2011680" y="532812"/>
              <a:chExt cx="4166406" cy="1669765"/>
            </a:xfrm>
          </p:grpSpPr>
          <p:sp>
            <p:nvSpPr>
              <p:cNvPr id="10" name="Hexagon 9"/>
              <p:cNvSpPr/>
              <p:nvPr/>
            </p:nvSpPr>
            <p:spPr bwMode="auto">
              <a:xfrm>
                <a:off x="2047568" y="532812"/>
                <a:ext cx="4130518" cy="1669765"/>
              </a:xfrm>
              <a:custGeom>
                <a:avLst/>
                <a:gdLst>
                  <a:gd name="connsiteX0" fmla="*/ 0 w 1733169"/>
                  <a:gd name="connsiteY0" fmla="*/ 658368 h 1316736"/>
                  <a:gd name="connsiteX1" fmla="*/ 329184 w 1733169"/>
                  <a:gd name="connsiteY1" fmla="*/ 0 h 1316736"/>
                  <a:gd name="connsiteX2" fmla="*/ 1403985 w 1733169"/>
                  <a:gd name="connsiteY2" fmla="*/ 0 h 1316736"/>
                  <a:gd name="connsiteX3" fmla="*/ 1733169 w 1733169"/>
                  <a:gd name="connsiteY3" fmla="*/ 658368 h 1316736"/>
                  <a:gd name="connsiteX4" fmla="*/ 1403985 w 1733169"/>
                  <a:gd name="connsiteY4" fmla="*/ 1316736 h 1316736"/>
                  <a:gd name="connsiteX5" fmla="*/ 329184 w 1733169"/>
                  <a:gd name="connsiteY5" fmla="*/ 1316736 h 1316736"/>
                  <a:gd name="connsiteX6" fmla="*/ 0 w 1733169"/>
                  <a:gd name="connsiteY6" fmla="*/ 658368 h 1316736"/>
                  <a:gd name="connsiteX0" fmla="*/ 0 w 1733169"/>
                  <a:gd name="connsiteY0" fmla="*/ 965098 h 1623466"/>
                  <a:gd name="connsiteX1" fmla="*/ 329184 w 1733169"/>
                  <a:gd name="connsiteY1" fmla="*/ 306730 h 1623466"/>
                  <a:gd name="connsiteX2" fmla="*/ 975722 w 1733169"/>
                  <a:gd name="connsiteY2" fmla="*/ 0 h 1623466"/>
                  <a:gd name="connsiteX3" fmla="*/ 1733169 w 1733169"/>
                  <a:gd name="connsiteY3" fmla="*/ 965098 h 1623466"/>
                  <a:gd name="connsiteX4" fmla="*/ 1403985 w 1733169"/>
                  <a:gd name="connsiteY4" fmla="*/ 1623466 h 1623466"/>
                  <a:gd name="connsiteX5" fmla="*/ 329184 w 1733169"/>
                  <a:gd name="connsiteY5" fmla="*/ 1623466 h 1623466"/>
                  <a:gd name="connsiteX6" fmla="*/ 0 w 1733169"/>
                  <a:gd name="connsiteY6" fmla="*/ 965098 h 1623466"/>
                  <a:gd name="connsiteX0" fmla="*/ 585216 w 2318385"/>
                  <a:gd name="connsiteY0" fmla="*/ 970885 h 1629253"/>
                  <a:gd name="connsiteX1" fmla="*/ 0 w 2318385"/>
                  <a:gd name="connsiteY1" fmla="*/ 0 h 1629253"/>
                  <a:gd name="connsiteX2" fmla="*/ 1560938 w 2318385"/>
                  <a:gd name="connsiteY2" fmla="*/ 5787 h 1629253"/>
                  <a:gd name="connsiteX3" fmla="*/ 2318385 w 2318385"/>
                  <a:gd name="connsiteY3" fmla="*/ 970885 h 1629253"/>
                  <a:gd name="connsiteX4" fmla="*/ 1989201 w 2318385"/>
                  <a:gd name="connsiteY4" fmla="*/ 1629253 h 1629253"/>
                  <a:gd name="connsiteX5" fmla="*/ 914400 w 2318385"/>
                  <a:gd name="connsiteY5" fmla="*/ 1629253 h 1629253"/>
                  <a:gd name="connsiteX6" fmla="*/ 585216 w 2318385"/>
                  <a:gd name="connsiteY6" fmla="*/ 970885 h 1629253"/>
                  <a:gd name="connsiteX0" fmla="*/ 0 w 3538820"/>
                  <a:gd name="connsiteY0" fmla="*/ 1231315 h 1629253"/>
                  <a:gd name="connsiteX1" fmla="*/ 1220435 w 3538820"/>
                  <a:gd name="connsiteY1" fmla="*/ 0 h 1629253"/>
                  <a:gd name="connsiteX2" fmla="*/ 2781373 w 3538820"/>
                  <a:gd name="connsiteY2" fmla="*/ 5787 h 1629253"/>
                  <a:gd name="connsiteX3" fmla="*/ 3538820 w 3538820"/>
                  <a:gd name="connsiteY3" fmla="*/ 970885 h 1629253"/>
                  <a:gd name="connsiteX4" fmla="*/ 3209636 w 3538820"/>
                  <a:gd name="connsiteY4" fmla="*/ 1629253 h 1629253"/>
                  <a:gd name="connsiteX5" fmla="*/ 2134835 w 3538820"/>
                  <a:gd name="connsiteY5" fmla="*/ 1629253 h 1629253"/>
                  <a:gd name="connsiteX6" fmla="*/ 0 w 3538820"/>
                  <a:gd name="connsiteY6" fmla="*/ 1231315 h 1629253"/>
                  <a:gd name="connsiteX0" fmla="*/ 1349145 w 4887965"/>
                  <a:gd name="connsiteY0" fmla="*/ 1231315 h 1629253"/>
                  <a:gd name="connsiteX1" fmla="*/ 2569580 w 4887965"/>
                  <a:gd name="connsiteY1" fmla="*/ 0 h 1629253"/>
                  <a:gd name="connsiteX2" fmla="*/ 4130518 w 4887965"/>
                  <a:gd name="connsiteY2" fmla="*/ 5787 h 1629253"/>
                  <a:gd name="connsiteX3" fmla="*/ 4887965 w 4887965"/>
                  <a:gd name="connsiteY3" fmla="*/ 970885 h 1629253"/>
                  <a:gd name="connsiteX4" fmla="*/ 4558781 w 4887965"/>
                  <a:gd name="connsiteY4" fmla="*/ 1629253 h 1629253"/>
                  <a:gd name="connsiteX5" fmla="*/ 0 w 4887965"/>
                  <a:gd name="connsiteY5" fmla="*/ 1229926 h 1629253"/>
                  <a:gd name="connsiteX6" fmla="*/ 1349145 w 4887965"/>
                  <a:gd name="connsiteY6" fmla="*/ 1231315 h 1629253"/>
                  <a:gd name="connsiteX0" fmla="*/ 1349145 w 4887965"/>
                  <a:gd name="connsiteY0" fmla="*/ 1231315 h 1658190"/>
                  <a:gd name="connsiteX1" fmla="*/ 2569580 w 4887965"/>
                  <a:gd name="connsiteY1" fmla="*/ 0 h 1658190"/>
                  <a:gd name="connsiteX2" fmla="*/ 4130518 w 4887965"/>
                  <a:gd name="connsiteY2" fmla="*/ 5787 h 1658190"/>
                  <a:gd name="connsiteX3" fmla="*/ 4887965 w 4887965"/>
                  <a:gd name="connsiteY3" fmla="*/ 970885 h 1658190"/>
                  <a:gd name="connsiteX4" fmla="*/ 38867 w 4887965"/>
                  <a:gd name="connsiteY4" fmla="*/ 1658190 h 1658190"/>
                  <a:gd name="connsiteX5" fmla="*/ 0 w 4887965"/>
                  <a:gd name="connsiteY5" fmla="*/ 1229926 h 1658190"/>
                  <a:gd name="connsiteX6" fmla="*/ 1349145 w 4887965"/>
                  <a:gd name="connsiteY6" fmla="*/ 1231315 h 1658190"/>
                  <a:gd name="connsiteX0" fmla="*/ 1349145 w 4268719"/>
                  <a:gd name="connsiteY0" fmla="*/ 1231315 h 1658190"/>
                  <a:gd name="connsiteX1" fmla="*/ 2569580 w 4268719"/>
                  <a:gd name="connsiteY1" fmla="*/ 0 h 1658190"/>
                  <a:gd name="connsiteX2" fmla="*/ 4130518 w 4268719"/>
                  <a:gd name="connsiteY2" fmla="*/ 5787 h 1658190"/>
                  <a:gd name="connsiteX3" fmla="*/ 4268719 w 4268719"/>
                  <a:gd name="connsiteY3" fmla="*/ 1648004 h 1658190"/>
                  <a:gd name="connsiteX4" fmla="*/ 38867 w 4268719"/>
                  <a:gd name="connsiteY4" fmla="*/ 1658190 h 1658190"/>
                  <a:gd name="connsiteX5" fmla="*/ 0 w 4268719"/>
                  <a:gd name="connsiteY5" fmla="*/ 1229926 h 1658190"/>
                  <a:gd name="connsiteX6" fmla="*/ 1349145 w 4268719"/>
                  <a:gd name="connsiteY6" fmla="*/ 1231315 h 1658190"/>
                  <a:gd name="connsiteX0" fmla="*/ 1349145 w 4130518"/>
                  <a:gd name="connsiteY0" fmla="*/ 1231315 h 1658190"/>
                  <a:gd name="connsiteX1" fmla="*/ 2569580 w 4130518"/>
                  <a:gd name="connsiteY1" fmla="*/ 0 h 1658190"/>
                  <a:gd name="connsiteX2" fmla="*/ 4130518 w 4130518"/>
                  <a:gd name="connsiteY2" fmla="*/ 5787 h 1658190"/>
                  <a:gd name="connsiteX3" fmla="*/ 4118248 w 4130518"/>
                  <a:gd name="connsiteY3" fmla="*/ 1648004 h 1658190"/>
                  <a:gd name="connsiteX4" fmla="*/ 38867 w 4130518"/>
                  <a:gd name="connsiteY4" fmla="*/ 1658190 h 1658190"/>
                  <a:gd name="connsiteX5" fmla="*/ 0 w 4130518"/>
                  <a:gd name="connsiteY5" fmla="*/ 1229926 h 1658190"/>
                  <a:gd name="connsiteX6" fmla="*/ 1349145 w 4130518"/>
                  <a:gd name="connsiteY6" fmla="*/ 1231315 h 1658190"/>
                  <a:gd name="connsiteX0" fmla="*/ 1349145 w 4130518"/>
                  <a:gd name="connsiteY0" fmla="*/ 1231315 h 1669765"/>
                  <a:gd name="connsiteX1" fmla="*/ 2569580 w 4130518"/>
                  <a:gd name="connsiteY1" fmla="*/ 0 h 1669765"/>
                  <a:gd name="connsiteX2" fmla="*/ 4130518 w 4130518"/>
                  <a:gd name="connsiteY2" fmla="*/ 5787 h 1669765"/>
                  <a:gd name="connsiteX3" fmla="*/ 4118248 w 4130518"/>
                  <a:gd name="connsiteY3" fmla="*/ 1648004 h 1669765"/>
                  <a:gd name="connsiteX4" fmla="*/ 4143 w 4130518"/>
                  <a:gd name="connsiteY4" fmla="*/ 1669765 h 1669765"/>
                  <a:gd name="connsiteX5" fmla="*/ 0 w 4130518"/>
                  <a:gd name="connsiteY5" fmla="*/ 1229926 h 1669765"/>
                  <a:gd name="connsiteX6" fmla="*/ 1349145 w 4130518"/>
                  <a:gd name="connsiteY6" fmla="*/ 1231315 h 1669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0518" h="1669765">
                    <a:moveTo>
                      <a:pt x="1349145" y="1231315"/>
                    </a:moveTo>
                    <a:lnTo>
                      <a:pt x="2569580" y="0"/>
                    </a:lnTo>
                    <a:lnTo>
                      <a:pt x="4130518" y="5787"/>
                    </a:lnTo>
                    <a:lnTo>
                      <a:pt x="4118248" y="1648004"/>
                    </a:lnTo>
                    <a:lnTo>
                      <a:pt x="4143" y="1669765"/>
                    </a:lnTo>
                    <a:lnTo>
                      <a:pt x="0" y="1229926"/>
                    </a:lnTo>
                    <a:lnTo>
                      <a:pt x="1349145" y="1231315"/>
                    </a:ln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2011680" y="534949"/>
                <a:ext cx="4152710" cy="1226756"/>
                <a:chOff x="1024128" y="1051560"/>
                <a:chExt cx="4152710" cy="914400"/>
              </a:xfrm>
            </p:grpSpPr>
            <p:cxnSp>
              <p:nvCxnSpPr>
                <p:cNvPr id="4" name="Straight Connector 3"/>
                <p:cNvCxnSpPr/>
                <p:nvPr/>
              </p:nvCxnSpPr>
              <p:spPr bwMode="auto">
                <a:xfrm flipH="1">
                  <a:off x="3621024" y="1051560"/>
                  <a:ext cx="155581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" name="Straight Connector 5"/>
                <p:cNvCxnSpPr/>
                <p:nvPr/>
              </p:nvCxnSpPr>
              <p:spPr bwMode="auto">
                <a:xfrm flipH="1">
                  <a:off x="2414016" y="1051560"/>
                  <a:ext cx="1207008" cy="914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" name="Straight Connector 7"/>
                <p:cNvCxnSpPr/>
                <p:nvPr/>
              </p:nvCxnSpPr>
              <p:spPr bwMode="auto">
                <a:xfrm flipH="1">
                  <a:off x="1024128" y="1965960"/>
                  <a:ext cx="138988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14" name="Straight Connector 13"/>
            <p:cNvCxnSpPr>
              <a:stCxn id="10" idx="0"/>
            </p:cNvCxnSpPr>
            <p:nvPr/>
          </p:nvCxnSpPr>
          <p:spPr bwMode="auto">
            <a:xfrm flipV="1">
              <a:off x="3543017" y="1660978"/>
              <a:ext cx="2345719" cy="2422"/>
            </a:xfrm>
            <a:prstGeom prst="line">
              <a:avLst/>
            </a:prstGeom>
            <a:solidFill>
              <a:schemeClr val="accent1"/>
            </a:solidFill>
            <a:ln w="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3072384" y="432085"/>
              <a:ext cx="0" cy="1228893"/>
            </a:xfrm>
            <a:prstGeom prst="straightConnector1">
              <a:avLst/>
            </a:prstGeom>
            <a:solidFill>
              <a:schemeClr val="accent1"/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2573378" y="436360"/>
              <a:ext cx="2345719" cy="2422"/>
            </a:xfrm>
            <a:prstGeom prst="line">
              <a:avLst/>
            </a:prstGeom>
            <a:solidFill>
              <a:schemeClr val="accent1"/>
            </a:solidFill>
            <a:ln w="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2537328" y="773965"/>
              <a:ext cx="11103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n-US" baseline="-25000" dirty="0" smtClean="0"/>
                <a:t>design</a:t>
              </a:r>
              <a:r>
                <a:rPr lang="en-US" dirty="0" smtClean="0"/>
                <a:t>=?</a:t>
              </a:r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759084" y="1444085"/>
              <a:ext cx="110655" cy="212858"/>
            </a:xfrm>
            <a:custGeom>
              <a:avLst/>
              <a:gdLst>
                <a:gd name="connsiteX0" fmla="*/ 0 w 323555"/>
                <a:gd name="connsiteY0" fmla="*/ 0 h 601883"/>
                <a:gd name="connsiteX1" fmla="*/ 295154 w 323555"/>
                <a:gd name="connsiteY1" fmla="*/ 214132 h 601883"/>
                <a:gd name="connsiteX2" fmla="*/ 295154 w 323555"/>
                <a:gd name="connsiteY2" fmla="*/ 601883 h 601883"/>
                <a:gd name="connsiteX0" fmla="*/ 0 w 295154"/>
                <a:gd name="connsiteY0" fmla="*/ 0 h 601883"/>
                <a:gd name="connsiteX1" fmla="*/ 295154 w 295154"/>
                <a:gd name="connsiteY1" fmla="*/ 601883 h 601883"/>
                <a:gd name="connsiteX0" fmla="*/ 0 w 295154"/>
                <a:gd name="connsiteY0" fmla="*/ 0 h 601883"/>
                <a:gd name="connsiteX1" fmla="*/ 295154 w 295154"/>
                <a:gd name="connsiteY1" fmla="*/ 601883 h 601883"/>
                <a:gd name="connsiteX0" fmla="*/ 0 w 333110"/>
                <a:gd name="connsiteY0" fmla="*/ 0 h 601883"/>
                <a:gd name="connsiteX1" fmla="*/ 295154 w 333110"/>
                <a:gd name="connsiteY1" fmla="*/ 601883 h 601883"/>
                <a:gd name="connsiteX0" fmla="*/ 0 w 315637"/>
                <a:gd name="connsiteY0" fmla="*/ 0 h 601883"/>
                <a:gd name="connsiteX1" fmla="*/ 295154 w 315637"/>
                <a:gd name="connsiteY1" fmla="*/ 601883 h 60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5637" h="601883">
                  <a:moveTo>
                    <a:pt x="0" y="0"/>
                  </a:moveTo>
                  <a:cubicBezTo>
                    <a:pt x="277792" y="55945"/>
                    <a:pt x="358814" y="459129"/>
                    <a:pt x="295154" y="601883"/>
                  </a:cubicBezTo>
                </a:path>
              </a:pathLst>
            </a:cu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98662" y="1337112"/>
              <a:ext cx="56457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 smtClean="0">
                  <a:latin typeface="Symbol" panose="05050102010706020507" pitchFamily="18" charset="2"/>
                </a:rPr>
                <a:t>b=30</a:t>
              </a:r>
              <a:r>
                <a:rPr lang="en-US" sz="1200" i="1" baseline="30000" dirty="0" smtClean="0">
                  <a:latin typeface="Symbol" panose="05050102010706020507" pitchFamily="18" charset="2"/>
                </a:rPr>
                <a:t>o</a:t>
              </a:r>
              <a:endParaRPr lang="en-US" sz="1200" i="1" baseline="30000" dirty="0">
                <a:latin typeface="Symbol" panose="05050102010706020507" pitchFamily="18" charset="2"/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 bwMode="auto">
          <a:xfrm flipH="1">
            <a:off x="2068741" y="3713783"/>
            <a:ext cx="234156" cy="330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2203119" y="3476048"/>
            <a:ext cx="739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latin typeface="+mn-lt"/>
              </a:rPr>
              <a:t>o</a:t>
            </a:r>
            <a:r>
              <a:rPr lang="en-US" sz="1200" i="1" dirty="0" smtClean="0">
                <a:latin typeface="+mn-lt"/>
              </a:rPr>
              <a:t>r</a:t>
            </a:r>
            <a:r>
              <a:rPr lang="en-US" sz="1200" i="1" dirty="0" smtClean="0">
                <a:latin typeface="Symbol" panose="05050102010706020507" pitchFamily="18" charset="2"/>
              </a:rPr>
              <a:t> b=30</a:t>
            </a:r>
            <a:r>
              <a:rPr lang="en-US" sz="1200" i="1" baseline="30000" dirty="0" smtClean="0">
                <a:latin typeface="Symbol" panose="05050102010706020507" pitchFamily="18" charset="2"/>
              </a:rPr>
              <a:t>o</a:t>
            </a:r>
            <a:endParaRPr lang="en-US" sz="1200" i="1" baseline="30000" dirty="0">
              <a:latin typeface="Symbol" panose="05050102010706020507" pitchFamily="18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21072" y="2385616"/>
            <a:ext cx="3091270" cy="4063261"/>
            <a:chOff x="5821072" y="2385616"/>
            <a:chExt cx="3091270" cy="4063261"/>
          </a:xfrm>
        </p:grpSpPr>
        <p:sp>
          <p:nvSpPr>
            <p:cNvPr id="45096" name="Rectangle 45095"/>
            <p:cNvSpPr/>
            <p:nvPr/>
          </p:nvSpPr>
          <p:spPr bwMode="auto">
            <a:xfrm>
              <a:off x="6047574" y="3734512"/>
              <a:ext cx="122490" cy="968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5097" name="Picture 45096"/>
            <p:cNvPicPr>
              <a:picLocks noChangeAspect="1"/>
            </p:cNvPicPr>
            <p:nvPr/>
          </p:nvPicPr>
          <p:blipFill rotWithShape="1">
            <a:blip r:embed="rId2"/>
            <a:srcRect l="69840" t="52880" r="14195" b="15440"/>
            <a:stretch/>
          </p:blipFill>
          <p:spPr>
            <a:xfrm>
              <a:off x="6073240" y="2385616"/>
              <a:ext cx="2839102" cy="375596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 rot="16200000">
              <a:off x="5102926" y="3956916"/>
              <a:ext cx="16979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Stability Number (c / </a:t>
              </a:r>
              <a:r>
                <a:rPr lang="en-US" sz="1100" dirty="0" smtClean="0">
                  <a:latin typeface="Symbol" panose="05050102010706020507" pitchFamily="18" charset="2"/>
                </a:rPr>
                <a:t>g</a:t>
              </a:r>
              <a:r>
                <a:rPr lang="en-US" sz="1100" dirty="0" smtClean="0"/>
                <a:t>H)</a:t>
              </a:r>
              <a:endParaRPr lang="en-US" sz="11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05313" y="6202656"/>
              <a:ext cx="13099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Slope Angle </a:t>
              </a:r>
              <a:r>
                <a:rPr lang="en-US" sz="1000" dirty="0" smtClean="0">
                  <a:latin typeface="Symbol" panose="05050102010706020507" pitchFamily="18" charset="2"/>
                </a:rPr>
                <a:t>b</a:t>
              </a:r>
              <a:r>
                <a:rPr lang="en-US" sz="1000" dirty="0" smtClean="0"/>
                <a:t> (deg)</a:t>
              </a:r>
              <a:endParaRPr lang="en-US" sz="10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443360" y="4827601"/>
            <a:ext cx="8306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 = 0.1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29" name="TextBox 73"/>
          <p:cNvSpPr txBox="1">
            <a:spLocks noChangeArrowheads="1"/>
          </p:cNvSpPr>
          <p:nvPr/>
        </p:nvSpPr>
        <p:spPr bwMode="auto">
          <a:xfrm>
            <a:off x="190500" y="2571750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u="sng">
                <a:solidFill>
                  <a:srgbClr val="009900"/>
                </a:solidFill>
              </a:rPr>
              <a:t>Solution</a:t>
            </a:r>
            <a:r>
              <a:rPr lang="en-US" altLang="en-US">
                <a:solidFill>
                  <a:srgbClr val="009900"/>
                </a:solidFill>
              </a:rPr>
              <a:t>:</a:t>
            </a:r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257175" y="3686175"/>
            <a:ext cx="5362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009900"/>
                </a:solidFill>
                <a:latin typeface="Arial" charset="0"/>
              </a:rPr>
              <a:t>2- Use the chart with </a:t>
            </a:r>
            <a:r>
              <a:rPr lang="en-US" sz="1600" i="1" dirty="0" smtClean="0">
                <a:solidFill>
                  <a:srgbClr val="009900"/>
                </a:solidFill>
                <a:latin typeface="Symbol" panose="05050102010706020507" pitchFamily="18" charset="2"/>
              </a:rPr>
              <a:t>b </a:t>
            </a:r>
            <a:r>
              <a:rPr lang="en-US" sz="1600" dirty="0" smtClean="0">
                <a:solidFill>
                  <a:srgbClr val="009900"/>
                </a:solidFill>
                <a:latin typeface="Arial" charset="0"/>
              </a:rPr>
              <a:t>= </a:t>
            </a:r>
            <a:r>
              <a:rPr lang="en-US" sz="1600" dirty="0">
                <a:solidFill>
                  <a:srgbClr val="009900"/>
                </a:solidFill>
                <a:latin typeface="Arial" charset="0"/>
              </a:rPr>
              <a:t>30</a:t>
            </a:r>
            <a:r>
              <a:rPr lang="en-US" sz="1400" baseline="30000" dirty="0">
                <a:solidFill>
                  <a:srgbClr val="009900"/>
                </a:solidFill>
                <a:latin typeface="Arial" charset="0"/>
              </a:rPr>
              <a:t>o</a:t>
            </a:r>
            <a:r>
              <a:rPr lang="en-US" sz="1600" dirty="0">
                <a:solidFill>
                  <a:srgbClr val="009900"/>
                </a:solidFill>
                <a:latin typeface="Arial" charset="0"/>
              </a:rPr>
              <a:t>, and  </a:t>
            </a:r>
            <a:r>
              <a:rPr lang="en-US" dirty="0" err="1" smtClean="0">
                <a:solidFill>
                  <a:srgbClr val="009900"/>
                </a:solidFill>
                <a:latin typeface="Symbol" pitchFamily="18" charset="2"/>
              </a:rPr>
              <a:t>f</a:t>
            </a:r>
            <a:r>
              <a:rPr lang="en-US" sz="1600" baseline="-25000" dirty="0" err="1" smtClean="0">
                <a:solidFill>
                  <a:srgbClr val="009900"/>
                </a:solidFill>
                <a:latin typeface="+mj-lt"/>
              </a:rPr>
              <a:t>dev</a:t>
            </a:r>
            <a:r>
              <a:rPr lang="en-US" sz="1600" dirty="0" smtClean="0">
                <a:solidFill>
                  <a:srgbClr val="009900"/>
                </a:solidFill>
                <a:latin typeface="Symbol" pitchFamily="18" charset="2"/>
              </a:rPr>
              <a:t> </a:t>
            </a:r>
            <a:r>
              <a:rPr lang="en-US" sz="1600" dirty="0">
                <a:solidFill>
                  <a:srgbClr val="009900"/>
                </a:solidFill>
                <a:latin typeface="Arial" charset="0"/>
              </a:rPr>
              <a:t>=  tan</a:t>
            </a:r>
            <a:r>
              <a:rPr lang="en-US" sz="1600" baseline="30000" dirty="0">
                <a:solidFill>
                  <a:srgbClr val="009900"/>
                </a:solidFill>
                <a:latin typeface="Arial" charset="0"/>
              </a:rPr>
              <a:t>-1</a:t>
            </a:r>
            <a:r>
              <a:rPr lang="en-US" sz="1600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9900"/>
                </a:solidFill>
                <a:latin typeface="Arial" charset="0"/>
              </a:rPr>
              <a:t>(</a:t>
            </a:r>
            <a:endParaRPr lang="en-US" baseline="30000" dirty="0">
              <a:solidFill>
                <a:srgbClr val="009900"/>
              </a:solidFill>
              <a:latin typeface="Arial" charset="0"/>
            </a:endParaRPr>
          </a:p>
        </p:txBody>
      </p:sp>
      <p:cxnSp>
        <p:nvCxnSpPr>
          <p:cNvPr id="45132" name="Straight Connector 77"/>
          <p:cNvCxnSpPr>
            <a:cxnSpLocks noChangeShapeType="1"/>
          </p:cNvCxnSpPr>
          <p:nvPr/>
        </p:nvCxnSpPr>
        <p:spPr bwMode="auto">
          <a:xfrm>
            <a:off x="4629150" y="3914775"/>
            <a:ext cx="4095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133" name="TextBox 78"/>
          <p:cNvSpPr txBox="1">
            <a:spLocks noChangeArrowheads="1"/>
          </p:cNvSpPr>
          <p:nvPr/>
        </p:nvSpPr>
        <p:spPr bwMode="auto">
          <a:xfrm>
            <a:off x="4543425" y="3657600"/>
            <a:ext cx="1076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9900"/>
                </a:solidFill>
              </a:rPr>
              <a:t>tan 10</a:t>
            </a:r>
            <a:r>
              <a:rPr lang="en-US" altLang="en-US" sz="1400" baseline="30000">
                <a:solidFill>
                  <a:srgbClr val="009900"/>
                </a:solidFill>
              </a:rPr>
              <a:t>o</a:t>
            </a:r>
            <a:r>
              <a:rPr lang="en-US" altLang="en-US" sz="14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45134" name="TextBox 79"/>
          <p:cNvSpPr txBox="1">
            <a:spLocks noChangeArrowheads="1"/>
          </p:cNvSpPr>
          <p:nvPr/>
        </p:nvSpPr>
        <p:spPr bwMode="auto">
          <a:xfrm>
            <a:off x="4591050" y="3867150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9900"/>
                </a:solidFill>
              </a:rPr>
              <a:t>1.0</a:t>
            </a:r>
          </a:p>
        </p:txBody>
      </p:sp>
      <p:sp>
        <p:nvSpPr>
          <p:cNvPr id="45140" name="TextBox 88"/>
          <p:cNvSpPr txBox="1">
            <a:spLocks noChangeArrowheads="1"/>
          </p:cNvSpPr>
          <p:nvPr/>
        </p:nvSpPr>
        <p:spPr bwMode="auto">
          <a:xfrm>
            <a:off x="504825" y="4562475"/>
            <a:ext cx="244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9900"/>
                </a:solidFill>
              </a:rPr>
              <a:t>SN = 0.075 =              </a:t>
            </a:r>
          </a:p>
        </p:txBody>
      </p:sp>
      <p:cxnSp>
        <p:nvCxnSpPr>
          <p:cNvPr id="45141" name="Straight Connector 90"/>
          <p:cNvCxnSpPr>
            <a:cxnSpLocks noChangeShapeType="1"/>
          </p:cNvCxnSpPr>
          <p:nvPr/>
        </p:nvCxnSpPr>
        <p:spPr bwMode="auto">
          <a:xfrm>
            <a:off x="2028825" y="4752975"/>
            <a:ext cx="723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142" name="TextBox 91"/>
          <p:cNvSpPr txBox="1">
            <a:spLocks noChangeArrowheads="1"/>
          </p:cNvSpPr>
          <p:nvPr/>
        </p:nvSpPr>
        <p:spPr bwMode="auto">
          <a:xfrm>
            <a:off x="2000250" y="4410075"/>
            <a:ext cx="546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 smtClean="0">
                <a:solidFill>
                  <a:srgbClr val="009900"/>
                </a:solidFill>
              </a:rPr>
              <a:t>c</a:t>
            </a:r>
            <a:r>
              <a:rPr lang="en-US" altLang="en-US" baseline="-25000" dirty="0" err="1" smtClean="0">
                <a:solidFill>
                  <a:srgbClr val="009900"/>
                </a:solidFill>
              </a:rPr>
              <a:t>dev</a:t>
            </a:r>
            <a:endParaRPr lang="en-US" altLang="en-US" baseline="-25000" dirty="0">
              <a:solidFill>
                <a:srgbClr val="009900"/>
              </a:solidFill>
            </a:endParaRPr>
          </a:p>
        </p:txBody>
      </p:sp>
      <p:sp>
        <p:nvSpPr>
          <p:cNvPr id="45143" name="TextBox 92"/>
          <p:cNvSpPr txBox="1">
            <a:spLocks noChangeArrowheads="1"/>
          </p:cNvSpPr>
          <p:nvPr/>
        </p:nvSpPr>
        <p:spPr bwMode="auto">
          <a:xfrm>
            <a:off x="1990725" y="4733925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9900"/>
                </a:solidFill>
              </a:rPr>
              <a:t>15 </a:t>
            </a:r>
            <a:r>
              <a:rPr lang="en-US" altLang="en-US" sz="1200">
                <a:solidFill>
                  <a:srgbClr val="009900"/>
                </a:solidFill>
              </a:rPr>
              <a:t>x</a:t>
            </a:r>
            <a:r>
              <a:rPr lang="en-US" altLang="en-US">
                <a:solidFill>
                  <a:srgbClr val="009900"/>
                </a:solidFill>
              </a:rPr>
              <a:t> 7</a:t>
            </a:r>
            <a:endParaRPr lang="en-US" altLang="en-US" sz="1400" baseline="-25000">
              <a:solidFill>
                <a:srgbClr val="009900"/>
              </a:solidFill>
            </a:endParaRPr>
          </a:p>
        </p:txBody>
      </p:sp>
      <p:sp>
        <p:nvSpPr>
          <p:cNvPr id="45144" name="TextBox 93"/>
          <p:cNvSpPr txBox="1">
            <a:spLocks noChangeArrowheads="1"/>
          </p:cNvSpPr>
          <p:nvPr/>
        </p:nvSpPr>
        <p:spPr bwMode="auto">
          <a:xfrm>
            <a:off x="238125" y="5153025"/>
            <a:ext cx="55816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9900"/>
                </a:solidFill>
              </a:rPr>
              <a:t>4- </a:t>
            </a:r>
            <a:r>
              <a:rPr lang="en-US" altLang="en-US" dirty="0" err="1" smtClean="0">
                <a:solidFill>
                  <a:srgbClr val="009900"/>
                </a:solidFill>
              </a:rPr>
              <a:t>c</a:t>
            </a:r>
            <a:r>
              <a:rPr lang="en-US" altLang="en-US" baseline="-25000" dirty="0" err="1" smtClean="0">
                <a:solidFill>
                  <a:srgbClr val="009900"/>
                </a:solidFill>
              </a:rPr>
              <a:t>dev</a:t>
            </a:r>
            <a:r>
              <a:rPr lang="en-US" altLang="en-US" dirty="0" smtClean="0">
                <a:solidFill>
                  <a:srgbClr val="009900"/>
                </a:solidFill>
              </a:rPr>
              <a:t> </a:t>
            </a:r>
            <a:r>
              <a:rPr lang="en-US" altLang="en-US" dirty="0">
                <a:solidFill>
                  <a:srgbClr val="009900"/>
                </a:solidFill>
              </a:rPr>
              <a:t>=  15 x 7 x 0.075 =  7.87 </a:t>
            </a:r>
            <a:r>
              <a:rPr lang="en-US" altLang="en-US" dirty="0" err="1">
                <a:solidFill>
                  <a:srgbClr val="009900"/>
                </a:solidFill>
              </a:rPr>
              <a:t>kN</a:t>
            </a:r>
            <a:r>
              <a:rPr lang="en-US" altLang="en-US" dirty="0">
                <a:solidFill>
                  <a:srgbClr val="009900"/>
                </a:solidFill>
              </a:rPr>
              <a:t>/m</a:t>
            </a:r>
            <a:r>
              <a:rPr lang="en-US" altLang="en-US" baseline="30000" dirty="0">
                <a:solidFill>
                  <a:srgbClr val="009900"/>
                </a:solidFill>
              </a:rPr>
              <a:t>2</a:t>
            </a:r>
          </a:p>
          <a:p>
            <a:endParaRPr lang="en-US" altLang="en-US" dirty="0">
              <a:solidFill>
                <a:srgbClr val="009900"/>
              </a:solidFill>
            </a:endParaRPr>
          </a:p>
          <a:p>
            <a:r>
              <a:rPr lang="en-US" altLang="en-US" dirty="0">
                <a:solidFill>
                  <a:srgbClr val="009900"/>
                </a:solidFill>
              </a:rPr>
              <a:t>5-  </a:t>
            </a:r>
            <a:r>
              <a:rPr lang="en-US" altLang="en-US" dirty="0" err="1">
                <a:solidFill>
                  <a:srgbClr val="009900"/>
                </a:solidFill>
              </a:rPr>
              <a:t>FS</a:t>
            </a:r>
            <a:r>
              <a:rPr lang="en-US" altLang="en-US" baseline="-25000" dirty="0" err="1">
                <a:solidFill>
                  <a:srgbClr val="009900"/>
                </a:solidFill>
              </a:rPr>
              <a:t>c</a:t>
            </a:r>
            <a:r>
              <a:rPr lang="en-US" altLang="en-US" dirty="0">
                <a:solidFill>
                  <a:srgbClr val="009900"/>
                </a:solidFill>
              </a:rPr>
              <a:t>  =  c / </a:t>
            </a:r>
            <a:r>
              <a:rPr lang="en-US" altLang="en-US" dirty="0" err="1" smtClean="0">
                <a:solidFill>
                  <a:srgbClr val="009900"/>
                </a:solidFill>
              </a:rPr>
              <a:t>c</a:t>
            </a:r>
            <a:r>
              <a:rPr lang="en-US" altLang="en-US" baseline="-25000" dirty="0" err="1" smtClean="0">
                <a:solidFill>
                  <a:srgbClr val="009900"/>
                </a:solidFill>
              </a:rPr>
              <a:t>dev</a:t>
            </a:r>
            <a:r>
              <a:rPr lang="en-US" altLang="en-US" dirty="0" smtClean="0">
                <a:solidFill>
                  <a:srgbClr val="009900"/>
                </a:solidFill>
              </a:rPr>
              <a:t> </a:t>
            </a:r>
            <a:r>
              <a:rPr lang="en-US" altLang="en-US" dirty="0">
                <a:solidFill>
                  <a:srgbClr val="009900"/>
                </a:solidFill>
              </a:rPr>
              <a:t>= </a:t>
            </a:r>
            <a:r>
              <a:rPr lang="en-US" altLang="en-US" dirty="0" smtClean="0">
                <a:solidFill>
                  <a:srgbClr val="009900"/>
                </a:solidFill>
              </a:rPr>
              <a:t>20 / 7.87 </a:t>
            </a:r>
            <a:r>
              <a:rPr lang="en-US" altLang="en-US" dirty="0">
                <a:solidFill>
                  <a:srgbClr val="009900"/>
                </a:solidFill>
              </a:rPr>
              <a:t>= 2.5 </a:t>
            </a:r>
          </a:p>
          <a:p>
            <a:endParaRPr lang="en-US" altLang="en-US" dirty="0">
              <a:solidFill>
                <a:srgbClr val="009900"/>
              </a:solidFill>
            </a:endParaRPr>
          </a:p>
          <a:p>
            <a:r>
              <a:rPr lang="en-US" altLang="en-US" dirty="0">
                <a:solidFill>
                  <a:srgbClr val="009900"/>
                </a:solidFill>
              </a:rPr>
              <a:t>Therefore the Assumed </a:t>
            </a:r>
            <a:r>
              <a:rPr lang="en-US" altLang="en-US" dirty="0" err="1">
                <a:solidFill>
                  <a:srgbClr val="009900"/>
                </a:solidFill>
              </a:rPr>
              <a:t>FS</a:t>
            </a:r>
            <a:r>
              <a:rPr lang="en-US" altLang="en-US" dirty="0" err="1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  <a:r>
              <a:rPr lang="en-US" altLang="en-US" dirty="0">
                <a:solidFill>
                  <a:srgbClr val="009900"/>
                </a:solidFill>
              </a:rPr>
              <a:t>  =  the calculated  </a:t>
            </a:r>
            <a:r>
              <a:rPr lang="en-US" altLang="en-US" dirty="0" err="1">
                <a:solidFill>
                  <a:srgbClr val="009900"/>
                </a:solidFill>
              </a:rPr>
              <a:t>FS</a:t>
            </a:r>
            <a:r>
              <a:rPr lang="en-US" altLang="en-US" baseline="-25000" dirty="0" err="1">
                <a:solidFill>
                  <a:srgbClr val="009900"/>
                </a:solidFill>
              </a:rPr>
              <a:t>c</a:t>
            </a:r>
            <a:endParaRPr lang="en-US" altLang="en-US" baseline="-25000" dirty="0">
              <a:solidFill>
                <a:srgbClr val="009900"/>
              </a:solidFill>
            </a:endParaRPr>
          </a:p>
        </p:txBody>
      </p:sp>
      <p:sp>
        <p:nvSpPr>
          <p:cNvPr id="45147" name="TextBox 98"/>
          <p:cNvSpPr txBox="1">
            <a:spLocks noChangeArrowheads="1"/>
          </p:cNvSpPr>
          <p:nvPr/>
        </p:nvSpPr>
        <p:spPr bwMode="auto">
          <a:xfrm>
            <a:off x="228600" y="3248025"/>
            <a:ext cx="193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9900"/>
                </a:solidFill>
              </a:rPr>
              <a:t>1- Assume FS</a:t>
            </a:r>
            <a:r>
              <a:rPr lang="en-US" altLang="en-US" sz="1600" baseline="-25000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1600">
                <a:solidFill>
                  <a:srgbClr val="009900"/>
                </a:solidFill>
              </a:rPr>
              <a:t> = 1</a:t>
            </a:r>
          </a:p>
        </p:txBody>
      </p:sp>
      <p:sp>
        <p:nvSpPr>
          <p:cNvPr id="101" name="Freeform 100"/>
          <p:cNvSpPr/>
          <p:nvPr/>
        </p:nvSpPr>
        <p:spPr bwMode="auto">
          <a:xfrm>
            <a:off x="2066925" y="3448050"/>
            <a:ext cx="2676525" cy="923925"/>
          </a:xfrm>
          <a:custGeom>
            <a:avLst/>
            <a:gdLst>
              <a:gd name="connsiteX0" fmla="*/ 0 w 2438400"/>
              <a:gd name="connsiteY0" fmla="*/ 0 h 1066800"/>
              <a:gd name="connsiteX1" fmla="*/ 1962150 w 2438400"/>
              <a:gd name="connsiteY1" fmla="*/ 942975 h 1066800"/>
              <a:gd name="connsiteX2" fmla="*/ 2438400 w 2438400"/>
              <a:gd name="connsiteY2" fmla="*/ 742950 h 1066800"/>
              <a:gd name="connsiteX0" fmla="*/ 0 w 2438400"/>
              <a:gd name="connsiteY0" fmla="*/ 4762 h 1046162"/>
              <a:gd name="connsiteX1" fmla="*/ 333375 w 2438400"/>
              <a:gd name="connsiteY1" fmla="*/ 157162 h 1046162"/>
              <a:gd name="connsiteX2" fmla="*/ 1962150 w 2438400"/>
              <a:gd name="connsiteY2" fmla="*/ 947737 h 1046162"/>
              <a:gd name="connsiteX3" fmla="*/ 2438400 w 2438400"/>
              <a:gd name="connsiteY3" fmla="*/ 747712 h 1046162"/>
              <a:gd name="connsiteX0" fmla="*/ 0 w 2438400"/>
              <a:gd name="connsiteY0" fmla="*/ 4762 h 1046162"/>
              <a:gd name="connsiteX1" fmla="*/ 333375 w 2438400"/>
              <a:gd name="connsiteY1" fmla="*/ 157162 h 1046162"/>
              <a:gd name="connsiteX2" fmla="*/ 1962150 w 2438400"/>
              <a:gd name="connsiteY2" fmla="*/ 947737 h 1046162"/>
              <a:gd name="connsiteX3" fmla="*/ 2438400 w 2438400"/>
              <a:gd name="connsiteY3" fmla="*/ 747712 h 1046162"/>
              <a:gd name="connsiteX0" fmla="*/ 203200 w 2641600"/>
              <a:gd name="connsiteY0" fmla="*/ 1587 h 1042987"/>
              <a:gd name="connsiteX1" fmla="*/ 536575 w 2641600"/>
              <a:gd name="connsiteY1" fmla="*/ 153987 h 1042987"/>
              <a:gd name="connsiteX2" fmla="*/ 2165350 w 2641600"/>
              <a:gd name="connsiteY2" fmla="*/ 944562 h 1042987"/>
              <a:gd name="connsiteX3" fmla="*/ 2641600 w 2641600"/>
              <a:gd name="connsiteY3" fmla="*/ 744537 h 1042987"/>
              <a:gd name="connsiteX0" fmla="*/ 203200 w 2641600"/>
              <a:gd name="connsiteY0" fmla="*/ 150812 h 1220787"/>
              <a:gd name="connsiteX1" fmla="*/ 536575 w 2641600"/>
              <a:gd name="connsiteY1" fmla="*/ 303212 h 1220787"/>
              <a:gd name="connsiteX2" fmla="*/ 822325 w 2641600"/>
              <a:gd name="connsiteY2" fmla="*/ 131762 h 1220787"/>
              <a:gd name="connsiteX3" fmla="*/ 2165350 w 2641600"/>
              <a:gd name="connsiteY3" fmla="*/ 1093787 h 1220787"/>
              <a:gd name="connsiteX4" fmla="*/ 2641600 w 2641600"/>
              <a:gd name="connsiteY4" fmla="*/ 893762 h 1220787"/>
              <a:gd name="connsiteX0" fmla="*/ 203200 w 2641600"/>
              <a:gd name="connsiteY0" fmla="*/ 1587 h 1071562"/>
              <a:gd name="connsiteX1" fmla="*/ 536575 w 2641600"/>
              <a:gd name="connsiteY1" fmla="*/ 153987 h 1071562"/>
              <a:gd name="connsiteX2" fmla="*/ 2165350 w 2641600"/>
              <a:gd name="connsiteY2" fmla="*/ 944562 h 1071562"/>
              <a:gd name="connsiteX3" fmla="*/ 2641600 w 2641600"/>
              <a:gd name="connsiteY3" fmla="*/ 744537 h 1071562"/>
              <a:gd name="connsiteX0" fmla="*/ 0 w 2438400"/>
              <a:gd name="connsiteY0" fmla="*/ 0 h 1069975"/>
              <a:gd name="connsiteX1" fmla="*/ 1962150 w 2438400"/>
              <a:gd name="connsiteY1" fmla="*/ 942975 h 1069975"/>
              <a:gd name="connsiteX2" fmla="*/ 2438400 w 2438400"/>
              <a:gd name="connsiteY2" fmla="*/ 742950 h 1069975"/>
              <a:gd name="connsiteX0" fmla="*/ 0 w 2419350"/>
              <a:gd name="connsiteY0" fmla="*/ 0 h 1022350"/>
              <a:gd name="connsiteX1" fmla="*/ 1943100 w 2419350"/>
              <a:gd name="connsiteY1" fmla="*/ 895350 h 1022350"/>
              <a:gd name="connsiteX2" fmla="*/ 2419350 w 2419350"/>
              <a:gd name="connsiteY2" fmla="*/ 695325 h 1022350"/>
              <a:gd name="connsiteX0" fmla="*/ 0 w 2419350"/>
              <a:gd name="connsiteY0" fmla="*/ 0 h 1022350"/>
              <a:gd name="connsiteX1" fmla="*/ 1943100 w 2419350"/>
              <a:gd name="connsiteY1" fmla="*/ 895350 h 1022350"/>
              <a:gd name="connsiteX2" fmla="*/ 2419350 w 2419350"/>
              <a:gd name="connsiteY2" fmla="*/ 695325 h 10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350" h="1022350">
                <a:moveTo>
                  <a:pt x="0" y="0"/>
                </a:moveTo>
                <a:cubicBezTo>
                  <a:pt x="675481" y="44053"/>
                  <a:pt x="1536700" y="771525"/>
                  <a:pt x="1943100" y="895350"/>
                </a:cubicBezTo>
                <a:cubicBezTo>
                  <a:pt x="2246312" y="1022350"/>
                  <a:pt x="2384425" y="857250"/>
                  <a:pt x="2419350" y="695325"/>
                </a:cubicBezTo>
              </a:path>
            </a:pathLst>
          </a:custGeom>
          <a:noFill/>
          <a:ln w="9525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5149" name="TextBox 101"/>
          <p:cNvSpPr txBox="1">
            <a:spLocks noChangeArrowheads="1"/>
          </p:cNvSpPr>
          <p:nvPr/>
        </p:nvSpPr>
        <p:spPr bwMode="auto">
          <a:xfrm>
            <a:off x="266700" y="4124325"/>
            <a:ext cx="41360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9900"/>
                </a:solidFill>
              </a:rPr>
              <a:t>3- Go to the chart and find SN for </a:t>
            </a:r>
            <a:r>
              <a:rPr lang="en-US" altLang="en-US" sz="1600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1600" baseline="-25000" dirty="0" err="1" smtClean="0">
                <a:solidFill>
                  <a:srgbClr val="009900"/>
                </a:solidFill>
              </a:rPr>
              <a:t>dev</a:t>
            </a:r>
            <a:r>
              <a:rPr lang="en-US" altLang="en-US" sz="1600" dirty="0" smtClean="0">
                <a:solidFill>
                  <a:srgbClr val="009900"/>
                </a:solidFill>
              </a:rPr>
              <a:t> </a:t>
            </a:r>
            <a:r>
              <a:rPr lang="en-US" altLang="en-US" sz="1600" dirty="0">
                <a:solidFill>
                  <a:srgbClr val="009900"/>
                </a:solidFill>
              </a:rPr>
              <a:t>= 10</a:t>
            </a:r>
            <a:r>
              <a:rPr lang="en-US" altLang="en-US" sz="1600" baseline="30000" dirty="0">
                <a:solidFill>
                  <a:srgbClr val="009900"/>
                </a:solidFill>
              </a:rPr>
              <a:t>o</a:t>
            </a:r>
          </a:p>
        </p:txBody>
      </p:sp>
      <p:cxnSp>
        <p:nvCxnSpPr>
          <p:cNvPr id="45150" name="Straight Connector 104"/>
          <p:cNvCxnSpPr>
            <a:cxnSpLocks noChangeShapeType="1"/>
          </p:cNvCxnSpPr>
          <p:nvPr/>
        </p:nvCxnSpPr>
        <p:spPr bwMode="auto">
          <a:xfrm rot="5400000">
            <a:off x="3271837" y="6396038"/>
            <a:ext cx="200025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151" name="TextBox 105"/>
          <p:cNvSpPr txBox="1">
            <a:spLocks noChangeArrowheads="1"/>
          </p:cNvSpPr>
          <p:nvPr/>
        </p:nvSpPr>
        <p:spPr bwMode="auto">
          <a:xfrm>
            <a:off x="285750" y="2914650"/>
            <a:ext cx="100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u="sng">
                <a:solidFill>
                  <a:srgbClr val="FF0000"/>
                </a:solidFill>
              </a:rPr>
              <a:t>Trial #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0574" y="678567"/>
            <a:ext cx="14173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Given</a:t>
            </a:r>
            <a:r>
              <a:rPr lang="en-US" sz="1400" dirty="0" smtClean="0"/>
              <a:t>: </a:t>
            </a:r>
          </a:p>
          <a:p>
            <a:r>
              <a:rPr lang="en-US" sz="1400" dirty="0" smtClean="0"/>
              <a:t>c</a:t>
            </a:r>
            <a:r>
              <a:rPr lang="en-US" sz="1400" baseline="-25000" dirty="0" smtClean="0"/>
              <a:t>u</a:t>
            </a:r>
            <a:r>
              <a:rPr lang="en-US" sz="1400" dirty="0" smtClean="0"/>
              <a:t> = 20 kN/m</a:t>
            </a:r>
            <a:r>
              <a:rPr lang="en-US" sz="1400" baseline="30000" dirty="0" smtClean="0"/>
              <a:t>2</a:t>
            </a:r>
          </a:p>
          <a:p>
            <a:r>
              <a:rPr lang="en-US" sz="1400" dirty="0" smtClean="0">
                <a:latin typeface="Symbol" panose="05050102010706020507" pitchFamily="18" charset="2"/>
              </a:rPr>
              <a:t>f</a:t>
            </a:r>
            <a:r>
              <a:rPr lang="en-US" sz="1400" baseline="-25000" dirty="0" smtClean="0"/>
              <a:t>u</a:t>
            </a:r>
            <a:r>
              <a:rPr lang="en-US" sz="1400" dirty="0" smtClean="0"/>
              <a:t> = 10</a:t>
            </a:r>
            <a:r>
              <a:rPr lang="en-US" sz="1400" baseline="30000" dirty="0" smtClean="0"/>
              <a:t>o</a:t>
            </a:r>
          </a:p>
          <a:p>
            <a:r>
              <a:rPr lang="en-US" sz="1400" dirty="0" smtClean="0">
                <a:latin typeface="Symbol" panose="05050102010706020507" pitchFamily="18" charset="2"/>
              </a:rPr>
              <a:t>g</a:t>
            </a:r>
            <a:r>
              <a:rPr lang="en-US" sz="1400" baseline="-25000" dirty="0" smtClean="0"/>
              <a:t>bulk</a:t>
            </a:r>
            <a:r>
              <a:rPr lang="en-US" sz="1400" dirty="0" smtClean="0"/>
              <a:t> = 15 kN/m</a:t>
            </a:r>
            <a:r>
              <a:rPr lang="en-US" sz="1400" baseline="30000" dirty="0" smtClean="0"/>
              <a:t>3</a:t>
            </a:r>
          </a:p>
          <a:p>
            <a:r>
              <a:rPr lang="en-US" sz="1400" dirty="0" smtClean="0"/>
              <a:t>H = 7 m</a:t>
            </a:r>
          </a:p>
          <a:p>
            <a:r>
              <a:rPr lang="en-US" sz="1400" dirty="0" smtClean="0">
                <a:latin typeface="Symbol" panose="05050102010706020507" pitchFamily="18" charset="2"/>
              </a:rPr>
              <a:t>b</a:t>
            </a:r>
            <a:r>
              <a:rPr lang="en-US" sz="1400" dirty="0" smtClean="0"/>
              <a:t>= 30</a:t>
            </a:r>
            <a:r>
              <a:rPr lang="en-US" sz="1400" baseline="30000" dirty="0" smtClean="0"/>
              <a:t>o</a:t>
            </a:r>
          </a:p>
          <a:p>
            <a:r>
              <a:rPr lang="en-US" sz="1400" b="1" u="sng" dirty="0" smtClean="0"/>
              <a:t>Find</a:t>
            </a:r>
            <a:r>
              <a:rPr lang="en-US" sz="1400" dirty="0" smtClean="0"/>
              <a:t>:</a:t>
            </a:r>
          </a:p>
          <a:p>
            <a:r>
              <a:rPr lang="en-US" sz="1400" dirty="0"/>
              <a:t>F.S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181362" y="25249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Example 2:</a:t>
            </a:r>
            <a:endParaRPr lang="en-US" b="1" u="sng" dirty="0"/>
          </a:p>
        </p:txBody>
      </p:sp>
      <p:sp>
        <p:nvSpPr>
          <p:cNvPr id="45135" name="TextBox 80"/>
          <p:cNvSpPr txBox="1">
            <a:spLocks noChangeArrowheads="1"/>
          </p:cNvSpPr>
          <p:nvPr/>
        </p:nvSpPr>
        <p:spPr bwMode="auto">
          <a:xfrm>
            <a:off x="5124450" y="3686175"/>
            <a:ext cx="26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9900"/>
                </a:solidFill>
              </a:rPr>
              <a:t>)</a:t>
            </a:r>
          </a:p>
        </p:txBody>
      </p:sp>
      <p:sp>
        <p:nvSpPr>
          <p:cNvPr id="45136" name="TextBox 81"/>
          <p:cNvSpPr txBox="1">
            <a:spLocks noChangeArrowheads="1"/>
          </p:cNvSpPr>
          <p:nvPr/>
        </p:nvSpPr>
        <p:spPr bwMode="auto">
          <a:xfrm>
            <a:off x="5219700" y="3724275"/>
            <a:ext cx="65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9900"/>
                </a:solidFill>
              </a:rPr>
              <a:t> = 10</a:t>
            </a:r>
            <a:r>
              <a:rPr lang="en-US" altLang="en-US" sz="1400" baseline="30000">
                <a:solidFill>
                  <a:srgbClr val="009900"/>
                </a:solidFill>
              </a:rPr>
              <a:t>o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10757" y="647138"/>
            <a:ext cx="4166406" cy="1669765"/>
            <a:chOff x="2157984" y="432085"/>
            <a:chExt cx="4166406" cy="1669765"/>
          </a:xfrm>
        </p:grpSpPr>
        <p:grpSp>
          <p:nvGrpSpPr>
            <p:cNvPr id="27" name="Group 26"/>
            <p:cNvGrpSpPr/>
            <p:nvPr/>
          </p:nvGrpSpPr>
          <p:grpSpPr>
            <a:xfrm>
              <a:off x="2157984" y="432085"/>
              <a:ext cx="4166406" cy="1669765"/>
              <a:chOff x="2011680" y="532812"/>
              <a:chExt cx="4166406" cy="1669765"/>
            </a:xfrm>
          </p:grpSpPr>
          <p:sp>
            <p:nvSpPr>
              <p:cNvPr id="34" name="Hexagon 9"/>
              <p:cNvSpPr/>
              <p:nvPr/>
            </p:nvSpPr>
            <p:spPr bwMode="auto">
              <a:xfrm>
                <a:off x="2047568" y="532812"/>
                <a:ext cx="4130518" cy="1669765"/>
              </a:xfrm>
              <a:custGeom>
                <a:avLst/>
                <a:gdLst>
                  <a:gd name="connsiteX0" fmla="*/ 0 w 1733169"/>
                  <a:gd name="connsiteY0" fmla="*/ 658368 h 1316736"/>
                  <a:gd name="connsiteX1" fmla="*/ 329184 w 1733169"/>
                  <a:gd name="connsiteY1" fmla="*/ 0 h 1316736"/>
                  <a:gd name="connsiteX2" fmla="*/ 1403985 w 1733169"/>
                  <a:gd name="connsiteY2" fmla="*/ 0 h 1316736"/>
                  <a:gd name="connsiteX3" fmla="*/ 1733169 w 1733169"/>
                  <a:gd name="connsiteY3" fmla="*/ 658368 h 1316736"/>
                  <a:gd name="connsiteX4" fmla="*/ 1403985 w 1733169"/>
                  <a:gd name="connsiteY4" fmla="*/ 1316736 h 1316736"/>
                  <a:gd name="connsiteX5" fmla="*/ 329184 w 1733169"/>
                  <a:gd name="connsiteY5" fmla="*/ 1316736 h 1316736"/>
                  <a:gd name="connsiteX6" fmla="*/ 0 w 1733169"/>
                  <a:gd name="connsiteY6" fmla="*/ 658368 h 1316736"/>
                  <a:gd name="connsiteX0" fmla="*/ 0 w 1733169"/>
                  <a:gd name="connsiteY0" fmla="*/ 965098 h 1623466"/>
                  <a:gd name="connsiteX1" fmla="*/ 329184 w 1733169"/>
                  <a:gd name="connsiteY1" fmla="*/ 306730 h 1623466"/>
                  <a:gd name="connsiteX2" fmla="*/ 975722 w 1733169"/>
                  <a:gd name="connsiteY2" fmla="*/ 0 h 1623466"/>
                  <a:gd name="connsiteX3" fmla="*/ 1733169 w 1733169"/>
                  <a:gd name="connsiteY3" fmla="*/ 965098 h 1623466"/>
                  <a:gd name="connsiteX4" fmla="*/ 1403985 w 1733169"/>
                  <a:gd name="connsiteY4" fmla="*/ 1623466 h 1623466"/>
                  <a:gd name="connsiteX5" fmla="*/ 329184 w 1733169"/>
                  <a:gd name="connsiteY5" fmla="*/ 1623466 h 1623466"/>
                  <a:gd name="connsiteX6" fmla="*/ 0 w 1733169"/>
                  <a:gd name="connsiteY6" fmla="*/ 965098 h 1623466"/>
                  <a:gd name="connsiteX0" fmla="*/ 585216 w 2318385"/>
                  <a:gd name="connsiteY0" fmla="*/ 970885 h 1629253"/>
                  <a:gd name="connsiteX1" fmla="*/ 0 w 2318385"/>
                  <a:gd name="connsiteY1" fmla="*/ 0 h 1629253"/>
                  <a:gd name="connsiteX2" fmla="*/ 1560938 w 2318385"/>
                  <a:gd name="connsiteY2" fmla="*/ 5787 h 1629253"/>
                  <a:gd name="connsiteX3" fmla="*/ 2318385 w 2318385"/>
                  <a:gd name="connsiteY3" fmla="*/ 970885 h 1629253"/>
                  <a:gd name="connsiteX4" fmla="*/ 1989201 w 2318385"/>
                  <a:gd name="connsiteY4" fmla="*/ 1629253 h 1629253"/>
                  <a:gd name="connsiteX5" fmla="*/ 914400 w 2318385"/>
                  <a:gd name="connsiteY5" fmla="*/ 1629253 h 1629253"/>
                  <a:gd name="connsiteX6" fmla="*/ 585216 w 2318385"/>
                  <a:gd name="connsiteY6" fmla="*/ 970885 h 1629253"/>
                  <a:gd name="connsiteX0" fmla="*/ 0 w 3538820"/>
                  <a:gd name="connsiteY0" fmla="*/ 1231315 h 1629253"/>
                  <a:gd name="connsiteX1" fmla="*/ 1220435 w 3538820"/>
                  <a:gd name="connsiteY1" fmla="*/ 0 h 1629253"/>
                  <a:gd name="connsiteX2" fmla="*/ 2781373 w 3538820"/>
                  <a:gd name="connsiteY2" fmla="*/ 5787 h 1629253"/>
                  <a:gd name="connsiteX3" fmla="*/ 3538820 w 3538820"/>
                  <a:gd name="connsiteY3" fmla="*/ 970885 h 1629253"/>
                  <a:gd name="connsiteX4" fmla="*/ 3209636 w 3538820"/>
                  <a:gd name="connsiteY4" fmla="*/ 1629253 h 1629253"/>
                  <a:gd name="connsiteX5" fmla="*/ 2134835 w 3538820"/>
                  <a:gd name="connsiteY5" fmla="*/ 1629253 h 1629253"/>
                  <a:gd name="connsiteX6" fmla="*/ 0 w 3538820"/>
                  <a:gd name="connsiteY6" fmla="*/ 1231315 h 1629253"/>
                  <a:gd name="connsiteX0" fmla="*/ 1349145 w 4887965"/>
                  <a:gd name="connsiteY0" fmla="*/ 1231315 h 1629253"/>
                  <a:gd name="connsiteX1" fmla="*/ 2569580 w 4887965"/>
                  <a:gd name="connsiteY1" fmla="*/ 0 h 1629253"/>
                  <a:gd name="connsiteX2" fmla="*/ 4130518 w 4887965"/>
                  <a:gd name="connsiteY2" fmla="*/ 5787 h 1629253"/>
                  <a:gd name="connsiteX3" fmla="*/ 4887965 w 4887965"/>
                  <a:gd name="connsiteY3" fmla="*/ 970885 h 1629253"/>
                  <a:gd name="connsiteX4" fmla="*/ 4558781 w 4887965"/>
                  <a:gd name="connsiteY4" fmla="*/ 1629253 h 1629253"/>
                  <a:gd name="connsiteX5" fmla="*/ 0 w 4887965"/>
                  <a:gd name="connsiteY5" fmla="*/ 1229926 h 1629253"/>
                  <a:gd name="connsiteX6" fmla="*/ 1349145 w 4887965"/>
                  <a:gd name="connsiteY6" fmla="*/ 1231315 h 1629253"/>
                  <a:gd name="connsiteX0" fmla="*/ 1349145 w 4887965"/>
                  <a:gd name="connsiteY0" fmla="*/ 1231315 h 1658190"/>
                  <a:gd name="connsiteX1" fmla="*/ 2569580 w 4887965"/>
                  <a:gd name="connsiteY1" fmla="*/ 0 h 1658190"/>
                  <a:gd name="connsiteX2" fmla="*/ 4130518 w 4887965"/>
                  <a:gd name="connsiteY2" fmla="*/ 5787 h 1658190"/>
                  <a:gd name="connsiteX3" fmla="*/ 4887965 w 4887965"/>
                  <a:gd name="connsiteY3" fmla="*/ 970885 h 1658190"/>
                  <a:gd name="connsiteX4" fmla="*/ 38867 w 4887965"/>
                  <a:gd name="connsiteY4" fmla="*/ 1658190 h 1658190"/>
                  <a:gd name="connsiteX5" fmla="*/ 0 w 4887965"/>
                  <a:gd name="connsiteY5" fmla="*/ 1229926 h 1658190"/>
                  <a:gd name="connsiteX6" fmla="*/ 1349145 w 4887965"/>
                  <a:gd name="connsiteY6" fmla="*/ 1231315 h 1658190"/>
                  <a:gd name="connsiteX0" fmla="*/ 1349145 w 4268719"/>
                  <a:gd name="connsiteY0" fmla="*/ 1231315 h 1658190"/>
                  <a:gd name="connsiteX1" fmla="*/ 2569580 w 4268719"/>
                  <a:gd name="connsiteY1" fmla="*/ 0 h 1658190"/>
                  <a:gd name="connsiteX2" fmla="*/ 4130518 w 4268719"/>
                  <a:gd name="connsiteY2" fmla="*/ 5787 h 1658190"/>
                  <a:gd name="connsiteX3" fmla="*/ 4268719 w 4268719"/>
                  <a:gd name="connsiteY3" fmla="*/ 1648004 h 1658190"/>
                  <a:gd name="connsiteX4" fmla="*/ 38867 w 4268719"/>
                  <a:gd name="connsiteY4" fmla="*/ 1658190 h 1658190"/>
                  <a:gd name="connsiteX5" fmla="*/ 0 w 4268719"/>
                  <a:gd name="connsiteY5" fmla="*/ 1229926 h 1658190"/>
                  <a:gd name="connsiteX6" fmla="*/ 1349145 w 4268719"/>
                  <a:gd name="connsiteY6" fmla="*/ 1231315 h 1658190"/>
                  <a:gd name="connsiteX0" fmla="*/ 1349145 w 4130518"/>
                  <a:gd name="connsiteY0" fmla="*/ 1231315 h 1658190"/>
                  <a:gd name="connsiteX1" fmla="*/ 2569580 w 4130518"/>
                  <a:gd name="connsiteY1" fmla="*/ 0 h 1658190"/>
                  <a:gd name="connsiteX2" fmla="*/ 4130518 w 4130518"/>
                  <a:gd name="connsiteY2" fmla="*/ 5787 h 1658190"/>
                  <a:gd name="connsiteX3" fmla="*/ 4118248 w 4130518"/>
                  <a:gd name="connsiteY3" fmla="*/ 1648004 h 1658190"/>
                  <a:gd name="connsiteX4" fmla="*/ 38867 w 4130518"/>
                  <a:gd name="connsiteY4" fmla="*/ 1658190 h 1658190"/>
                  <a:gd name="connsiteX5" fmla="*/ 0 w 4130518"/>
                  <a:gd name="connsiteY5" fmla="*/ 1229926 h 1658190"/>
                  <a:gd name="connsiteX6" fmla="*/ 1349145 w 4130518"/>
                  <a:gd name="connsiteY6" fmla="*/ 1231315 h 1658190"/>
                  <a:gd name="connsiteX0" fmla="*/ 1349145 w 4130518"/>
                  <a:gd name="connsiteY0" fmla="*/ 1231315 h 1669765"/>
                  <a:gd name="connsiteX1" fmla="*/ 2569580 w 4130518"/>
                  <a:gd name="connsiteY1" fmla="*/ 0 h 1669765"/>
                  <a:gd name="connsiteX2" fmla="*/ 4130518 w 4130518"/>
                  <a:gd name="connsiteY2" fmla="*/ 5787 h 1669765"/>
                  <a:gd name="connsiteX3" fmla="*/ 4118248 w 4130518"/>
                  <a:gd name="connsiteY3" fmla="*/ 1648004 h 1669765"/>
                  <a:gd name="connsiteX4" fmla="*/ 4143 w 4130518"/>
                  <a:gd name="connsiteY4" fmla="*/ 1669765 h 1669765"/>
                  <a:gd name="connsiteX5" fmla="*/ 0 w 4130518"/>
                  <a:gd name="connsiteY5" fmla="*/ 1229926 h 1669765"/>
                  <a:gd name="connsiteX6" fmla="*/ 1349145 w 4130518"/>
                  <a:gd name="connsiteY6" fmla="*/ 1231315 h 1669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0518" h="1669765">
                    <a:moveTo>
                      <a:pt x="1349145" y="1231315"/>
                    </a:moveTo>
                    <a:lnTo>
                      <a:pt x="2569580" y="0"/>
                    </a:lnTo>
                    <a:lnTo>
                      <a:pt x="4130518" y="5787"/>
                    </a:lnTo>
                    <a:lnTo>
                      <a:pt x="4118248" y="1648004"/>
                    </a:lnTo>
                    <a:lnTo>
                      <a:pt x="4143" y="1669765"/>
                    </a:lnTo>
                    <a:lnTo>
                      <a:pt x="0" y="1229926"/>
                    </a:lnTo>
                    <a:lnTo>
                      <a:pt x="1349145" y="1231315"/>
                    </a:ln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chemeClr val="bg1"/>
                  </a:gs>
                </a:gsLst>
                <a:lin ang="5400000" scaled="1"/>
              </a:gra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anose="05050102010706020507" pitchFamily="18" charset="2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11680" y="534949"/>
                <a:ext cx="4152710" cy="1226756"/>
                <a:chOff x="1024128" y="1051560"/>
                <a:chExt cx="4152710" cy="914400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auto">
                <a:xfrm flipH="1">
                  <a:off x="3621024" y="1051560"/>
                  <a:ext cx="155581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 bwMode="auto">
                <a:xfrm flipH="1">
                  <a:off x="2414016" y="1051560"/>
                  <a:ext cx="1207008" cy="914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/>
                <p:cNvCxnSpPr/>
                <p:nvPr/>
              </p:nvCxnSpPr>
              <p:spPr bwMode="auto">
                <a:xfrm flipH="1">
                  <a:off x="1024128" y="1965960"/>
                  <a:ext cx="138988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28" name="Straight Connector 27"/>
            <p:cNvCxnSpPr>
              <a:stCxn id="34" idx="0"/>
            </p:cNvCxnSpPr>
            <p:nvPr/>
          </p:nvCxnSpPr>
          <p:spPr bwMode="auto">
            <a:xfrm flipV="1">
              <a:off x="3543017" y="1660978"/>
              <a:ext cx="2345719" cy="2422"/>
            </a:xfrm>
            <a:prstGeom prst="line">
              <a:avLst/>
            </a:prstGeom>
            <a:solidFill>
              <a:schemeClr val="accent1"/>
            </a:solidFill>
            <a:ln w="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3072384" y="432085"/>
              <a:ext cx="0" cy="1228893"/>
            </a:xfrm>
            <a:prstGeom prst="straightConnector1">
              <a:avLst/>
            </a:prstGeom>
            <a:solidFill>
              <a:schemeClr val="accent1"/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2573378" y="436360"/>
              <a:ext cx="2345719" cy="2422"/>
            </a:xfrm>
            <a:prstGeom prst="line">
              <a:avLst/>
            </a:prstGeom>
            <a:solidFill>
              <a:schemeClr val="accent1"/>
            </a:solidFill>
            <a:ln w="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537328" y="773965"/>
              <a:ext cx="11103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H= 7m</a:t>
              </a:r>
              <a:endParaRPr lang="en-US" dirty="0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759084" y="1444085"/>
              <a:ext cx="110655" cy="212858"/>
            </a:xfrm>
            <a:custGeom>
              <a:avLst/>
              <a:gdLst>
                <a:gd name="connsiteX0" fmla="*/ 0 w 323555"/>
                <a:gd name="connsiteY0" fmla="*/ 0 h 601883"/>
                <a:gd name="connsiteX1" fmla="*/ 295154 w 323555"/>
                <a:gd name="connsiteY1" fmla="*/ 214132 h 601883"/>
                <a:gd name="connsiteX2" fmla="*/ 295154 w 323555"/>
                <a:gd name="connsiteY2" fmla="*/ 601883 h 601883"/>
                <a:gd name="connsiteX0" fmla="*/ 0 w 295154"/>
                <a:gd name="connsiteY0" fmla="*/ 0 h 601883"/>
                <a:gd name="connsiteX1" fmla="*/ 295154 w 295154"/>
                <a:gd name="connsiteY1" fmla="*/ 601883 h 601883"/>
                <a:gd name="connsiteX0" fmla="*/ 0 w 295154"/>
                <a:gd name="connsiteY0" fmla="*/ 0 h 601883"/>
                <a:gd name="connsiteX1" fmla="*/ 295154 w 295154"/>
                <a:gd name="connsiteY1" fmla="*/ 601883 h 601883"/>
                <a:gd name="connsiteX0" fmla="*/ 0 w 333110"/>
                <a:gd name="connsiteY0" fmla="*/ 0 h 601883"/>
                <a:gd name="connsiteX1" fmla="*/ 295154 w 333110"/>
                <a:gd name="connsiteY1" fmla="*/ 601883 h 601883"/>
                <a:gd name="connsiteX0" fmla="*/ 0 w 315637"/>
                <a:gd name="connsiteY0" fmla="*/ 0 h 601883"/>
                <a:gd name="connsiteX1" fmla="*/ 295154 w 315637"/>
                <a:gd name="connsiteY1" fmla="*/ 601883 h 60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5637" h="601883">
                  <a:moveTo>
                    <a:pt x="0" y="0"/>
                  </a:moveTo>
                  <a:cubicBezTo>
                    <a:pt x="277792" y="55945"/>
                    <a:pt x="358814" y="459129"/>
                    <a:pt x="295154" y="601883"/>
                  </a:cubicBezTo>
                </a:path>
              </a:pathLst>
            </a:custGeom>
            <a:noFill/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98662" y="1337112"/>
              <a:ext cx="56457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 smtClean="0">
                  <a:latin typeface="Symbol" panose="05050102010706020507" pitchFamily="18" charset="2"/>
                </a:rPr>
                <a:t>b=30</a:t>
              </a:r>
              <a:r>
                <a:rPr lang="en-US" sz="1200" i="1" baseline="30000" dirty="0" smtClean="0">
                  <a:latin typeface="Symbol" panose="05050102010706020507" pitchFamily="18" charset="2"/>
                </a:rPr>
                <a:t>o</a:t>
              </a:r>
              <a:endParaRPr lang="en-US" sz="1200" i="1" baseline="30000" dirty="0">
                <a:latin typeface="Symbol" panose="05050102010706020507" pitchFamily="18" charset="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73631" y="1480760"/>
            <a:ext cx="3120865" cy="4018157"/>
            <a:chOff x="5909191" y="2603440"/>
            <a:chExt cx="3120865" cy="4018157"/>
          </a:xfrm>
        </p:grpSpPr>
        <p:pic>
          <p:nvPicPr>
            <p:cNvPr id="46121" name="Picture 46120"/>
            <p:cNvPicPr>
              <a:picLocks noChangeAspect="1"/>
            </p:cNvPicPr>
            <p:nvPr/>
          </p:nvPicPr>
          <p:blipFill rotWithShape="1">
            <a:blip r:embed="rId2"/>
            <a:srcRect l="69662" t="51973" r="13805" b="15612"/>
            <a:stretch/>
          </p:blipFill>
          <p:spPr>
            <a:xfrm>
              <a:off x="6162479" y="2603440"/>
              <a:ext cx="2867577" cy="374814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16200000">
              <a:off x="5260405" y="4312516"/>
              <a:ext cx="16979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Stability Number (c / </a:t>
              </a:r>
              <a:r>
                <a:rPr lang="en-US" sz="1100" dirty="0" smtClean="0">
                  <a:latin typeface="Symbol" panose="05050102010706020507" pitchFamily="18" charset="2"/>
                </a:rPr>
                <a:t>g</a:t>
              </a:r>
              <a:r>
                <a:rPr lang="en-US" sz="1100" dirty="0" smtClean="0"/>
                <a:t>H)</a:t>
              </a:r>
              <a:endParaRPr lang="en-US" sz="11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22153" y="6375376"/>
              <a:ext cx="13099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Slope Angle </a:t>
              </a:r>
              <a:r>
                <a:rPr lang="en-US" sz="1000" dirty="0" smtClean="0">
                  <a:latin typeface="Symbol" panose="05050102010706020507" pitchFamily="18" charset="2"/>
                </a:rPr>
                <a:t>b</a:t>
              </a:r>
              <a:r>
                <a:rPr lang="en-US" sz="1000" dirty="0" smtClean="0"/>
                <a:t> (deg)</a:t>
              </a:r>
              <a:endParaRPr lang="en-US" sz="1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09191" y="5318864"/>
              <a:ext cx="7553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SN=0.075</a:t>
              </a:r>
              <a:endParaRPr lang="en-US" sz="1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276225" y="352425"/>
            <a:ext cx="8020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9900"/>
                </a:solidFill>
              </a:rPr>
              <a:t>This means the assumed factor of safety was not the right one.  So we need </a:t>
            </a:r>
          </a:p>
          <a:p>
            <a:r>
              <a:rPr lang="en-US" altLang="en-US">
                <a:solidFill>
                  <a:srgbClr val="009900"/>
                </a:solidFill>
              </a:rPr>
              <a:t>to assume another FS</a:t>
            </a:r>
            <a:r>
              <a:rPr lang="en-US" altLang="en-US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  <a:r>
              <a:rPr lang="en-US" altLang="en-US">
                <a:solidFill>
                  <a:srgbClr val="009900"/>
                </a:solidFill>
              </a:rPr>
              <a:t> and solve the problem again for FS</a:t>
            </a:r>
            <a:r>
              <a:rPr lang="en-US" altLang="en-US" baseline="-25000">
                <a:solidFill>
                  <a:srgbClr val="009900"/>
                </a:solidFill>
              </a:rPr>
              <a:t>c</a:t>
            </a:r>
            <a:r>
              <a:rPr lang="en-US" altLang="en-US">
                <a:solidFill>
                  <a:srgbClr val="009900"/>
                </a:solidFill>
              </a:rPr>
              <a:t>.</a:t>
            </a:r>
          </a:p>
        </p:txBody>
      </p:sp>
      <p:sp>
        <p:nvSpPr>
          <p:cNvPr id="3" name="Rectangle 74"/>
          <p:cNvSpPr>
            <a:spLocks noChangeArrowheads="1"/>
          </p:cNvSpPr>
          <p:nvPr/>
        </p:nvSpPr>
        <p:spPr bwMode="auto">
          <a:xfrm>
            <a:off x="466725" y="1857375"/>
            <a:ext cx="5362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009900"/>
                </a:solidFill>
                <a:latin typeface="Arial" charset="0"/>
              </a:rPr>
              <a:t>2- Use the chart with </a:t>
            </a:r>
            <a:r>
              <a:rPr lang="en-US" sz="1600" i="1" dirty="0">
                <a:solidFill>
                  <a:srgbClr val="009900"/>
                </a:solidFill>
                <a:latin typeface="Arial" charset="0"/>
              </a:rPr>
              <a:t>i</a:t>
            </a:r>
            <a:r>
              <a:rPr lang="en-US" sz="1600" dirty="0">
                <a:solidFill>
                  <a:srgbClr val="009900"/>
                </a:solidFill>
                <a:latin typeface="Arial" charset="0"/>
              </a:rPr>
              <a:t> = 30</a:t>
            </a:r>
            <a:r>
              <a:rPr lang="en-US" sz="1400" baseline="30000" dirty="0">
                <a:solidFill>
                  <a:srgbClr val="009900"/>
                </a:solidFill>
                <a:latin typeface="Arial" charset="0"/>
              </a:rPr>
              <a:t>o</a:t>
            </a:r>
            <a:r>
              <a:rPr lang="en-US" sz="1600" dirty="0">
                <a:solidFill>
                  <a:srgbClr val="009900"/>
                </a:solidFill>
                <a:latin typeface="Arial" charset="0"/>
              </a:rPr>
              <a:t>, and  </a:t>
            </a:r>
            <a:r>
              <a:rPr lang="en-US" dirty="0" err="1" smtClean="0">
                <a:solidFill>
                  <a:srgbClr val="009900"/>
                </a:solidFill>
                <a:latin typeface="Symbol" pitchFamily="18" charset="2"/>
              </a:rPr>
              <a:t>f</a:t>
            </a:r>
            <a:r>
              <a:rPr lang="en-US" sz="1600" baseline="-25000" dirty="0" err="1" smtClean="0">
                <a:solidFill>
                  <a:srgbClr val="009900"/>
                </a:solidFill>
                <a:latin typeface="+mj-lt"/>
              </a:rPr>
              <a:t>dev</a:t>
            </a:r>
            <a:r>
              <a:rPr lang="en-US" sz="1600" dirty="0" smtClean="0">
                <a:solidFill>
                  <a:srgbClr val="009900"/>
                </a:solidFill>
                <a:latin typeface="Symbol" pitchFamily="18" charset="2"/>
              </a:rPr>
              <a:t> </a:t>
            </a:r>
            <a:r>
              <a:rPr lang="en-US" sz="1600" dirty="0">
                <a:solidFill>
                  <a:srgbClr val="009900"/>
                </a:solidFill>
                <a:latin typeface="Arial" charset="0"/>
              </a:rPr>
              <a:t>=  tan</a:t>
            </a:r>
            <a:r>
              <a:rPr lang="en-US" sz="1600" baseline="30000" dirty="0">
                <a:solidFill>
                  <a:srgbClr val="009900"/>
                </a:solidFill>
                <a:latin typeface="Arial" charset="0"/>
              </a:rPr>
              <a:t>-1</a:t>
            </a:r>
            <a:r>
              <a:rPr lang="en-US" sz="1600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9900"/>
                </a:solidFill>
                <a:latin typeface="Arial" charset="0"/>
              </a:rPr>
              <a:t>(</a:t>
            </a:r>
            <a:endParaRPr lang="en-US" baseline="30000" dirty="0">
              <a:solidFill>
                <a:srgbClr val="009900"/>
              </a:solidFill>
              <a:latin typeface="Arial" charset="0"/>
            </a:endParaRPr>
          </a:p>
        </p:txBody>
      </p:sp>
      <p:cxnSp>
        <p:nvCxnSpPr>
          <p:cNvPr id="46084" name="Straight Connector 3"/>
          <p:cNvCxnSpPr>
            <a:cxnSpLocks noChangeShapeType="1"/>
          </p:cNvCxnSpPr>
          <p:nvPr/>
        </p:nvCxnSpPr>
        <p:spPr bwMode="auto">
          <a:xfrm>
            <a:off x="4838700" y="2085975"/>
            <a:ext cx="4095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4752975" y="1828800"/>
            <a:ext cx="1076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9900"/>
                </a:solidFill>
              </a:rPr>
              <a:t>tan 10</a:t>
            </a:r>
            <a:r>
              <a:rPr lang="en-US" altLang="en-US" sz="1400" baseline="30000">
                <a:solidFill>
                  <a:srgbClr val="009900"/>
                </a:solidFill>
              </a:rPr>
              <a:t>o</a:t>
            </a:r>
            <a:r>
              <a:rPr lang="en-US" altLang="en-US" sz="14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4848225" y="2038350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9900"/>
                </a:solidFill>
              </a:rPr>
              <a:t>1.5</a:t>
            </a:r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5334000" y="1857375"/>
            <a:ext cx="26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9900"/>
                </a:solidFill>
              </a:rPr>
              <a:t>)</a:t>
            </a:r>
          </a:p>
        </p:txBody>
      </p:sp>
      <p:sp>
        <p:nvSpPr>
          <p:cNvPr id="46088" name="TextBox 7"/>
          <p:cNvSpPr txBox="1">
            <a:spLocks noChangeArrowheads="1"/>
          </p:cNvSpPr>
          <p:nvPr/>
        </p:nvSpPr>
        <p:spPr bwMode="auto">
          <a:xfrm>
            <a:off x="5429250" y="1895475"/>
            <a:ext cx="703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9900"/>
                </a:solidFill>
              </a:rPr>
              <a:t> = 6.7</a:t>
            </a:r>
            <a:r>
              <a:rPr lang="en-US" altLang="en-US" sz="1400" baseline="30000">
                <a:solidFill>
                  <a:srgbClr val="009900"/>
                </a:solidFill>
              </a:rPr>
              <a:t>o</a:t>
            </a:r>
          </a:p>
        </p:txBody>
      </p:sp>
      <p:sp>
        <p:nvSpPr>
          <p:cNvPr id="46089" name="TextBox 8"/>
          <p:cNvSpPr txBox="1">
            <a:spLocks noChangeArrowheads="1"/>
          </p:cNvSpPr>
          <p:nvPr/>
        </p:nvSpPr>
        <p:spPr bwMode="auto">
          <a:xfrm>
            <a:off x="714375" y="2733675"/>
            <a:ext cx="218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9900"/>
                </a:solidFill>
              </a:rPr>
              <a:t>SN = 0.1 =              </a:t>
            </a:r>
          </a:p>
        </p:txBody>
      </p:sp>
      <p:cxnSp>
        <p:nvCxnSpPr>
          <p:cNvPr id="46090" name="Straight Connector 9"/>
          <p:cNvCxnSpPr>
            <a:cxnSpLocks noChangeShapeType="1"/>
          </p:cNvCxnSpPr>
          <p:nvPr/>
        </p:nvCxnSpPr>
        <p:spPr bwMode="auto">
          <a:xfrm>
            <a:off x="2047875" y="2924175"/>
            <a:ext cx="723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1" name="TextBox 10"/>
          <p:cNvSpPr txBox="1">
            <a:spLocks noChangeArrowheads="1"/>
          </p:cNvSpPr>
          <p:nvPr/>
        </p:nvSpPr>
        <p:spPr bwMode="auto">
          <a:xfrm>
            <a:off x="2019300" y="2581275"/>
            <a:ext cx="546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 smtClean="0">
                <a:solidFill>
                  <a:srgbClr val="009900"/>
                </a:solidFill>
              </a:rPr>
              <a:t>c</a:t>
            </a:r>
            <a:r>
              <a:rPr lang="en-US" altLang="en-US" baseline="-25000" dirty="0" err="1" smtClean="0">
                <a:solidFill>
                  <a:srgbClr val="009900"/>
                </a:solidFill>
              </a:rPr>
              <a:t>dev</a:t>
            </a:r>
            <a:endParaRPr lang="en-US" altLang="en-US" baseline="-25000" dirty="0">
              <a:solidFill>
                <a:srgbClr val="009900"/>
              </a:solidFill>
            </a:endParaRPr>
          </a:p>
        </p:txBody>
      </p:sp>
      <p:sp>
        <p:nvSpPr>
          <p:cNvPr id="46092" name="TextBox 11"/>
          <p:cNvSpPr txBox="1">
            <a:spLocks noChangeArrowheads="1"/>
          </p:cNvSpPr>
          <p:nvPr/>
        </p:nvSpPr>
        <p:spPr bwMode="auto">
          <a:xfrm>
            <a:off x="2009775" y="2905125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9900"/>
                </a:solidFill>
              </a:rPr>
              <a:t>15 </a:t>
            </a:r>
            <a:r>
              <a:rPr lang="en-US" altLang="en-US" sz="1200">
                <a:solidFill>
                  <a:srgbClr val="009900"/>
                </a:solidFill>
              </a:rPr>
              <a:t>x</a:t>
            </a:r>
            <a:r>
              <a:rPr lang="en-US" altLang="en-US">
                <a:solidFill>
                  <a:srgbClr val="009900"/>
                </a:solidFill>
              </a:rPr>
              <a:t> 7</a:t>
            </a:r>
            <a:endParaRPr lang="en-US" altLang="en-US" sz="1400" baseline="-25000">
              <a:solidFill>
                <a:srgbClr val="009900"/>
              </a:solidFill>
            </a:endParaRPr>
          </a:p>
        </p:txBody>
      </p:sp>
      <p:sp>
        <p:nvSpPr>
          <p:cNvPr id="46093" name="TextBox 12"/>
          <p:cNvSpPr txBox="1">
            <a:spLocks noChangeArrowheads="1"/>
          </p:cNvSpPr>
          <p:nvPr/>
        </p:nvSpPr>
        <p:spPr bwMode="auto">
          <a:xfrm>
            <a:off x="447675" y="3324225"/>
            <a:ext cx="55816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9900"/>
                </a:solidFill>
              </a:rPr>
              <a:t>4- </a:t>
            </a:r>
            <a:r>
              <a:rPr lang="en-US" altLang="en-US" dirty="0" err="1" smtClean="0">
                <a:solidFill>
                  <a:srgbClr val="009900"/>
                </a:solidFill>
              </a:rPr>
              <a:t>c</a:t>
            </a:r>
            <a:r>
              <a:rPr lang="en-US" altLang="en-US" baseline="-25000" dirty="0" err="1" smtClean="0">
                <a:solidFill>
                  <a:srgbClr val="009900"/>
                </a:solidFill>
              </a:rPr>
              <a:t>dev</a:t>
            </a:r>
            <a:r>
              <a:rPr lang="en-US" altLang="en-US" dirty="0" smtClean="0">
                <a:solidFill>
                  <a:srgbClr val="009900"/>
                </a:solidFill>
              </a:rPr>
              <a:t> </a:t>
            </a:r>
            <a:r>
              <a:rPr lang="en-US" altLang="en-US" dirty="0">
                <a:solidFill>
                  <a:srgbClr val="009900"/>
                </a:solidFill>
              </a:rPr>
              <a:t>=  15 x 7 x 0.10 =  10.5 </a:t>
            </a:r>
            <a:r>
              <a:rPr lang="en-US" altLang="en-US" dirty="0" err="1">
                <a:solidFill>
                  <a:srgbClr val="009900"/>
                </a:solidFill>
              </a:rPr>
              <a:t>kN</a:t>
            </a:r>
            <a:r>
              <a:rPr lang="en-US" altLang="en-US" dirty="0">
                <a:solidFill>
                  <a:srgbClr val="009900"/>
                </a:solidFill>
              </a:rPr>
              <a:t>/m</a:t>
            </a:r>
            <a:r>
              <a:rPr lang="en-US" altLang="en-US" baseline="30000" dirty="0">
                <a:solidFill>
                  <a:srgbClr val="009900"/>
                </a:solidFill>
              </a:rPr>
              <a:t>2</a:t>
            </a:r>
          </a:p>
          <a:p>
            <a:endParaRPr lang="en-US" altLang="en-US" dirty="0">
              <a:solidFill>
                <a:srgbClr val="009900"/>
              </a:solidFill>
            </a:endParaRPr>
          </a:p>
          <a:p>
            <a:r>
              <a:rPr lang="en-US" altLang="en-US" dirty="0">
                <a:solidFill>
                  <a:srgbClr val="009900"/>
                </a:solidFill>
              </a:rPr>
              <a:t>5-  </a:t>
            </a:r>
            <a:r>
              <a:rPr lang="en-US" altLang="en-US" dirty="0" err="1">
                <a:solidFill>
                  <a:srgbClr val="009900"/>
                </a:solidFill>
              </a:rPr>
              <a:t>FS</a:t>
            </a:r>
            <a:r>
              <a:rPr lang="en-US" altLang="en-US" baseline="-25000" dirty="0" err="1">
                <a:solidFill>
                  <a:srgbClr val="009900"/>
                </a:solidFill>
              </a:rPr>
              <a:t>c</a:t>
            </a:r>
            <a:r>
              <a:rPr lang="en-US" altLang="en-US" dirty="0">
                <a:solidFill>
                  <a:srgbClr val="009900"/>
                </a:solidFill>
              </a:rPr>
              <a:t>  =  c / </a:t>
            </a:r>
            <a:r>
              <a:rPr lang="en-US" altLang="en-US" dirty="0" err="1" smtClean="0">
                <a:solidFill>
                  <a:srgbClr val="009900"/>
                </a:solidFill>
              </a:rPr>
              <a:t>c</a:t>
            </a:r>
            <a:r>
              <a:rPr lang="en-US" altLang="en-US" baseline="-25000" dirty="0" err="1" smtClean="0">
                <a:solidFill>
                  <a:srgbClr val="009900"/>
                </a:solidFill>
              </a:rPr>
              <a:t>dev</a:t>
            </a:r>
            <a:r>
              <a:rPr lang="en-US" altLang="en-US" dirty="0" smtClean="0">
                <a:solidFill>
                  <a:srgbClr val="009900"/>
                </a:solidFill>
              </a:rPr>
              <a:t> </a:t>
            </a:r>
            <a:r>
              <a:rPr lang="en-US" altLang="en-US" dirty="0">
                <a:solidFill>
                  <a:srgbClr val="009900"/>
                </a:solidFill>
              </a:rPr>
              <a:t>= 20/10.5 = 1.9 </a:t>
            </a:r>
          </a:p>
          <a:p>
            <a:endParaRPr lang="en-US" altLang="en-US" dirty="0">
              <a:solidFill>
                <a:srgbClr val="009900"/>
              </a:solidFill>
            </a:endParaRPr>
          </a:p>
          <a:p>
            <a:r>
              <a:rPr lang="en-US" altLang="en-US" dirty="0">
                <a:solidFill>
                  <a:srgbClr val="009900"/>
                </a:solidFill>
              </a:rPr>
              <a:t>Therefore the Assumed </a:t>
            </a:r>
            <a:r>
              <a:rPr lang="en-US" altLang="en-US" dirty="0" err="1">
                <a:solidFill>
                  <a:srgbClr val="009900"/>
                </a:solidFill>
              </a:rPr>
              <a:t>FS</a:t>
            </a:r>
            <a:r>
              <a:rPr lang="en-US" altLang="en-US" dirty="0" err="1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  <a:r>
              <a:rPr lang="en-US" altLang="en-US" dirty="0">
                <a:solidFill>
                  <a:srgbClr val="009900"/>
                </a:solidFill>
              </a:rPr>
              <a:t>  =  the calculated  </a:t>
            </a:r>
            <a:r>
              <a:rPr lang="en-US" altLang="en-US" dirty="0" err="1">
                <a:solidFill>
                  <a:srgbClr val="009900"/>
                </a:solidFill>
              </a:rPr>
              <a:t>FS</a:t>
            </a:r>
            <a:r>
              <a:rPr lang="en-US" altLang="en-US" baseline="-25000" dirty="0" err="1">
                <a:solidFill>
                  <a:srgbClr val="009900"/>
                </a:solidFill>
              </a:rPr>
              <a:t>c</a:t>
            </a:r>
            <a:endParaRPr lang="en-US" altLang="en-US" baseline="-25000" dirty="0">
              <a:solidFill>
                <a:srgbClr val="009900"/>
              </a:solidFill>
            </a:endParaRPr>
          </a:p>
        </p:txBody>
      </p:sp>
      <p:sp>
        <p:nvSpPr>
          <p:cNvPr id="46094" name="TextBox 13"/>
          <p:cNvSpPr txBox="1">
            <a:spLocks noChangeArrowheads="1"/>
          </p:cNvSpPr>
          <p:nvPr/>
        </p:nvSpPr>
        <p:spPr bwMode="auto">
          <a:xfrm>
            <a:off x="438150" y="1419225"/>
            <a:ext cx="2065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9900"/>
                </a:solidFill>
              </a:rPr>
              <a:t>1- Assume FS</a:t>
            </a:r>
            <a:r>
              <a:rPr lang="en-US" altLang="en-US" sz="1600" baseline="-25000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1600">
                <a:solidFill>
                  <a:srgbClr val="009900"/>
                </a:solidFill>
              </a:rPr>
              <a:t> = 1.5</a:t>
            </a:r>
          </a:p>
        </p:txBody>
      </p:sp>
      <p:sp>
        <p:nvSpPr>
          <p:cNvPr id="15" name="Freeform 14"/>
          <p:cNvSpPr/>
          <p:nvPr/>
        </p:nvSpPr>
        <p:spPr bwMode="auto">
          <a:xfrm>
            <a:off x="2276475" y="1619250"/>
            <a:ext cx="2676525" cy="923925"/>
          </a:xfrm>
          <a:custGeom>
            <a:avLst/>
            <a:gdLst>
              <a:gd name="connsiteX0" fmla="*/ 0 w 2438400"/>
              <a:gd name="connsiteY0" fmla="*/ 0 h 1066800"/>
              <a:gd name="connsiteX1" fmla="*/ 1962150 w 2438400"/>
              <a:gd name="connsiteY1" fmla="*/ 942975 h 1066800"/>
              <a:gd name="connsiteX2" fmla="*/ 2438400 w 2438400"/>
              <a:gd name="connsiteY2" fmla="*/ 742950 h 1066800"/>
              <a:gd name="connsiteX0" fmla="*/ 0 w 2438400"/>
              <a:gd name="connsiteY0" fmla="*/ 4762 h 1046162"/>
              <a:gd name="connsiteX1" fmla="*/ 333375 w 2438400"/>
              <a:gd name="connsiteY1" fmla="*/ 157162 h 1046162"/>
              <a:gd name="connsiteX2" fmla="*/ 1962150 w 2438400"/>
              <a:gd name="connsiteY2" fmla="*/ 947737 h 1046162"/>
              <a:gd name="connsiteX3" fmla="*/ 2438400 w 2438400"/>
              <a:gd name="connsiteY3" fmla="*/ 747712 h 1046162"/>
              <a:gd name="connsiteX0" fmla="*/ 0 w 2438400"/>
              <a:gd name="connsiteY0" fmla="*/ 4762 h 1046162"/>
              <a:gd name="connsiteX1" fmla="*/ 333375 w 2438400"/>
              <a:gd name="connsiteY1" fmla="*/ 157162 h 1046162"/>
              <a:gd name="connsiteX2" fmla="*/ 1962150 w 2438400"/>
              <a:gd name="connsiteY2" fmla="*/ 947737 h 1046162"/>
              <a:gd name="connsiteX3" fmla="*/ 2438400 w 2438400"/>
              <a:gd name="connsiteY3" fmla="*/ 747712 h 1046162"/>
              <a:gd name="connsiteX0" fmla="*/ 203200 w 2641600"/>
              <a:gd name="connsiteY0" fmla="*/ 1587 h 1042987"/>
              <a:gd name="connsiteX1" fmla="*/ 536575 w 2641600"/>
              <a:gd name="connsiteY1" fmla="*/ 153987 h 1042987"/>
              <a:gd name="connsiteX2" fmla="*/ 2165350 w 2641600"/>
              <a:gd name="connsiteY2" fmla="*/ 944562 h 1042987"/>
              <a:gd name="connsiteX3" fmla="*/ 2641600 w 2641600"/>
              <a:gd name="connsiteY3" fmla="*/ 744537 h 1042987"/>
              <a:gd name="connsiteX0" fmla="*/ 203200 w 2641600"/>
              <a:gd name="connsiteY0" fmla="*/ 150812 h 1220787"/>
              <a:gd name="connsiteX1" fmla="*/ 536575 w 2641600"/>
              <a:gd name="connsiteY1" fmla="*/ 303212 h 1220787"/>
              <a:gd name="connsiteX2" fmla="*/ 822325 w 2641600"/>
              <a:gd name="connsiteY2" fmla="*/ 131762 h 1220787"/>
              <a:gd name="connsiteX3" fmla="*/ 2165350 w 2641600"/>
              <a:gd name="connsiteY3" fmla="*/ 1093787 h 1220787"/>
              <a:gd name="connsiteX4" fmla="*/ 2641600 w 2641600"/>
              <a:gd name="connsiteY4" fmla="*/ 893762 h 1220787"/>
              <a:gd name="connsiteX0" fmla="*/ 203200 w 2641600"/>
              <a:gd name="connsiteY0" fmla="*/ 1587 h 1071562"/>
              <a:gd name="connsiteX1" fmla="*/ 536575 w 2641600"/>
              <a:gd name="connsiteY1" fmla="*/ 153987 h 1071562"/>
              <a:gd name="connsiteX2" fmla="*/ 2165350 w 2641600"/>
              <a:gd name="connsiteY2" fmla="*/ 944562 h 1071562"/>
              <a:gd name="connsiteX3" fmla="*/ 2641600 w 2641600"/>
              <a:gd name="connsiteY3" fmla="*/ 744537 h 1071562"/>
              <a:gd name="connsiteX0" fmla="*/ 0 w 2438400"/>
              <a:gd name="connsiteY0" fmla="*/ 0 h 1069975"/>
              <a:gd name="connsiteX1" fmla="*/ 1962150 w 2438400"/>
              <a:gd name="connsiteY1" fmla="*/ 942975 h 1069975"/>
              <a:gd name="connsiteX2" fmla="*/ 2438400 w 2438400"/>
              <a:gd name="connsiteY2" fmla="*/ 742950 h 1069975"/>
              <a:gd name="connsiteX0" fmla="*/ 0 w 2419350"/>
              <a:gd name="connsiteY0" fmla="*/ 0 h 1022350"/>
              <a:gd name="connsiteX1" fmla="*/ 1943100 w 2419350"/>
              <a:gd name="connsiteY1" fmla="*/ 895350 h 1022350"/>
              <a:gd name="connsiteX2" fmla="*/ 2419350 w 2419350"/>
              <a:gd name="connsiteY2" fmla="*/ 695325 h 1022350"/>
              <a:gd name="connsiteX0" fmla="*/ 0 w 2419350"/>
              <a:gd name="connsiteY0" fmla="*/ 0 h 1022350"/>
              <a:gd name="connsiteX1" fmla="*/ 1943100 w 2419350"/>
              <a:gd name="connsiteY1" fmla="*/ 895350 h 1022350"/>
              <a:gd name="connsiteX2" fmla="*/ 2419350 w 2419350"/>
              <a:gd name="connsiteY2" fmla="*/ 695325 h 10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350" h="1022350">
                <a:moveTo>
                  <a:pt x="0" y="0"/>
                </a:moveTo>
                <a:cubicBezTo>
                  <a:pt x="675481" y="44053"/>
                  <a:pt x="1536700" y="771525"/>
                  <a:pt x="1943100" y="895350"/>
                </a:cubicBezTo>
                <a:cubicBezTo>
                  <a:pt x="2246312" y="1022350"/>
                  <a:pt x="2384425" y="857250"/>
                  <a:pt x="2419350" y="695325"/>
                </a:cubicBezTo>
              </a:path>
            </a:pathLst>
          </a:custGeom>
          <a:noFill/>
          <a:ln w="9525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6096" name="TextBox 15"/>
          <p:cNvSpPr txBox="1">
            <a:spLocks noChangeArrowheads="1"/>
          </p:cNvSpPr>
          <p:nvPr/>
        </p:nvSpPr>
        <p:spPr bwMode="auto">
          <a:xfrm>
            <a:off x="476250" y="2295525"/>
            <a:ext cx="41937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9900"/>
                </a:solidFill>
              </a:rPr>
              <a:t>3- Go to the chart and find SN for </a:t>
            </a:r>
            <a:r>
              <a:rPr lang="en-US" altLang="en-US" sz="1600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1600" baseline="-25000" dirty="0" err="1" smtClean="0">
                <a:solidFill>
                  <a:srgbClr val="009900"/>
                </a:solidFill>
              </a:rPr>
              <a:t>dev</a:t>
            </a:r>
            <a:r>
              <a:rPr lang="en-US" altLang="en-US" sz="1600" dirty="0" smtClean="0">
                <a:solidFill>
                  <a:srgbClr val="009900"/>
                </a:solidFill>
              </a:rPr>
              <a:t> </a:t>
            </a:r>
            <a:r>
              <a:rPr lang="en-US" altLang="en-US" sz="1600" dirty="0">
                <a:solidFill>
                  <a:srgbClr val="009900"/>
                </a:solidFill>
              </a:rPr>
              <a:t>= 6.7</a:t>
            </a:r>
            <a:r>
              <a:rPr lang="en-US" altLang="en-US" sz="1600" baseline="30000" dirty="0">
                <a:solidFill>
                  <a:srgbClr val="009900"/>
                </a:solidFill>
              </a:rPr>
              <a:t>o</a:t>
            </a:r>
          </a:p>
        </p:txBody>
      </p:sp>
      <p:cxnSp>
        <p:nvCxnSpPr>
          <p:cNvPr id="46097" name="Straight Connector 16"/>
          <p:cNvCxnSpPr>
            <a:cxnSpLocks noChangeShapeType="1"/>
          </p:cNvCxnSpPr>
          <p:nvPr/>
        </p:nvCxnSpPr>
        <p:spPr bwMode="auto">
          <a:xfrm rot="5400000">
            <a:off x="3481387" y="4567238"/>
            <a:ext cx="200025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8" name="TextBox 17"/>
          <p:cNvSpPr txBox="1">
            <a:spLocks noChangeArrowheads="1"/>
          </p:cNvSpPr>
          <p:nvPr/>
        </p:nvSpPr>
        <p:spPr bwMode="auto">
          <a:xfrm>
            <a:off x="485775" y="1104900"/>
            <a:ext cx="100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u="sng">
                <a:solidFill>
                  <a:srgbClr val="FF0000"/>
                </a:solidFill>
              </a:rPr>
              <a:t>Trial # 2</a:t>
            </a:r>
          </a:p>
        </p:txBody>
      </p:sp>
      <p:sp>
        <p:nvSpPr>
          <p:cNvPr id="46105" name="TextBox 24"/>
          <p:cNvSpPr txBox="1">
            <a:spLocks noChangeArrowheads="1"/>
          </p:cNvSpPr>
          <p:nvPr/>
        </p:nvSpPr>
        <p:spPr bwMode="auto">
          <a:xfrm>
            <a:off x="285750" y="5476875"/>
            <a:ext cx="4943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9900"/>
                </a:solidFill>
              </a:rPr>
              <a:t>This means the assumed factor of safety was not the right one.  So we need </a:t>
            </a:r>
            <a:r>
              <a:rPr lang="en-US" altLang="en-US" dirty="0" smtClean="0">
                <a:solidFill>
                  <a:srgbClr val="009900"/>
                </a:solidFill>
              </a:rPr>
              <a:t>to </a:t>
            </a:r>
            <a:r>
              <a:rPr lang="en-US" altLang="en-US" dirty="0">
                <a:solidFill>
                  <a:srgbClr val="009900"/>
                </a:solidFill>
              </a:rPr>
              <a:t>assume another </a:t>
            </a:r>
            <a:r>
              <a:rPr lang="en-US" altLang="en-US" dirty="0" err="1">
                <a:solidFill>
                  <a:srgbClr val="009900"/>
                </a:solidFill>
              </a:rPr>
              <a:t>FS</a:t>
            </a:r>
            <a:r>
              <a:rPr lang="en-US" altLang="en-US" dirty="0" err="1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  <a:r>
              <a:rPr lang="en-US" altLang="en-US" dirty="0">
                <a:solidFill>
                  <a:srgbClr val="009900"/>
                </a:solidFill>
              </a:rPr>
              <a:t> and solve the problem again for </a:t>
            </a:r>
            <a:r>
              <a:rPr lang="en-US" altLang="en-US" dirty="0" err="1">
                <a:solidFill>
                  <a:srgbClr val="009900"/>
                </a:solidFill>
              </a:rPr>
              <a:t>FS</a:t>
            </a:r>
            <a:r>
              <a:rPr lang="en-US" altLang="en-US" baseline="-25000" dirty="0" err="1">
                <a:solidFill>
                  <a:srgbClr val="009900"/>
                </a:solidFill>
              </a:rPr>
              <a:t>c</a:t>
            </a:r>
            <a:r>
              <a:rPr lang="en-US" altLang="en-US" dirty="0">
                <a:solidFill>
                  <a:srgbClr val="009900"/>
                </a:solidFill>
              </a:rPr>
              <a:t>.</a:t>
            </a:r>
          </a:p>
        </p:txBody>
      </p:sp>
      <p:pic>
        <p:nvPicPr>
          <p:cNvPr id="47124" name="Picture 47123"/>
          <p:cNvPicPr>
            <a:picLocks noChangeAspect="1"/>
          </p:cNvPicPr>
          <p:nvPr/>
        </p:nvPicPr>
        <p:blipFill rotWithShape="1">
          <a:blip r:embed="rId2"/>
          <a:srcRect l="70622" t="52925" r="13620" b="15286"/>
          <a:stretch/>
        </p:blipFill>
        <p:spPr>
          <a:xfrm>
            <a:off x="6328303" y="2237989"/>
            <a:ext cx="2450553" cy="32956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5270566" y="3418436"/>
            <a:ext cx="1697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Stability Number (c / </a:t>
            </a:r>
            <a:r>
              <a:rPr lang="en-US" sz="1100" dirty="0" smtClean="0">
                <a:latin typeface="Symbol" panose="05050102010706020507" pitchFamily="18" charset="2"/>
              </a:rPr>
              <a:t>g</a:t>
            </a:r>
            <a:r>
              <a:rPr lang="en-US" sz="1100" dirty="0" smtClean="0"/>
              <a:t>H)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7076433" y="5572736"/>
            <a:ext cx="13099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Slope Angle </a:t>
            </a:r>
            <a:r>
              <a:rPr lang="en-US" sz="1000" dirty="0" smtClean="0">
                <a:latin typeface="Symbol" panose="05050102010706020507" pitchFamily="18" charset="2"/>
              </a:rPr>
              <a:t>b</a:t>
            </a:r>
            <a:r>
              <a:rPr lang="en-US" sz="1000" dirty="0" smtClean="0"/>
              <a:t> (deg)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4"/>
          <p:cNvSpPr>
            <a:spLocks noChangeArrowheads="1"/>
          </p:cNvSpPr>
          <p:nvPr/>
        </p:nvSpPr>
        <p:spPr bwMode="auto">
          <a:xfrm>
            <a:off x="361950" y="1190625"/>
            <a:ext cx="53625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009900"/>
                </a:solidFill>
                <a:latin typeface="Arial" charset="0"/>
              </a:rPr>
              <a:t>2- Use the chart with </a:t>
            </a:r>
            <a:r>
              <a:rPr lang="en-US" sz="1600" i="1" dirty="0">
                <a:solidFill>
                  <a:srgbClr val="009900"/>
                </a:solidFill>
                <a:latin typeface="Arial" charset="0"/>
              </a:rPr>
              <a:t>i</a:t>
            </a:r>
            <a:r>
              <a:rPr lang="en-US" sz="1600" dirty="0">
                <a:solidFill>
                  <a:srgbClr val="009900"/>
                </a:solidFill>
                <a:latin typeface="Arial" charset="0"/>
              </a:rPr>
              <a:t> = 30</a:t>
            </a:r>
            <a:r>
              <a:rPr lang="en-US" sz="1400" baseline="30000" dirty="0">
                <a:solidFill>
                  <a:srgbClr val="009900"/>
                </a:solidFill>
                <a:latin typeface="Arial" charset="0"/>
              </a:rPr>
              <a:t>o</a:t>
            </a:r>
            <a:r>
              <a:rPr lang="en-US" sz="1600" dirty="0">
                <a:solidFill>
                  <a:srgbClr val="009900"/>
                </a:solidFill>
                <a:latin typeface="Arial" charset="0"/>
              </a:rPr>
              <a:t>, and  </a:t>
            </a:r>
            <a:r>
              <a:rPr lang="en-US" dirty="0" err="1" smtClean="0">
                <a:solidFill>
                  <a:srgbClr val="009900"/>
                </a:solidFill>
                <a:latin typeface="Symbol" pitchFamily="18" charset="2"/>
              </a:rPr>
              <a:t>f</a:t>
            </a:r>
            <a:r>
              <a:rPr lang="en-US" sz="1600" baseline="-25000" dirty="0" err="1" smtClean="0">
                <a:solidFill>
                  <a:srgbClr val="009900"/>
                </a:solidFill>
                <a:latin typeface="+mj-lt"/>
              </a:rPr>
              <a:t>dev</a:t>
            </a:r>
            <a:r>
              <a:rPr lang="en-US" sz="1600" dirty="0" smtClean="0">
                <a:solidFill>
                  <a:srgbClr val="009900"/>
                </a:solidFill>
                <a:latin typeface="Symbol" pitchFamily="18" charset="2"/>
              </a:rPr>
              <a:t> </a:t>
            </a:r>
            <a:r>
              <a:rPr lang="en-US" sz="1600" dirty="0">
                <a:solidFill>
                  <a:srgbClr val="009900"/>
                </a:solidFill>
                <a:latin typeface="Arial" charset="0"/>
              </a:rPr>
              <a:t>=  tan</a:t>
            </a:r>
            <a:r>
              <a:rPr lang="en-US" sz="1600" baseline="30000" dirty="0">
                <a:solidFill>
                  <a:srgbClr val="009900"/>
                </a:solidFill>
                <a:latin typeface="Arial" charset="0"/>
              </a:rPr>
              <a:t>-1</a:t>
            </a:r>
            <a:r>
              <a:rPr lang="en-US" sz="1600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9900"/>
                </a:solidFill>
                <a:latin typeface="Arial" charset="0"/>
              </a:rPr>
              <a:t>(</a:t>
            </a:r>
            <a:endParaRPr lang="en-US" baseline="30000" dirty="0">
              <a:solidFill>
                <a:srgbClr val="009900"/>
              </a:solidFill>
              <a:latin typeface="Arial" charset="0"/>
            </a:endParaRPr>
          </a:p>
        </p:txBody>
      </p:sp>
      <p:cxnSp>
        <p:nvCxnSpPr>
          <p:cNvPr id="47107" name="Straight Connector 3"/>
          <p:cNvCxnSpPr>
            <a:cxnSpLocks noChangeShapeType="1"/>
          </p:cNvCxnSpPr>
          <p:nvPr/>
        </p:nvCxnSpPr>
        <p:spPr bwMode="auto">
          <a:xfrm>
            <a:off x="4733925" y="1419225"/>
            <a:ext cx="4095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4648200" y="1162050"/>
            <a:ext cx="1076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9900"/>
                </a:solidFill>
              </a:rPr>
              <a:t>tan 10</a:t>
            </a:r>
            <a:r>
              <a:rPr lang="en-US" altLang="en-US" sz="1400" baseline="30000">
                <a:solidFill>
                  <a:srgbClr val="009900"/>
                </a:solidFill>
              </a:rPr>
              <a:t>o</a:t>
            </a:r>
            <a:r>
              <a:rPr lang="en-US" altLang="en-US" sz="14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4743450" y="1371600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9900"/>
                </a:solidFill>
              </a:rPr>
              <a:t>1.8</a:t>
            </a:r>
          </a:p>
        </p:txBody>
      </p:sp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5229225" y="1190625"/>
            <a:ext cx="26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9900"/>
                </a:solidFill>
              </a:rPr>
              <a:t>)</a:t>
            </a:r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5324475" y="1228725"/>
            <a:ext cx="703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9900"/>
                </a:solidFill>
              </a:rPr>
              <a:t> = 5.5</a:t>
            </a:r>
            <a:r>
              <a:rPr lang="en-US" altLang="en-US" sz="1400" baseline="30000">
                <a:solidFill>
                  <a:srgbClr val="009900"/>
                </a:solidFill>
              </a:rPr>
              <a:t>o</a:t>
            </a:r>
          </a:p>
        </p:txBody>
      </p:sp>
      <p:sp>
        <p:nvSpPr>
          <p:cNvPr id="47112" name="TextBox 8"/>
          <p:cNvSpPr txBox="1">
            <a:spLocks noChangeArrowheads="1"/>
          </p:cNvSpPr>
          <p:nvPr/>
        </p:nvSpPr>
        <p:spPr bwMode="auto">
          <a:xfrm>
            <a:off x="609600" y="2066925"/>
            <a:ext cx="2297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9900"/>
                </a:solidFill>
              </a:rPr>
              <a:t>SN = 0.11 =              </a:t>
            </a:r>
          </a:p>
        </p:txBody>
      </p:sp>
      <p:cxnSp>
        <p:nvCxnSpPr>
          <p:cNvPr id="47113" name="Straight Connector 9"/>
          <p:cNvCxnSpPr>
            <a:cxnSpLocks noChangeShapeType="1"/>
          </p:cNvCxnSpPr>
          <p:nvPr/>
        </p:nvCxnSpPr>
        <p:spPr bwMode="auto">
          <a:xfrm>
            <a:off x="1943100" y="2257425"/>
            <a:ext cx="723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4" name="TextBox 10"/>
          <p:cNvSpPr txBox="1">
            <a:spLocks noChangeArrowheads="1"/>
          </p:cNvSpPr>
          <p:nvPr/>
        </p:nvSpPr>
        <p:spPr bwMode="auto">
          <a:xfrm>
            <a:off x="1914525" y="1914525"/>
            <a:ext cx="546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 smtClean="0">
                <a:solidFill>
                  <a:srgbClr val="009900"/>
                </a:solidFill>
              </a:rPr>
              <a:t>c</a:t>
            </a:r>
            <a:r>
              <a:rPr lang="en-US" altLang="en-US" baseline="-25000" dirty="0" err="1" smtClean="0">
                <a:solidFill>
                  <a:srgbClr val="009900"/>
                </a:solidFill>
              </a:rPr>
              <a:t>dev</a:t>
            </a:r>
            <a:endParaRPr lang="en-US" altLang="en-US" baseline="-25000" dirty="0">
              <a:solidFill>
                <a:srgbClr val="009900"/>
              </a:solidFill>
            </a:endParaRPr>
          </a:p>
        </p:txBody>
      </p:sp>
      <p:sp>
        <p:nvSpPr>
          <p:cNvPr id="47115" name="TextBox 11"/>
          <p:cNvSpPr txBox="1">
            <a:spLocks noChangeArrowheads="1"/>
          </p:cNvSpPr>
          <p:nvPr/>
        </p:nvSpPr>
        <p:spPr bwMode="auto">
          <a:xfrm>
            <a:off x="1905000" y="2238375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9900"/>
                </a:solidFill>
              </a:rPr>
              <a:t>15 </a:t>
            </a:r>
            <a:r>
              <a:rPr lang="en-US" altLang="en-US" sz="1200">
                <a:solidFill>
                  <a:srgbClr val="009900"/>
                </a:solidFill>
              </a:rPr>
              <a:t>x</a:t>
            </a:r>
            <a:r>
              <a:rPr lang="en-US" altLang="en-US">
                <a:solidFill>
                  <a:srgbClr val="009900"/>
                </a:solidFill>
              </a:rPr>
              <a:t> 7</a:t>
            </a:r>
            <a:endParaRPr lang="en-US" altLang="en-US" sz="1400" baseline="-25000">
              <a:solidFill>
                <a:srgbClr val="009900"/>
              </a:solidFill>
            </a:endParaRPr>
          </a:p>
        </p:txBody>
      </p:sp>
      <p:sp>
        <p:nvSpPr>
          <p:cNvPr id="47116" name="TextBox 12"/>
          <p:cNvSpPr txBox="1">
            <a:spLocks noChangeArrowheads="1"/>
          </p:cNvSpPr>
          <p:nvPr/>
        </p:nvSpPr>
        <p:spPr bwMode="auto">
          <a:xfrm>
            <a:off x="342900" y="2657475"/>
            <a:ext cx="55816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9900"/>
                </a:solidFill>
              </a:rPr>
              <a:t>4- </a:t>
            </a:r>
            <a:r>
              <a:rPr lang="en-US" altLang="en-US" dirty="0" err="1" smtClean="0">
                <a:solidFill>
                  <a:srgbClr val="009900"/>
                </a:solidFill>
              </a:rPr>
              <a:t>c</a:t>
            </a:r>
            <a:r>
              <a:rPr lang="en-US" altLang="en-US" baseline="-25000" dirty="0" err="1" smtClean="0">
                <a:solidFill>
                  <a:srgbClr val="009900"/>
                </a:solidFill>
              </a:rPr>
              <a:t>dev</a:t>
            </a:r>
            <a:r>
              <a:rPr lang="en-US" altLang="en-US" dirty="0" smtClean="0">
                <a:solidFill>
                  <a:srgbClr val="009900"/>
                </a:solidFill>
              </a:rPr>
              <a:t> </a:t>
            </a:r>
            <a:r>
              <a:rPr lang="en-US" altLang="en-US" dirty="0">
                <a:solidFill>
                  <a:srgbClr val="009900"/>
                </a:solidFill>
              </a:rPr>
              <a:t>=  15 x 7 x 0.11 =  11.55 </a:t>
            </a:r>
            <a:r>
              <a:rPr lang="en-US" altLang="en-US" dirty="0" err="1">
                <a:solidFill>
                  <a:srgbClr val="009900"/>
                </a:solidFill>
              </a:rPr>
              <a:t>kN</a:t>
            </a:r>
            <a:r>
              <a:rPr lang="en-US" altLang="en-US" dirty="0">
                <a:solidFill>
                  <a:srgbClr val="009900"/>
                </a:solidFill>
              </a:rPr>
              <a:t>/m</a:t>
            </a:r>
            <a:r>
              <a:rPr lang="en-US" altLang="en-US" baseline="30000" dirty="0">
                <a:solidFill>
                  <a:srgbClr val="009900"/>
                </a:solidFill>
              </a:rPr>
              <a:t>2</a:t>
            </a:r>
          </a:p>
          <a:p>
            <a:endParaRPr lang="en-US" altLang="en-US" dirty="0">
              <a:solidFill>
                <a:srgbClr val="009900"/>
              </a:solidFill>
            </a:endParaRPr>
          </a:p>
          <a:p>
            <a:r>
              <a:rPr lang="en-US" altLang="en-US" dirty="0">
                <a:solidFill>
                  <a:srgbClr val="009900"/>
                </a:solidFill>
              </a:rPr>
              <a:t>5-  </a:t>
            </a:r>
            <a:r>
              <a:rPr lang="en-US" altLang="en-US" dirty="0" err="1">
                <a:solidFill>
                  <a:srgbClr val="009900"/>
                </a:solidFill>
              </a:rPr>
              <a:t>FSc</a:t>
            </a:r>
            <a:r>
              <a:rPr lang="en-US" altLang="en-US" dirty="0">
                <a:solidFill>
                  <a:srgbClr val="009900"/>
                </a:solidFill>
              </a:rPr>
              <a:t>  =  c / </a:t>
            </a:r>
            <a:r>
              <a:rPr lang="en-US" altLang="en-US" dirty="0" err="1" smtClean="0">
                <a:solidFill>
                  <a:srgbClr val="009900"/>
                </a:solidFill>
              </a:rPr>
              <a:t>c</a:t>
            </a:r>
            <a:r>
              <a:rPr lang="en-US" altLang="en-US" baseline="-25000" dirty="0" err="1" smtClean="0">
                <a:solidFill>
                  <a:srgbClr val="009900"/>
                </a:solidFill>
              </a:rPr>
              <a:t>dev</a:t>
            </a:r>
            <a:r>
              <a:rPr lang="en-US" altLang="en-US" dirty="0" smtClean="0">
                <a:solidFill>
                  <a:srgbClr val="009900"/>
                </a:solidFill>
              </a:rPr>
              <a:t> </a:t>
            </a:r>
            <a:r>
              <a:rPr lang="en-US" altLang="en-US" dirty="0">
                <a:solidFill>
                  <a:srgbClr val="009900"/>
                </a:solidFill>
              </a:rPr>
              <a:t>= 20/11.55 = 1.73 </a:t>
            </a:r>
          </a:p>
          <a:p>
            <a:endParaRPr lang="en-US" altLang="en-US" dirty="0">
              <a:solidFill>
                <a:srgbClr val="009900"/>
              </a:solidFill>
            </a:endParaRPr>
          </a:p>
          <a:p>
            <a:r>
              <a:rPr lang="en-US" altLang="en-US" dirty="0">
                <a:solidFill>
                  <a:srgbClr val="009900"/>
                </a:solidFill>
              </a:rPr>
              <a:t>Therefore the Assumed </a:t>
            </a:r>
            <a:r>
              <a:rPr lang="en-US" altLang="en-US" dirty="0" err="1">
                <a:solidFill>
                  <a:srgbClr val="009900"/>
                </a:solidFill>
              </a:rPr>
              <a:t>FS</a:t>
            </a:r>
            <a:r>
              <a:rPr lang="en-US" altLang="en-US" dirty="0" err="1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  <a:r>
              <a:rPr lang="en-US" altLang="en-US" dirty="0">
                <a:solidFill>
                  <a:srgbClr val="009900"/>
                </a:solidFill>
              </a:rPr>
              <a:t>  =  the calculated  </a:t>
            </a:r>
            <a:r>
              <a:rPr lang="en-US" altLang="en-US" dirty="0" err="1">
                <a:solidFill>
                  <a:srgbClr val="009900"/>
                </a:solidFill>
              </a:rPr>
              <a:t>FS</a:t>
            </a:r>
            <a:r>
              <a:rPr lang="en-US" altLang="en-US" baseline="-25000" dirty="0" err="1">
                <a:solidFill>
                  <a:srgbClr val="009900"/>
                </a:solidFill>
              </a:rPr>
              <a:t>c</a:t>
            </a:r>
            <a:endParaRPr lang="en-US" altLang="en-US" baseline="-25000" dirty="0">
              <a:solidFill>
                <a:srgbClr val="009900"/>
              </a:solidFill>
            </a:endParaRPr>
          </a:p>
        </p:txBody>
      </p:sp>
      <p:sp>
        <p:nvSpPr>
          <p:cNvPr id="47117" name="TextBox 13"/>
          <p:cNvSpPr txBox="1">
            <a:spLocks noChangeArrowheads="1"/>
          </p:cNvSpPr>
          <p:nvPr/>
        </p:nvSpPr>
        <p:spPr bwMode="auto">
          <a:xfrm>
            <a:off x="333375" y="752475"/>
            <a:ext cx="2065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9900"/>
                </a:solidFill>
              </a:rPr>
              <a:t>1- Assume FS</a:t>
            </a:r>
            <a:r>
              <a:rPr lang="en-US" altLang="en-US" sz="1600" baseline="-25000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1600">
                <a:solidFill>
                  <a:srgbClr val="009900"/>
                </a:solidFill>
              </a:rPr>
              <a:t> = 1.8</a:t>
            </a:r>
          </a:p>
        </p:txBody>
      </p:sp>
      <p:sp>
        <p:nvSpPr>
          <p:cNvPr id="15" name="Freeform 14"/>
          <p:cNvSpPr/>
          <p:nvPr/>
        </p:nvSpPr>
        <p:spPr bwMode="auto">
          <a:xfrm>
            <a:off x="2362200" y="952500"/>
            <a:ext cx="2486025" cy="923925"/>
          </a:xfrm>
          <a:custGeom>
            <a:avLst/>
            <a:gdLst>
              <a:gd name="connsiteX0" fmla="*/ 0 w 2438400"/>
              <a:gd name="connsiteY0" fmla="*/ 0 h 1066800"/>
              <a:gd name="connsiteX1" fmla="*/ 1962150 w 2438400"/>
              <a:gd name="connsiteY1" fmla="*/ 942975 h 1066800"/>
              <a:gd name="connsiteX2" fmla="*/ 2438400 w 2438400"/>
              <a:gd name="connsiteY2" fmla="*/ 742950 h 1066800"/>
              <a:gd name="connsiteX0" fmla="*/ 0 w 2438400"/>
              <a:gd name="connsiteY0" fmla="*/ 4762 h 1046162"/>
              <a:gd name="connsiteX1" fmla="*/ 333375 w 2438400"/>
              <a:gd name="connsiteY1" fmla="*/ 157162 h 1046162"/>
              <a:gd name="connsiteX2" fmla="*/ 1962150 w 2438400"/>
              <a:gd name="connsiteY2" fmla="*/ 947737 h 1046162"/>
              <a:gd name="connsiteX3" fmla="*/ 2438400 w 2438400"/>
              <a:gd name="connsiteY3" fmla="*/ 747712 h 1046162"/>
              <a:gd name="connsiteX0" fmla="*/ 0 w 2438400"/>
              <a:gd name="connsiteY0" fmla="*/ 4762 h 1046162"/>
              <a:gd name="connsiteX1" fmla="*/ 333375 w 2438400"/>
              <a:gd name="connsiteY1" fmla="*/ 157162 h 1046162"/>
              <a:gd name="connsiteX2" fmla="*/ 1962150 w 2438400"/>
              <a:gd name="connsiteY2" fmla="*/ 947737 h 1046162"/>
              <a:gd name="connsiteX3" fmla="*/ 2438400 w 2438400"/>
              <a:gd name="connsiteY3" fmla="*/ 747712 h 1046162"/>
              <a:gd name="connsiteX0" fmla="*/ 203200 w 2641600"/>
              <a:gd name="connsiteY0" fmla="*/ 1587 h 1042987"/>
              <a:gd name="connsiteX1" fmla="*/ 536575 w 2641600"/>
              <a:gd name="connsiteY1" fmla="*/ 153987 h 1042987"/>
              <a:gd name="connsiteX2" fmla="*/ 2165350 w 2641600"/>
              <a:gd name="connsiteY2" fmla="*/ 944562 h 1042987"/>
              <a:gd name="connsiteX3" fmla="*/ 2641600 w 2641600"/>
              <a:gd name="connsiteY3" fmla="*/ 744537 h 1042987"/>
              <a:gd name="connsiteX0" fmla="*/ 203200 w 2641600"/>
              <a:gd name="connsiteY0" fmla="*/ 150812 h 1220787"/>
              <a:gd name="connsiteX1" fmla="*/ 536575 w 2641600"/>
              <a:gd name="connsiteY1" fmla="*/ 303212 h 1220787"/>
              <a:gd name="connsiteX2" fmla="*/ 822325 w 2641600"/>
              <a:gd name="connsiteY2" fmla="*/ 131762 h 1220787"/>
              <a:gd name="connsiteX3" fmla="*/ 2165350 w 2641600"/>
              <a:gd name="connsiteY3" fmla="*/ 1093787 h 1220787"/>
              <a:gd name="connsiteX4" fmla="*/ 2641600 w 2641600"/>
              <a:gd name="connsiteY4" fmla="*/ 893762 h 1220787"/>
              <a:gd name="connsiteX0" fmla="*/ 203200 w 2641600"/>
              <a:gd name="connsiteY0" fmla="*/ 1587 h 1071562"/>
              <a:gd name="connsiteX1" fmla="*/ 536575 w 2641600"/>
              <a:gd name="connsiteY1" fmla="*/ 153987 h 1071562"/>
              <a:gd name="connsiteX2" fmla="*/ 2165350 w 2641600"/>
              <a:gd name="connsiteY2" fmla="*/ 944562 h 1071562"/>
              <a:gd name="connsiteX3" fmla="*/ 2641600 w 2641600"/>
              <a:gd name="connsiteY3" fmla="*/ 744537 h 1071562"/>
              <a:gd name="connsiteX0" fmla="*/ 0 w 2438400"/>
              <a:gd name="connsiteY0" fmla="*/ 0 h 1069975"/>
              <a:gd name="connsiteX1" fmla="*/ 1962150 w 2438400"/>
              <a:gd name="connsiteY1" fmla="*/ 942975 h 1069975"/>
              <a:gd name="connsiteX2" fmla="*/ 2438400 w 2438400"/>
              <a:gd name="connsiteY2" fmla="*/ 742950 h 1069975"/>
              <a:gd name="connsiteX0" fmla="*/ 0 w 2419350"/>
              <a:gd name="connsiteY0" fmla="*/ 0 h 1022350"/>
              <a:gd name="connsiteX1" fmla="*/ 1943100 w 2419350"/>
              <a:gd name="connsiteY1" fmla="*/ 895350 h 1022350"/>
              <a:gd name="connsiteX2" fmla="*/ 2419350 w 2419350"/>
              <a:gd name="connsiteY2" fmla="*/ 695325 h 1022350"/>
              <a:gd name="connsiteX0" fmla="*/ 0 w 2419350"/>
              <a:gd name="connsiteY0" fmla="*/ 0 h 1022350"/>
              <a:gd name="connsiteX1" fmla="*/ 1943100 w 2419350"/>
              <a:gd name="connsiteY1" fmla="*/ 895350 h 1022350"/>
              <a:gd name="connsiteX2" fmla="*/ 2419350 w 2419350"/>
              <a:gd name="connsiteY2" fmla="*/ 695325 h 10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350" h="1022350">
                <a:moveTo>
                  <a:pt x="0" y="0"/>
                </a:moveTo>
                <a:cubicBezTo>
                  <a:pt x="675481" y="44053"/>
                  <a:pt x="1536700" y="771525"/>
                  <a:pt x="1943100" y="895350"/>
                </a:cubicBezTo>
                <a:cubicBezTo>
                  <a:pt x="2246312" y="1022350"/>
                  <a:pt x="2384425" y="857250"/>
                  <a:pt x="2419350" y="695325"/>
                </a:cubicBezTo>
              </a:path>
            </a:pathLst>
          </a:custGeom>
          <a:noFill/>
          <a:ln w="9525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7119" name="TextBox 15"/>
          <p:cNvSpPr txBox="1">
            <a:spLocks noChangeArrowheads="1"/>
          </p:cNvSpPr>
          <p:nvPr/>
        </p:nvSpPr>
        <p:spPr bwMode="auto">
          <a:xfrm>
            <a:off x="371475" y="1628775"/>
            <a:ext cx="41937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9900"/>
                </a:solidFill>
              </a:rPr>
              <a:t>3- Go to the chart and find SN for </a:t>
            </a:r>
            <a:r>
              <a:rPr lang="en-US" altLang="en-US" sz="1600" dirty="0" err="1" smtClean="0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  <a:r>
              <a:rPr lang="en-US" altLang="en-US" sz="1600" baseline="-25000" dirty="0" err="1" smtClean="0">
                <a:solidFill>
                  <a:srgbClr val="009900"/>
                </a:solidFill>
              </a:rPr>
              <a:t>dev</a:t>
            </a:r>
            <a:r>
              <a:rPr lang="en-US" altLang="en-US" sz="1600" dirty="0" smtClean="0">
                <a:solidFill>
                  <a:srgbClr val="009900"/>
                </a:solidFill>
              </a:rPr>
              <a:t> </a:t>
            </a:r>
            <a:r>
              <a:rPr lang="en-US" altLang="en-US" sz="1600" dirty="0">
                <a:solidFill>
                  <a:srgbClr val="009900"/>
                </a:solidFill>
              </a:rPr>
              <a:t>= 5.5</a:t>
            </a:r>
            <a:r>
              <a:rPr lang="en-US" altLang="en-US" sz="1600" baseline="30000" dirty="0">
                <a:solidFill>
                  <a:srgbClr val="009900"/>
                </a:solidFill>
              </a:rPr>
              <a:t>o</a:t>
            </a:r>
          </a:p>
        </p:txBody>
      </p:sp>
      <p:cxnSp>
        <p:nvCxnSpPr>
          <p:cNvPr id="47120" name="Straight Connector 16"/>
          <p:cNvCxnSpPr>
            <a:cxnSpLocks noChangeShapeType="1"/>
          </p:cNvCxnSpPr>
          <p:nvPr/>
        </p:nvCxnSpPr>
        <p:spPr bwMode="auto">
          <a:xfrm rot="5400000">
            <a:off x="3376612" y="3900488"/>
            <a:ext cx="200025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21" name="TextBox 17"/>
          <p:cNvSpPr txBox="1">
            <a:spLocks noChangeArrowheads="1"/>
          </p:cNvSpPr>
          <p:nvPr/>
        </p:nvSpPr>
        <p:spPr bwMode="auto">
          <a:xfrm>
            <a:off x="381000" y="438150"/>
            <a:ext cx="100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u="sng">
                <a:solidFill>
                  <a:srgbClr val="FF0000"/>
                </a:solidFill>
              </a:rPr>
              <a:t>Trial # 3</a:t>
            </a:r>
          </a:p>
        </p:txBody>
      </p:sp>
      <p:sp>
        <p:nvSpPr>
          <p:cNvPr id="47128" name="TextBox 24"/>
          <p:cNvSpPr txBox="1">
            <a:spLocks noChangeArrowheads="1"/>
          </p:cNvSpPr>
          <p:nvPr/>
        </p:nvSpPr>
        <p:spPr bwMode="auto">
          <a:xfrm>
            <a:off x="352425" y="4505325"/>
            <a:ext cx="4943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9900"/>
                </a:solidFill>
              </a:rPr>
              <a:t>This means the assumed factor of safety was not the right one.  So we need </a:t>
            </a:r>
            <a:r>
              <a:rPr lang="en-US" altLang="en-US" dirty="0" smtClean="0">
                <a:solidFill>
                  <a:srgbClr val="009900"/>
                </a:solidFill>
              </a:rPr>
              <a:t>to </a:t>
            </a:r>
            <a:r>
              <a:rPr lang="en-US" altLang="en-US" dirty="0">
                <a:solidFill>
                  <a:srgbClr val="009900"/>
                </a:solidFill>
              </a:rPr>
              <a:t>assume another </a:t>
            </a:r>
            <a:r>
              <a:rPr lang="en-US" altLang="en-US" dirty="0" err="1">
                <a:solidFill>
                  <a:srgbClr val="009900"/>
                </a:solidFill>
              </a:rPr>
              <a:t>FS</a:t>
            </a:r>
            <a:r>
              <a:rPr lang="en-US" altLang="en-US" dirty="0" err="1">
                <a:solidFill>
                  <a:srgbClr val="009900"/>
                </a:solidFill>
                <a:latin typeface="Symbol" panose="05050102010706020507" pitchFamily="18" charset="2"/>
              </a:rPr>
              <a:t>f</a:t>
            </a:r>
            <a:r>
              <a:rPr lang="en-US" altLang="en-US" dirty="0">
                <a:solidFill>
                  <a:srgbClr val="009900"/>
                </a:solidFill>
              </a:rPr>
              <a:t> and solve the problem again for </a:t>
            </a:r>
            <a:r>
              <a:rPr lang="en-US" altLang="en-US" dirty="0" err="1">
                <a:solidFill>
                  <a:srgbClr val="009900"/>
                </a:solidFill>
              </a:rPr>
              <a:t>FS</a:t>
            </a:r>
            <a:r>
              <a:rPr lang="en-US" altLang="en-US" baseline="-25000" dirty="0" err="1">
                <a:solidFill>
                  <a:srgbClr val="009900"/>
                </a:solidFill>
              </a:rPr>
              <a:t>c</a:t>
            </a:r>
            <a:r>
              <a:rPr lang="en-US" altLang="en-US" dirty="0">
                <a:solidFill>
                  <a:srgbClr val="00990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9876" t="47120" r="14017" b="21146"/>
          <a:stretch/>
        </p:blipFill>
        <p:spPr>
          <a:xfrm>
            <a:off x="5841445" y="1651000"/>
            <a:ext cx="3190795" cy="4191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6200000">
            <a:off x="4884487" y="3001876"/>
            <a:ext cx="1697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Stability Number (c / </a:t>
            </a:r>
            <a:r>
              <a:rPr lang="en-US" sz="1100" dirty="0" smtClean="0">
                <a:latin typeface="Symbol" panose="05050102010706020507" pitchFamily="18" charset="2"/>
              </a:rPr>
              <a:t>g</a:t>
            </a:r>
            <a:r>
              <a:rPr lang="en-US" sz="1100" dirty="0" smtClean="0"/>
              <a:t>H)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6934194" y="5862296"/>
            <a:ext cx="13099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Slope Angle </a:t>
            </a:r>
            <a:r>
              <a:rPr lang="en-US" sz="1000" dirty="0" smtClean="0">
                <a:latin typeface="Symbol" panose="05050102010706020507" pitchFamily="18" charset="2"/>
              </a:rPr>
              <a:t>b</a:t>
            </a:r>
            <a:r>
              <a:rPr lang="en-US" sz="1000" dirty="0" smtClean="0"/>
              <a:t> (deg)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542925" y="571500"/>
            <a:ext cx="7259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B050"/>
                </a:solidFill>
              </a:rPr>
              <a:t>Since we complied three different trials, we are ready to find the right </a:t>
            </a:r>
          </a:p>
          <a:p>
            <a:r>
              <a:rPr lang="en-US" altLang="en-US">
                <a:solidFill>
                  <a:srgbClr val="00B050"/>
                </a:solidFill>
              </a:rPr>
              <a:t>factor of safety by using the 45</a:t>
            </a:r>
            <a:r>
              <a:rPr lang="en-US" altLang="en-US" baseline="30000">
                <a:solidFill>
                  <a:srgbClr val="00B050"/>
                </a:solidFill>
              </a:rPr>
              <a:t>o</a:t>
            </a:r>
            <a:r>
              <a:rPr lang="en-US" altLang="en-US">
                <a:solidFill>
                  <a:srgbClr val="00B050"/>
                </a:solidFill>
              </a:rPr>
              <a:t> line method</a:t>
            </a:r>
          </a:p>
        </p:txBody>
      </p:sp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914400" y="1381125"/>
            <a:ext cx="459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u="sng">
                <a:solidFill>
                  <a:srgbClr val="00B050"/>
                </a:solidFill>
              </a:rPr>
              <a:t>Assumed FS</a:t>
            </a:r>
            <a:r>
              <a:rPr lang="en-US" altLang="en-US" u="sng">
                <a:solidFill>
                  <a:srgbClr val="00B050"/>
                </a:solidFill>
                <a:latin typeface="Symbol" panose="05050102010706020507" pitchFamily="18" charset="2"/>
              </a:rPr>
              <a:t>f</a:t>
            </a:r>
            <a:r>
              <a:rPr lang="en-US" altLang="en-US" u="sng">
                <a:solidFill>
                  <a:srgbClr val="00B050"/>
                </a:solidFill>
              </a:rPr>
              <a:t>                      Calculated FS</a:t>
            </a:r>
            <a:r>
              <a:rPr lang="en-US" altLang="en-US" u="sng" baseline="-2500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1190625" y="1771650"/>
            <a:ext cx="3775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B050"/>
                </a:solidFill>
              </a:rPr>
              <a:t>1.0                                            2.5</a:t>
            </a:r>
          </a:p>
          <a:p>
            <a:r>
              <a:rPr lang="en-US" altLang="en-US">
                <a:solidFill>
                  <a:srgbClr val="00B050"/>
                </a:solidFill>
              </a:rPr>
              <a:t>1.5                                            1.9</a:t>
            </a:r>
          </a:p>
          <a:p>
            <a:r>
              <a:rPr lang="en-US" altLang="en-US">
                <a:solidFill>
                  <a:srgbClr val="00B050"/>
                </a:solidFill>
              </a:rPr>
              <a:t>1.8                                            1.73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391025" y="2824162"/>
          <a:ext cx="4438650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8134" name="Straight Arrow Connector 6"/>
          <p:cNvCxnSpPr>
            <a:cxnSpLocks noChangeShapeType="1"/>
          </p:cNvCxnSpPr>
          <p:nvPr/>
        </p:nvCxnSpPr>
        <p:spPr bwMode="auto">
          <a:xfrm rot="5400000">
            <a:off x="6120606" y="5271294"/>
            <a:ext cx="18954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5" name="Straight Arrow Connector 8"/>
          <p:cNvCxnSpPr>
            <a:cxnSpLocks noChangeShapeType="1"/>
          </p:cNvCxnSpPr>
          <p:nvPr/>
        </p:nvCxnSpPr>
        <p:spPr bwMode="auto">
          <a:xfrm rot="10800000">
            <a:off x="4781550" y="4314825"/>
            <a:ext cx="22764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6" name="TextBox 9"/>
          <p:cNvSpPr txBox="1">
            <a:spLocks noChangeArrowheads="1"/>
          </p:cNvSpPr>
          <p:nvPr/>
        </p:nvSpPr>
        <p:spPr bwMode="auto">
          <a:xfrm>
            <a:off x="3895725" y="4162425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1.75</a:t>
            </a:r>
          </a:p>
        </p:txBody>
      </p:sp>
      <p:sp>
        <p:nvSpPr>
          <p:cNvPr id="48137" name="TextBox 10"/>
          <p:cNvSpPr txBox="1">
            <a:spLocks noChangeArrowheads="1"/>
          </p:cNvSpPr>
          <p:nvPr/>
        </p:nvSpPr>
        <p:spPr bwMode="auto">
          <a:xfrm>
            <a:off x="6715125" y="6315075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1.75</a:t>
            </a:r>
          </a:p>
        </p:txBody>
      </p:sp>
      <p:sp>
        <p:nvSpPr>
          <p:cNvPr id="48138" name="Rectangle 11"/>
          <p:cNvSpPr>
            <a:spLocks noChangeArrowheads="1"/>
          </p:cNvSpPr>
          <p:nvPr/>
        </p:nvSpPr>
        <p:spPr bwMode="auto">
          <a:xfrm>
            <a:off x="4800600" y="2971800"/>
            <a:ext cx="3819525" cy="32385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139" name="TextBox 12"/>
          <p:cNvSpPr txBox="1">
            <a:spLocks noChangeArrowheads="1"/>
          </p:cNvSpPr>
          <p:nvPr/>
        </p:nvSpPr>
        <p:spPr bwMode="auto">
          <a:xfrm>
            <a:off x="676275" y="33718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So the correct FS is 1.75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47750"/>
            <a:ext cx="7772400" cy="5048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smtClean="0"/>
              <a:t>Zones are marked on the chart indicating whether the failure mode will be shallow or deep-seated.</a:t>
            </a:r>
          </a:p>
          <a:p>
            <a:pPr>
              <a:buFontTx/>
              <a:buNone/>
            </a:pPr>
            <a:endParaRPr lang="en-US" altLang="en-US" sz="2400" smtClean="0"/>
          </a:p>
          <a:p>
            <a:r>
              <a:rPr lang="en-US" altLang="en-US" sz="2400" smtClean="0"/>
              <a:t>If a deep-seated failure is indicated the soil layer must be sufficiently deep to enable this mechanism to occur.</a:t>
            </a:r>
          </a:p>
          <a:p>
            <a:pPr>
              <a:buFontTx/>
              <a:buNone/>
            </a:pPr>
            <a:endParaRPr lang="en-US" altLang="en-US" sz="2400" smtClean="0"/>
          </a:p>
          <a:p>
            <a:r>
              <a:rPr lang="en-US" altLang="en-US" sz="2400" smtClean="0"/>
              <a:t>There is a second chart due to Taylor which can be used when the depth of soil below the base of the slope is limited</a:t>
            </a:r>
          </a:p>
          <a:p>
            <a:pPr>
              <a:buFontTx/>
              <a:buNone/>
            </a:pPr>
            <a:endParaRPr lang="en-US" altLang="en-US" sz="2400" smtClean="0"/>
          </a:p>
          <a:p>
            <a:r>
              <a:rPr lang="en-US" altLang="en-US" sz="2400" smtClean="0"/>
              <a:t>This chart is only valid for </a:t>
            </a:r>
            <a:r>
              <a:rPr lang="en-US" altLang="en-US" sz="2400" smtClean="0">
                <a:latin typeface="Symbol" panose="05050102010706020507" pitchFamily="18" charset="2"/>
              </a:rPr>
              <a:t>f</a:t>
            </a:r>
            <a:r>
              <a:rPr lang="en-US" altLang="en-US" sz="2400" smtClean="0"/>
              <a:t> = 0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50988" y="223520"/>
            <a:ext cx="55911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2"/>
                </a:solidFill>
              </a:rPr>
              <a:t>Taylor’s Chart - example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74331" y="127000"/>
            <a:ext cx="5342749" cy="6573520"/>
            <a:chOff x="1774331" y="127000"/>
            <a:chExt cx="5342749" cy="6573520"/>
          </a:xfrm>
        </p:grpSpPr>
        <p:pic>
          <p:nvPicPr>
            <p:cNvPr id="50823" name="Picture 50822"/>
            <p:cNvPicPr>
              <a:picLocks noChangeAspect="1"/>
            </p:cNvPicPr>
            <p:nvPr/>
          </p:nvPicPr>
          <p:blipFill rotWithShape="1">
            <a:blip r:embed="rId2"/>
            <a:srcRect l="42096" t="19740" r="21540" b="5570"/>
            <a:stretch/>
          </p:blipFill>
          <p:spPr>
            <a:xfrm>
              <a:off x="2316480" y="127000"/>
              <a:ext cx="4800600" cy="657352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16200000">
              <a:off x="626741" y="3085175"/>
              <a:ext cx="2664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Stability Number (c / </a:t>
              </a:r>
              <a:r>
                <a:rPr lang="en-US" dirty="0" smtClean="0">
                  <a:latin typeface="Symbol" panose="05050102010706020507" pitchFamily="18" charset="2"/>
                </a:rPr>
                <a:t>g</a:t>
              </a:r>
              <a:r>
                <a:rPr lang="en-US" dirty="0" smtClean="0"/>
                <a:t>H)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45477" y="611578"/>
            <a:ext cx="4166406" cy="1669765"/>
            <a:chOff x="2011680" y="532812"/>
            <a:chExt cx="4166406" cy="1669765"/>
          </a:xfrm>
        </p:grpSpPr>
        <p:sp>
          <p:nvSpPr>
            <p:cNvPr id="11" name="Hexagon 9"/>
            <p:cNvSpPr/>
            <p:nvPr/>
          </p:nvSpPr>
          <p:spPr bwMode="auto">
            <a:xfrm>
              <a:off x="2047568" y="532812"/>
              <a:ext cx="4130518" cy="1669765"/>
            </a:xfrm>
            <a:custGeom>
              <a:avLst/>
              <a:gdLst>
                <a:gd name="connsiteX0" fmla="*/ 0 w 1733169"/>
                <a:gd name="connsiteY0" fmla="*/ 658368 h 1316736"/>
                <a:gd name="connsiteX1" fmla="*/ 329184 w 1733169"/>
                <a:gd name="connsiteY1" fmla="*/ 0 h 1316736"/>
                <a:gd name="connsiteX2" fmla="*/ 1403985 w 1733169"/>
                <a:gd name="connsiteY2" fmla="*/ 0 h 1316736"/>
                <a:gd name="connsiteX3" fmla="*/ 1733169 w 1733169"/>
                <a:gd name="connsiteY3" fmla="*/ 658368 h 1316736"/>
                <a:gd name="connsiteX4" fmla="*/ 1403985 w 1733169"/>
                <a:gd name="connsiteY4" fmla="*/ 1316736 h 1316736"/>
                <a:gd name="connsiteX5" fmla="*/ 329184 w 1733169"/>
                <a:gd name="connsiteY5" fmla="*/ 1316736 h 1316736"/>
                <a:gd name="connsiteX6" fmla="*/ 0 w 1733169"/>
                <a:gd name="connsiteY6" fmla="*/ 658368 h 1316736"/>
                <a:gd name="connsiteX0" fmla="*/ 0 w 1733169"/>
                <a:gd name="connsiteY0" fmla="*/ 965098 h 1623466"/>
                <a:gd name="connsiteX1" fmla="*/ 329184 w 1733169"/>
                <a:gd name="connsiteY1" fmla="*/ 306730 h 1623466"/>
                <a:gd name="connsiteX2" fmla="*/ 975722 w 1733169"/>
                <a:gd name="connsiteY2" fmla="*/ 0 h 1623466"/>
                <a:gd name="connsiteX3" fmla="*/ 1733169 w 1733169"/>
                <a:gd name="connsiteY3" fmla="*/ 965098 h 1623466"/>
                <a:gd name="connsiteX4" fmla="*/ 1403985 w 1733169"/>
                <a:gd name="connsiteY4" fmla="*/ 1623466 h 1623466"/>
                <a:gd name="connsiteX5" fmla="*/ 329184 w 1733169"/>
                <a:gd name="connsiteY5" fmla="*/ 1623466 h 1623466"/>
                <a:gd name="connsiteX6" fmla="*/ 0 w 1733169"/>
                <a:gd name="connsiteY6" fmla="*/ 965098 h 1623466"/>
                <a:gd name="connsiteX0" fmla="*/ 585216 w 2318385"/>
                <a:gd name="connsiteY0" fmla="*/ 970885 h 1629253"/>
                <a:gd name="connsiteX1" fmla="*/ 0 w 2318385"/>
                <a:gd name="connsiteY1" fmla="*/ 0 h 1629253"/>
                <a:gd name="connsiteX2" fmla="*/ 1560938 w 2318385"/>
                <a:gd name="connsiteY2" fmla="*/ 5787 h 1629253"/>
                <a:gd name="connsiteX3" fmla="*/ 2318385 w 2318385"/>
                <a:gd name="connsiteY3" fmla="*/ 970885 h 1629253"/>
                <a:gd name="connsiteX4" fmla="*/ 1989201 w 2318385"/>
                <a:gd name="connsiteY4" fmla="*/ 1629253 h 1629253"/>
                <a:gd name="connsiteX5" fmla="*/ 914400 w 2318385"/>
                <a:gd name="connsiteY5" fmla="*/ 1629253 h 1629253"/>
                <a:gd name="connsiteX6" fmla="*/ 585216 w 2318385"/>
                <a:gd name="connsiteY6" fmla="*/ 970885 h 1629253"/>
                <a:gd name="connsiteX0" fmla="*/ 0 w 3538820"/>
                <a:gd name="connsiteY0" fmla="*/ 1231315 h 1629253"/>
                <a:gd name="connsiteX1" fmla="*/ 1220435 w 3538820"/>
                <a:gd name="connsiteY1" fmla="*/ 0 h 1629253"/>
                <a:gd name="connsiteX2" fmla="*/ 2781373 w 3538820"/>
                <a:gd name="connsiteY2" fmla="*/ 5787 h 1629253"/>
                <a:gd name="connsiteX3" fmla="*/ 3538820 w 3538820"/>
                <a:gd name="connsiteY3" fmla="*/ 970885 h 1629253"/>
                <a:gd name="connsiteX4" fmla="*/ 3209636 w 3538820"/>
                <a:gd name="connsiteY4" fmla="*/ 1629253 h 1629253"/>
                <a:gd name="connsiteX5" fmla="*/ 2134835 w 3538820"/>
                <a:gd name="connsiteY5" fmla="*/ 1629253 h 1629253"/>
                <a:gd name="connsiteX6" fmla="*/ 0 w 3538820"/>
                <a:gd name="connsiteY6" fmla="*/ 1231315 h 1629253"/>
                <a:gd name="connsiteX0" fmla="*/ 1349145 w 4887965"/>
                <a:gd name="connsiteY0" fmla="*/ 1231315 h 1629253"/>
                <a:gd name="connsiteX1" fmla="*/ 2569580 w 4887965"/>
                <a:gd name="connsiteY1" fmla="*/ 0 h 1629253"/>
                <a:gd name="connsiteX2" fmla="*/ 4130518 w 4887965"/>
                <a:gd name="connsiteY2" fmla="*/ 5787 h 1629253"/>
                <a:gd name="connsiteX3" fmla="*/ 4887965 w 4887965"/>
                <a:gd name="connsiteY3" fmla="*/ 970885 h 1629253"/>
                <a:gd name="connsiteX4" fmla="*/ 4558781 w 4887965"/>
                <a:gd name="connsiteY4" fmla="*/ 1629253 h 1629253"/>
                <a:gd name="connsiteX5" fmla="*/ 0 w 4887965"/>
                <a:gd name="connsiteY5" fmla="*/ 1229926 h 1629253"/>
                <a:gd name="connsiteX6" fmla="*/ 1349145 w 4887965"/>
                <a:gd name="connsiteY6" fmla="*/ 1231315 h 1629253"/>
                <a:gd name="connsiteX0" fmla="*/ 1349145 w 4887965"/>
                <a:gd name="connsiteY0" fmla="*/ 1231315 h 1658190"/>
                <a:gd name="connsiteX1" fmla="*/ 2569580 w 4887965"/>
                <a:gd name="connsiteY1" fmla="*/ 0 h 1658190"/>
                <a:gd name="connsiteX2" fmla="*/ 4130518 w 4887965"/>
                <a:gd name="connsiteY2" fmla="*/ 5787 h 1658190"/>
                <a:gd name="connsiteX3" fmla="*/ 4887965 w 4887965"/>
                <a:gd name="connsiteY3" fmla="*/ 970885 h 1658190"/>
                <a:gd name="connsiteX4" fmla="*/ 38867 w 4887965"/>
                <a:gd name="connsiteY4" fmla="*/ 1658190 h 1658190"/>
                <a:gd name="connsiteX5" fmla="*/ 0 w 4887965"/>
                <a:gd name="connsiteY5" fmla="*/ 1229926 h 1658190"/>
                <a:gd name="connsiteX6" fmla="*/ 1349145 w 4887965"/>
                <a:gd name="connsiteY6" fmla="*/ 1231315 h 1658190"/>
                <a:gd name="connsiteX0" fmla="*/ 1349145 w 4268719"/>
                <a:gd name="connsiteY0" fmla="*/ 1231315 h 1658190"/>
                <a:gd name="connsiteX1" fmla="*/ 2569580 w 4268719"/>
                <a:gd name="connsiteY1" fmla="*/ 0 h 1658190"/>
                <a:gd name="connsiteX2" fmla="*/ 4130518 w 4268719"/>
                <a:gd name="connsiteY2" fmla="*/ 5787 h 1658190"/>
                <a:gd name="connsiteX3" fmla="*/ 4268719 w 4268719"/>
                <a:gd name="connsiteY3" fmla="*/ 1648004 h 1658190"/>
                <a:gd name="connsiteX4" fmla="*/ 38867 w 4268719"/>
                <a:gd name="connsiteY4" fmla="*/ 1658190 h 1658190"/>
                <a:gd name="connsiteX5" fmla="*/ 0 w 4268719"/>
                <a:gd name="connsiteY5" fmla="*/ 1229926 h 1658190"/>
                <a:gd name="connsiteX6" fmla="*/ 1349145 w 4268719"/>
                <a:gd name="connsiteY6" fmla="*/ 1231315 h 1658190"/>
                <a:gd name="connsiteX0" fmla="*/ 1349145 w 4130518"/>
                <a:gd name="connsiteY0" fmla="*/ 1231315 h 1658190"/>
                <a:gd name="connsiteX1" fmla="*/ 2569580 w 4130518"/>
                <a:gd name="connsiteY1" fmla="*/ 0 h 1658190"/>
                <a:gd name="connsiteX2" fmla="*/ 4130518 w 4130518"/>
                <a:gd name="connsiteY2" fmla="*/ 5787 h 1658190"/>
                <a:gd name="connsiteX3" fmla="*/ 4118248 w 4130518"/>
                <a:gd name="connsiteY3" fmla="*/ 1648004 h 1658190"/>
                <a:gd name="connsiteX4" fmla="*/ 38867 w 4130518"/>
                <a:gd name="connsiteY4" fmla="*/ 1658190 h 1658190"/>
                <a:gd name="connsiteX5" fmla="*/ 0 w 4130518"/>
                <a:gd name="connsiteY5" fmla="*/ 1229926 h 1658190"/>
                <a:gd name="connsiteX6" fmla="*/ 1349145 w 4130518"/>
                <a:gd name="connsiteY6" fmla="*/ 1231315 h 1658190"/>
                <a:gd name="connsiteX0" fmla="*/ 1349145 w 4130518"/>
                <a:gd name="connsiteY0" fmla="*/ 1231315 h 1669765"/>
                <a:gd name="connsiteX1" fmla="*/ 2569580 w 4130518"/>
                <a:gd name="connsiteY1" fmla="*/ 0 h 1669765"/>
                <a:gd name="connsiteX2" fmla="*/ 4130518 w 4130518"/>
                <a:gd name="connsiteY2" fmla="*/ 5787 h 1669765"/>
                <a:gd name="connsiteX3" fmla="*/ 4118248 w 4130518"/>
                <a:gd name="connsiteY3" fmla="*/ 1648004 h 1669765"/>
                <a:gd name="connsiteX4" fmla="*/ 4143 w 4130518"/>
                <a:gd name="connsiteY4" fmla="*/ 1669765 h 1669765"/>
                <a:gd name="connsiteX5" fmla="*/ 0 w 4130518"/>
                <a:gd name="connsiteY5" fmla="*/ 1229926 h 1669765"/>
                <a:gd name="connsiteX6" fmla="*/ 1349145 w 4130518"/>
                <a:gd name="connsiteY6" fmla="*/ 1231315 h 166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518" h="1669765">
                  <a:moveTo>
                    <a:pt x="1349145" y="1231315"/>
                  </a:moveTo>
                  <a:lnTo>
                    <a:pt x="2569580" y="0"/>
                  </a:lnTo>
                  <a:lnTo>
                    <a:pt x="4130518" y="5787"/>
                  </a:lnTo>
                  <a:lnTo>
                    <a:pt x="4118248" y="1648004"/>
                  </a:lnTo>
                  <a:lnTo>
                    <a:pt x="4143" y="1669765"/>
                  </a:lnTo>
                  <a:lnTo>
                    <a:pt x="0" y="1229926"/>
                  </a:lnTo>
                  <a:lnTo>
                    <a:pt x="1349145" y="1231315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chemeClr val="bg1"/>
                </a:gs>
              </a:gsLst>
              <a:lin ang="5400000" scaled="1"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011680" y="534949"/>
              <a:ext cx="4152710" cy="1226756"/>
              <a:chOff x="1024128" y="1051560"/>
              <a:chExt cx="4152710" cy="914400"/>
            </a:xfrm>
          </p:grpSpPr>
          <p:cxnSp>
            <p:nvCxnSpPr>
              <p:cNvPr id="13" name="Straight Connector 12"/>
              <p:cNvCxnSpPr/>
              <p:nvPr/>
            </p:nvCxnSpPr>
            <p:spPr bwMode="auto">
              <a:xfrm flipH="1">
                <a:off x="3621024" y="1051560"/>
                <a:ext cx="155581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flipH="1">
                <a:off x="2414016" y="1051560"/>
                <a:ext cx="1207008" cy="914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flipH="1">
                <a:off x="1024128" y="1965960"/>
                <a:ext cx="138988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5" name="Straight Connector 4"/>
          <p:cNvCxnSpPr>
            <a:stCxn id="11" idx="0"/>
          </p:cNvCxnSpPr>
          <p:nvPr/>
        </p:nvCxnSpPr>
        <p:spPr bwMode="auto">
          <a:xfrm flipV="1">
            <a:off x="4230510" y="1840471"/>
            <a:ext cx="2345719" cy="2422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3759877" y="611578"/>
            <a:ext cx="0" cy="1228893"/>
          </a:xfrm>
          <a:prstGeom prst="straightConnector1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3260871" y="615853"/>
            <a:ext cx="2345719" cy="2422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224821" y="953458"/>
            <a:ext cx="11103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H= 8m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4446577" y="1623578"/>
            <a:ext cx="110655" cy="212858"/>
          </a:xfrm>
          <a:custGeom>
            <a:avLst/>
            <a:gdLst>
              <a:gd name="connsiteX0" fmla="*/ 0 w 323555"/>
              <a:gd name="connsiteY0" fmla="*/ 0 h 601883"/>
              <a:gd name="connsiteX1" fmla="*/ 295154 w 323555"/>
              <a:gd name="connsiteY1" fmla="*/ 214132 h 601883"/>
              <a:gd name="connsiteX2" fmla="*/ 295154 w 323555"/>
              <a:gd name="connsiteY2" fmla="*/ 601883 h 601883"/>
              <a:gd name="connsiteX0" fmla="*/ 0 w 295154"/>
              <a:gd name="connsiteY0" fmla="*/ 0 h 601883"/>
              <a:gd name="connsiteX1" fmla="*/ 295154 w 295154"/>
              <a:gd name="connsiteY1" fmla="*/ 601883 h 601883"/>
              <a:gd name="connsiteX0" fmla="*/ 0 w 295154"/>
              <a:gd name="connsiteY0" fmla="*/ 0 h 601883"/>
              <a:gd name="connsiteX1" fmla="*/ 295154 w 295154"/>
              <a:gd name="connsiteY1" fmla="*/ 601883 h 601883"/>
              <a:gd name="connsiteX0" fmla="*/ 0 w 333110"/>
              <a:gd name="connsiteY0" fmla="*/ 0 h 601883"/>
              <a:gd name="connsiteX1" fmla="*/ 295154 w 333110"/>
              <a:gd name="connsiteY1" fmla="*/ 601883 h 601883"/>
              <a:gd name="connsiteX0" fmla="*/ 0 w 315637"/>
              <a:gd name="connsiteY0" fmla="*/ 0 h 601883"/>
              <a:gd name="connsiteX1" fmla="*/ 295154 w 315637"/>
              <a:gd name="connsiteY1" fmla="*/ 601883 h 60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5637" h="601883">
                <a:moveTo>
                  <a:pt x="0" y="0"/>
                </a:moveTo>
                <a:cubicBezTo>
                  <a:pt x="277792" y="55945"/>
                  <a:pt x="358814" y="459129"/>
                  <a:pt x="295154" y="601883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6155" y="1516605"/>
            <a:ext cx="5645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Symbol" panose="05050102010706020507" pitchFamily="18" charset="2"/>
              </a:rPr>
              <a:t>b=30</a:t>
            </a:r>
            <a:r>
              <a:rPr lang="en-US" sz="1200" i="1" baseline="30000" dirty="0" smtClean="0">
                <a:latin typeface="Symbol" panose="05050102010706020507" pitchFamily="18" charset="2"/>
              </a:rPr>
              <a:t>o</a:t>
            </a:r>
            <a:endParaRPr lang="en-US" sz="1200" i="1" baseline="30000" dirty="0">
              <a:latin typeface="Symbol" panose="05050102010706020507" pitchFamily="18" charset="2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677160" y="2133600"/>
            <a:ext cx="4511040" cy="48768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Rock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2322" y="24741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Example 3:</a:t>
            </a:r>
            <a:endParaRPr lang="en-US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230254" y="841127"/>
            <a:ext cx="240322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Given</a:t>
            </a:r>
            <a:r>
              <a:rPr lang="en-US" sz="1400" dirty="0" smtClean="0"/>
              <a:t>: </a:t>
            </a:r>
          </a:p>
          <a:p>
            <a:endParaRPr lang="en-US" sz="1400" dirty="0" smtClean="0"/>
          </a:p>
          <a:p>
            <a:r>
              <a:rPr lang="en-US" sz="1400" dirty="0" smtClean="0"/>
              <a:t>c</a:t>
            </a:r>
            <a:r>
              <a:rPr lang="en-US" sz="1400" baseline="-25000" dirty="0" smtClean="0"/>
              <a:t>u</a:t>
            </a:r>
            <a:r>
              <a:rPr lang="en-US" sz="1400" dirty="0" smtClean="0"/>
              <a:t> = 20 kN/m</a:t>
            </a:r>
            <a:r>
              <a:rPr lang="en-US" sz="1400" baseline="30000" dirty="0" smtClean="0"/>
              <a:t>2</a:t>
            </a:r>
          </a:p>
          <a:p>
            <a:r>
              <a:rPr lang="en-US" sz="1400" dirty="0" smtClean="0">
                <a:latin typeface="Symbol" panose="05050102010706020507" pitchFamily="18" charset="2"/>
              </a:rPr>
              <a:t>f</a:t>
            </a:r>
            <a:r>
              <a:rPr lang="en-US" sz="1400" baseline="-25000" dirty="0" smtClean="0"/>
              <a:t>u</a:t>
            </a:r>
            <a:r>
              <a:rPr lang="en-US" sz="1400" dirty="0" smtClean="0"/>
              <a:t> = 0</a:t>
            </a:r>
            <a:endParaRPr lang="en-US" sz="1400" baseline="30000" dirty="0" smtClean="0"/>
          </a:p>
          <a:p>
            <a:r>
              <a:rPr lang="en-US" sz="1400" dirty="0" smtClean="0">
                <a:latin typeface="Symbol" panose="05050102010706020507" pitchFamily="18" charset="2"/>
              </a:rPr>
              <a:t>g</a:t>
            </a:r>
            <a:r>
              <a:rPr lang="en-US" sz="1400" baseline="-25000" dirty="0" smtClean="0"/>
              <a:t>bulk</a:t>
            </a:r>
            <a:r>
              <a:rPr lang="en-US" sz="1400" dirty="0" smtClean="0"/>
              <a:t> = 15 kN/m</a:t>
            </a:r>
            <a:r>
              <a:rPr lang="en-US" sz="1400" baseline="30000" dirty="0" smtClean="0"/>
              <a:t>3</a:t>
            </a:r>
          </a:p>
          <a:p>
            <a:r>
              <a:rPr lang="en-US" sz="1400" dirty="0" smtClean="0"/>
              <a:t>F.S. = 1.5</a:t>
            </a:r>
          </a:p>
          <a:p>
            <a:endParaRPr lang="en-US" sz="1400" dirty="0"/>
          </a:p>
          <a:p>
            <a:r>
              <a:rPr lang="en-US" sz="1400" b="1" u="sng" dirty="0" smtClean="0"/>
              <a:t>Find</a:t>
            </a:r>
            <a:r>
              <a:rPr lang="en-US" sz="1400" dirty="0" smtClean="0"/>
              <a:t>:</a:t>
            </a:r>
          </a:p>
          <a:p>
            <a:endParaRPr lang="en-US" sz="1400" dirty="0" smtClean="0"/>
          </a:p>
          <a:p>
            <a:r>
              <a:rPr lang="en-US" sz="1400" dirty="0" smtClean="0"/>
              <a:t>Calculate the depth factor D</a:t>
            </a:r>
          </a:p>
          <a:p>
            <a:endParaRPr lang="en-US" sz="1400" dirty="0"/>
          </a:p>
          <a:p>
            <a:r>
              <a:rPr lang="en-US" sz="1400" dirty="0" smtClean="0"/>
              <a:t>Solution </a:t>
            </a:r>
          </a:p>
          <a:p>
            <a:endParaRPr lang="en-US" sz="1400" dirty="0"/>
          </a:p>
          <a:p>
            <a:r>
              <a:rPr lang="en-US" sz="1400" dirty="0" smtClean="0"/>
              <a:t>DH = 8+2 = 10 m</a:t>
            </a:r>
          </a:p>
          <a:p>
            <a:endParaRPr lang="en-US" sz="1400" dirty="0"/>
          </a:p>
          <a:p>
            <a:r>
              <a:rPr lang="en-US" sz="1400" dirty="0" smtClean="0"/>
              <a:t>D= 1.25 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3752088" y="1830778"/>
            <a:ext cx="4741" cy="315014"/>
          </a:xfrm>
          <a:prstGeom prst="straightConnector1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215677" y="1846522"/>
            <a:ext cx="609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H= 2m</a:t>
            </a:r>
            <a:endParaRPr lang="en-US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45477" y="611578"/>
            <a:ext cx="4166406" cy="1669765"/>
            <a:chOff x="2011680" y="532812"/>
            <a:chExt cx="4166406" cy="1669765"/>
          </a:xfrm>
        </p:grpSpPr>
        <p:sp>
          <p:nvSpPr>
            <p:cNvPr id="4" name="Hexagon 9"/>
            <p:cNvSpPr/>
            <p:nvPr/>
          </p:nvSpPr>
          <p:spPr bwMode="auto">
            <a:xfrm>
              <a:off x="2047568" y="532812"/>
              <a:ext cx="4130518" cy="1669765"/>
            </a:xfrm>
            <a:custGeom>
              <a:avLst/>
              <a:gdLst>
                <a:gd name="connsiteX0" fmla="*/ 0 w 1733169"/>
                <a:gd name="connsiteY0" fmla="*/ 658368 h 1316736"/>
                <a:gd name="connsiteX1" fmla="*/ 329184 w 1733169"/>
                <a:gd name="connsiteY1" fmla="*/ 0 h 1316736"/>
                <a:gd name="connsiteX2" fmla="*/ 1403985 w 1733169"/>
                <a:gd name="connsiteY2" fmla="*/ 0 h 1316736"/>
                <a:gd name="connsiteX3" fmla="*/ 1733169 w 1733169"/>
                <a:gd name="connsiteY3" fmla="*/ 658368 h 1316736"/>
                <a:gd name="connsiteX4" fmla="*/ 1403985 w 1733169"/>
                <a:gd name="connsiteY4" fmla="*/ 1316736 h 1316736"/>
                <a:gd name="connsiteX5" fmla="*/ 329184 w 1733169"/>
                <a:gd name="connsiteY5" fmla="*/ 1316736 h 1316736"/>
                <a:gd name="connsiteX6" fmla="*/ 0 w 1733169"/>
                <a:gd name="connsiteY6" fmla="*/ 658368 h 1316736"/>
                <a:gd name="connsiteX0" fmla="*/ 0 w 1733169"/>
                <a:gd name="connsiteY0" fmla="*/ 965098 h 1623466"/>
                <a:gd name="connsiteX1" fmla="*/ 329184 w 1733169"/>
                <a:gd name="connsiteY1" fmla="*/ 306730 h 1623466"/>
                <a:gd name="connsiteX2" fmla="*/ 975722 w 1733169"/>
                <a:gd name="connsiteY2" fmla="*/ 0 h 1623466"/>
                <a:gd name="connsiteX3" fmla="*/ 1733169 w 1733169"/>
                <a:gd name="connsiteY3" fmla="*/ 965098 h 1623466"/>
                <a:gd name="connsiteX4" fmla="*/ 1403985 w 1733169"/>
                <a:gd name="connsiteY4" fmla="*/ 1623466 h 1623466"/>
                <a:gd name="connsiteX5" fmla="*/ 329184 w 1733169"/>
                <a:gd name="connsiteY5" fmla="*/ 1623466 h 1623466"/>
                <a:gd name="connsiteX6" fmla="*/ 0 w 1733169"/>
                <a:gd name="connsiteY6" fmla="*/ 965098 h 1623466"/>
                <a:gd name="connsiteX0" fmla="*/ 585216 w 2318385"/>
                <a:gd name="connsiteY0" fmla="*/ 970885 h 1629253"/>
                <a:gd name="connsiteX1" fmla="*/ 0 w 2318385"/>
                <a:gd name="connsiteY1" fmla="*/ 0 h 1629253"/>
                <a:gd name="connsiteX2" fmla="*/ 1560938 w 2318385"/>
                <a:gd name="connsiteY2" fmla="*/ 5787 h 1629253"/>
                <a:gd name="connsiteX3" fmla="*/ 2318385 w 2318385"/>
                <a:gd name="connsiteY3" fmla="*/ 970885 h 1629253"/>
                <a:gd name="connsiteX4" fmla="*/ 1989201 w 2318385"/>
                <a:gd name="connsiteY4" fmla="*/ 1629253 h 1629253"/>
                <a:gd name="connsiteX5" fmla="*/ 914400 w 2318385"/>
                <a:gd name="connsiteY5" fmla="*/ 1629253 h 1629253"/>
                <a:gd name="connsiteX6" fmla="*/ 585216 w 2318385"/>
                <a:gd name="connsiteY6" fmla="*/ 970885 h 1629253"/>
                <a:gd name="connsiteX0" fmla="*/ 0 w 3538820"/>
                <a:gd name="connsiteY0" fmla="*/ 1231315 h 1629253"/>
                <a:gd name="connsiteX1" fmla="*/ 1220435 w 3538820"/>
                <a:gd name="connsiteY1" fmla="*/ 0 h 1629253"/>
                <a:gd name="connsiteX2" fmla="*/ 2781373 w 3538820"/>
                <a:gd name="connsiteY2" fmla="*/ 5787 h 1629253"/>
                <a:gd name="connsiteX3" fmla="*/ 3538820 w 3538820"/>
                <a:gd name="connsiteY3" fmla="*/ 970885 h 1629253"/>
                <a:gd name="connsiteX4" fmla="*/ 3209636 w 3538820"/>
                <a:gd name="connsiteY4" fmla="*/ 1629253 h 1629253"/>
                <a:gd name="connsiteX5" fmla="*/ 2134835 w 3538820"/>
                <a:gd name="connsiteY5" fmla="*/ 1629253 h 1629253"/>
                <a:gd name="connsiteX6" fmla="*/ 0 w 3538820"/>
                <a:gd name="connsiteY6" fmla="*/ 1231315 h 1629253"/>
                <a:gd name="connsiteX0" fmla="*/ 1349145 w 4887965"/>
                <a:gd name="connsiteY0" fmla="*/ 1231315 h 1629253"/>
                <a:gd name="connsiteX1" fmla="*/ 2569580 w 4887965"/>
                <a:gd name="connsiteY1" fmla="*/ 0 h 1629253"/>
                <a:gd name="connsiteX2" fmla="*/ 4130518 w 4887965"/>
                <a:gd name="connsiteY2" fmla="*/ 5787 h 1629253"/>
                <a:gd name="connsiteX3" fmla="*/ 4887965 w 4887965"/>
                <a:gd name="connsiteY3" fmla="*/ 970885 h 1629253"/>
                <a:gd name="connsiteX4" fmla="*/ 4558781 w 4887965"/>
                <a:gd name="connsiteY4" fmla="*/ 1629253 h 1629253"/>
                <a:gd name="connsiteX5" fmla="*/ 0 w 4887965"/>
                <a:gd name="connsiteY5" fmla="*/ 1229926 h 1629253"/>
                <a:gd name="connsiteX6" fmla="*/ 1349145 w 4887965"/>
                <a:gd name="connsiteY6" fmla="*/ 1231315 h 1629253"/>
                <a:gd name="connsiteX0" fmla="*/ 1349145 w 4887965"/>
                <a:gd name="connsiteY0" fmla="*/ 1231315 h 1658190"/>
                <a:gd name="connsiteX1" fmla="*/ 2569580 w 4887965"/>
                <a:gd name="connsiteY1" fmla="*/ 0 h 1658190"/>
                <a:gd name="connsiteX2" fmla="*/ 4130518 w 4887965"/>
                <a:gd name="connsiteY2" fmla="*/ 5787 h 1658190"/>
                <a:gd name="connsiteX3" fmla="*/ 4887965 w 4887965"/>
                <a:gd name="connsiteY3" fmla="*/ 970885 h 1658190"/>
                <a:gd name="connsiteX4" fmla="*/ 38867 w 4887965"/>
                <a:gd name="connsiteY4" fmla="*/ 1658190 h 1658190"/>
                <a:gd name="connsiteX5" fmla="*/ 0 w 4887965"/>
                <a:gd name="connsiteY5" fmla="*/ 1229926 h 1658190"/>
                <a:gd name="connsiteX6" fmla="*/ 1349145 w 4887965"/>
                <a:gd name="connsiteY6" fmla="*/ 1231315 h 1658190"/>
                <a:gd name="connsiteX0" fmla="*/ 1349145 w 4268719"/>
                <a:gd name="connsiteY0" fmla="*/ 1231315 h 1658190"/>
                <a:gd name="connsiteX1" fmla="*/ 2569580 w 4268719"/>
                <a:gd name="connsiteY1" fmla="*/ 0 h 1658190"/>
                <a:gd name="connsiteX2" fmla="*/ 4130518 w 4268719"/>
                <a:gd name="connsiteY2" fmla="*/ 5787 h 1658190"/>
                <a:gd name="connsiteX3" fmla="*/ 4268719 w 4268719"/>
                <a:gd name="connsiteY3" fmla="*/ 1648004 h 1658190"/>
                <a:gd name="connsiteX4" fmla="*/ 38867 w 4268719"/>
                <a:gd name="connsiteY4" fmla="*/ 1658190 h 1658190"/>
                <a:gd name="connsiteX5" fmla="*/ 0 w 4268719"/>
                <a:gd name="connsiteY5" fmla="*/ 1229926 h 1658190"/>
                <a:gd name="connsiteX6" fmla="*/ 1349145 w 4268719"/>
                <a:gd name="connsiteY6" fmla="*/ 1231315 h 1658190"/>
                <a:gd name="connsiteX0" fmla="*/ 1349145 w 4130518"/>
                <a:gd name="connsiteY0" fmla="*/ 1231315 h 1658190"/>
                <a:gd name="connsiteX1" fmla="*/ 2569580 w 4130518"/>
                <a:gd name="connsiteY1" fmla="*/ 0 h 1658190"/>
                <a:gd name="connsiteX2" fmla="*/ 4130518 w 4130518"/>
                <a:gd name="connsiteY2" fmla="*/ 5787 h 1658190"/>
                <a:gd name="connsiteX3" fmla="*/ 4118248 w 4130518"/>
                <a:gd name="connsiteY3" fmla="*/ 1648004 h 1658190"/>
                <a:gd name="connsiteX4" fmla="*/ 38867 w 4130518"/>
                <a:gd name="connsiteY4" fmla="*/ 1658190 h 1658190"/>
                <a:gd name="connsiteX5" fmla="*/ 0 w 4130518"/>
                <a:gd name="connsiteY5" fmla="*/ 1229926 h 1658190"/>
                <a:gd name="connsiteX6" fmla="*/ 1349145 w 4130518"/>
                <a:gd name="connsiteY6" fmla="*/ 1231315 h 1658190"/>
                <a:gd name="connsiteX0" fmla="*/ 1349145 w 4130518"/>
                <a:gd name="connsiteY0" fmla="*/ 1231315 h 1669765"/>
                <a:gd name="connsiteX1" fmla="*/ 2569580 w 4130518"/>
                <a:gd name="connsiteY1" fmla="*/ 0 h 1669765"/>
                <a:gd name="connsiteX2" fmla="*/ 4130518 w 4130518"/>
                <a:gd name="connsiteY2" fmla="*/ 5787 h 1669765"/>
                <a:gd name="connsiteX3" fmla="*/ 4118248 w 4130518"/>
                <a:gd name="connsiteY3" fmla="*/ 1648004 h 1669765"/>
                <a:gd name="connsiteX4" fmla="*/ 4143 w 4130518"/>
                <a:gd name="connsiteY4" fmla="*/ 1669765 h 1669765"/>
                <a:gd name="connsiteX5" fmla="*/ 0 w 4130518"/>
                <a:gd name="connsiteY5" fmla="*/ 1229926 h 1669765"/>
                <a:gd name="connsiteX6" fmla="*/ 1349145 w 4130518"/>
                <a:gd name="connsiteY6" fmla="*/ 1231315 h 166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0518" h="1669765">
                  <a:moveTo>
                    <a:pt x="1349145" y="1231315"/>
                  </a:moveTo>
                  <a:lnTo>
                    <a:pt x="2569580" y="0"/>
                  </a:lnTo>
                  <a:lnTo>
                    <a:pt x="4130518" y="5787"/>
                  </a:lnTo>
                  <a:lnTo>
                    <a:pt x="4118248" y="1648004"/>
                  </a:lnTo>
                  <a:lnTo>
                    <a:pt x="4143" y="1669765"/>
                  </a:lnTo>
                  <a:lnTo>
                    <a:pt x="0" y="1229926"/>
                  </a:lnTo>
                  <a:lnTo>
                    <a:pt x="1349145" y="1231315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chemeClr val="bg1"/>
                </a:gs>
              </a:gsLst>
              <a:lin ang="5400000" scaled="1"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011680" y="534949"/>
              <a:ext cx="4152710" cy="1226756"/>
              <a:chOff x="1024128" y="1051560"/>
              <a:chExt cx="4152710" cy="914400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 flipH="1">
                <a:off x="3621024" y="1051560"/>
                <a:ext cx="155581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 flipH="1">
                <a:off x="2414016" y="1051560"/>
                <a:ext cx="1207008" cy="914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 flipH="1">
                <a:off x="1024128" y="1965960"/>
                <a:ext cx="138988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9" name="Straight Connector 8"/>
          <p:cNvCxnSpPr>
            <a:stCxn id="4" idx="0"/>
          </p:cNvCxnSpPr>
          <p:nvPr/>
        </p:nvCxnSpPr>
        <p:spPr bwMode="auto">
          <a:xfrm flipV="1">
            <a:off x="4230510" y="1840471"/>
            <a:ext cx="2345719" cy="2422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59877" y="611578"/>
            <a:ext cx="0" cy="1228893"/>
          </a:xfrm>
          <a:prstGeom prst="straightConnector1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260871" y="615853"/>
            <a:ext cx="2345719" cy="2422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224821" y="953458"/>
            <a:ext cx="11103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H= 8m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 bwMode="auto">
          <a:xfrm>
            <a:off x="4446577" y="1623578"/>
            <a:ext cx="110655" cy="212858"/>
          </a:xfrm>
          <a:custGeom>
            <a:avLst/>
            <a:gdLst>
              <a:gd name="connsiteX0" fmla="*/ 0 w 323555"/>
              <a:gd name="connsiteY0" fmla="*/ 0 h 601883"/>
              <a:gd name="connsiteX1" fmla="*/ 295154 w 323555"/>
              <a:gd name="connsiteY1" fmla="*/ 214132 h 601883"/>
              <a:gd name="connsiteX2" fmla="*/ 295154 w 323555"/>
              <a:gd name="connsiteY2" fmla="*/ 601883 h 601883"/>
              <a:gd name="connsiteX0" fmla="*/ 0 w 295154"/>
              <a:gd name="connsiteY0" fmla="*/ 0 h 601883"/>
              <a:gd name="connsiteX1" fmla="*/ 295154 w 295154"/>
              <a:gd name="connsiteY1" fmla="*/ 601883 h 601883"/>
              <a:gd name="connsiteX0" fmla="*/ 0 w 295154"/>
              <a:gd name="connsiteY0" fmla="*/ 0 h 601883"/>
              <a:gd name="connsiteX1" fmla="*/ 295154 w 295154"/>
              <a:gd name="connsiteY1" fmla="*/ 601883 h 601883"/>
              <a:gd name="connsiteX0" fmla="*/ 0 w 333110"/>
              <a:gd name="connsiteY0" fmla="*/ 0 h 601883"/>
              <a:gd name="connsiteX1" fmla="*/ 295154 w 333110"/>
              <a:gd name="connsiteY1" fmla="*/ 601883 h 601883"/>
              <a:gd name="connsiteX0" fmla="*/ 0 w 315637"/>
              <a:gd name="connsiteY0" fmla="*/ 0 h 601883"/>
              <a:gd name="connsiteX1" fmla="*/ 295154 w 315637"/>
              <a:gd name="connsiteY1" fmla="*/ 601883 h 60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5637" h="601883">
                <a:moveTo>
                  <a:pt x="0" y="0"/>
                </a:moveTo>
                <a:cubicBezTo>
                  <a:pt x="277792" y="55945"/>
                  <a:pt x="358814" y="459129"/>
                  <a:pt x="295154" y="601883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86155" y="1516605"/>
            <a:ext cx="5645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Symbol" panose="05050102010706020507" pitchFamily="18" charset="2"/>
              </a:rPr>
              <a:t>b=30</a:t>
            </a:r>
            <a:r>
              <a:rPr lang="en-US" sz="1200" i="1" baseline="30000" dirty="0" smtClean="0">
                <a:latin typeface="Symbol" panose="05050102010706020507" pitchFamily="18" charset="2"/>
              </a:rPr>
              <a:t>o</a:t>
            </a:r>
            <a:endParaRPr lang="en-US" sz="1200" i="1" baseline="30000" dirty="0">
              <a:latin typeface="Symbol" panose="05050102010706020507" pitchFamily="18" charset="2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677160" y="2133600"/>
            <a:ext cx="4511040" cy="48768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Rock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322" y="24741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Example 3: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0254" y="841127"/>
                <a:ext cx="3076483" cy="4727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u="sng" dirty="0" smtClean="0"/>
                  <a:t>Given</a:t>
                </a:r>
                <a:r>
                  <a:rPr lang="en-US" sz="1400" dirty="0" smtClean="0"/>
                  <a:t>: 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c</a:t>
                </a:r>
                <a:r>
                  <a:rPr lang="en-US" sz="1400" baseline="-25000" dirty="0" smtClean="0"/>
                  <a:t>u</a:t>
                </a:r>
                <a:r>
                  <a:rPr lang="en-US" sz="1400" dirty="0" smtClean="0"/>
                  <a:t> = 20 kN/m</a:t>
                </a:r>
                <a:r>
                  <a:rPr lang="en-US" sz="1400" baseline="30000" dirty="0" smtClean="0"/>
                  <a:t>2</a:t>
                </a:r>
              </a:p>
              <a:p>
                <a:r>
                  <a:rPr lang="en-US" sz="1400" dirty="0" smtClean="0">
                    <a:latin typeface="Symbol" panose="05050102010706020507" pitchFamily="18" charset="2"/>
                  </a:rPr>
                  <a:t>f</a:t>
                </a:r>
                <a:r>
                  <a:rPr lang="en-US" sz="1400" baseline="-25000" dirty="0" smtClean="0"/>
                  <a:t>u</a:t>
                </a:r>
                <a:r>
                  <a:rPr lang="en-US" sz="1400" dirty="0" smtClean="0"/>
                  <a:t> = 0</a:t>
                </a:r>
                <a:endParaRPr lang="en-US" sz="1400" baseline="30000" dirty="0" smtClean="0"/>
              </a:p>
              <a:p>
                <a:r>
                  <a:rPr lang="en-US" sz="1400" dirty="0" smtClean="0">
                    <a:latin typeface="Symbol" panose="05050102010706020507" pitchFamily="18" charset="2"/>
                  </a:rPr>
                  <a:t>g</a:t>
                </a:r>
                <a:r>
                  <a:rPr lang="en-US" sz="1400" baseline="-25000" dirty="0" smtClean="0"/>
                  <a:t>bulk</a:t>
                </a:r>
                <a:r>
                  <a:rPr lang="en-US" sz="1400" dirty="0" smtClean="0"/>
                  <a:t> = 15 kN/m</a:t>
                </a:r>
                <a:r>
                  <a:rPr lang="en-US" sz="1400" baseline="30000" dirty="0" smtClean="0"/>
                  <a:t>3</a:t>
                </a:r>
              </a:p>
              <a:p>
                <a:r>
                  <a:rPr lang="en-US" sz="1400" dirty="0" smtClean="0"/>
                  <a:t>DH  = 10  m </a:t>
                </a:r>
              </a:p>
              <a:p>
                <a:endParaRPr lang="en-US" sz="1400" dirty="0"/>
              </a:p>
              <a:p>
                <a:r>
                  <a:rPr lang="en-US" sz="1400" b="1" u="sng" dirty="0" smtClean="0"/>
                  <a:t>Find</a:t>
                </a:r>
                <a:r>
                  <a:rPr lang="en-US" sz="1400" dirty="0" smtClean="0"/>
                  <a:t>: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Factor of Safety</a:t>
                </a:r>
              </a:p>
              <a:p>
                <a:endParaRPr lang="en-US" sz="1400" dirty="0"/>
              </a:p>
              <a:p>
                <a:r>
                  <a:rPr lang="en-US" sz="1400" b="1" u="sng" dirty="0" smtClean="0"/>
                  <a:t>Solution</a:t>
                </a:r>
                <a:r>
                  <a:rPr lang="en-US" sz="1400" dirty="0" smtClean="0"/>
                  <a:t> 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D = 10/8 = 1.25</a:t>
                </a:r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𝑑𝑒𝑣</m:t>
                              </m:r>
                            </m:sub>
                          </m:sSub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𝑑𝑒𝑣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8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=0.165</m:t>
                      </m:r>
                    </m:oMath>
                  </m:oMathPara>
                </a14:m>
                <a:endParaRPr lang="en-US" sz="1400" b="0" dirty="0" smtClean="0"/>
              </a:p>
              <a:p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𝑑𝑒𝑣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=0.165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15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8=19.8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400" baseline="30000" dirty="0" smtClean="0"/>
              </a:p>
              <a:p>
                <a:endParaRPr lang="en-US" sz="1400" baseline="30000" dirty="0"/>
              </a:p>
              <a:p>
                <a:r>
                  <a:rPr lang="en-US" sz="1400" dirty="0" err="1" smtClean="0"/>
                  <a:t>FS</a:t>
                </a:r>
                <a:r>
                  <a:rPr lang="en-US" sz="1400" baseline="-25000" dirty="0" err="1" smtClean="0"/>
                  <a:t>c</a:t>
                </a:r>
                <a:r>
                  <a:rPr lang="en-US" sz="1400" dirty="0" smtClean="0"/>
                  <a:t> = 1.01</a:t>
                </a:r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54" y="841127"/>
                <a:ext cx="3076483" cy="4727063"/>
              </a:xfrm>
              <a:prstGeom prst="rect">
                <a:avLst/>
              </a:prstGeom>
              <a:blipFill>
                <a:blip r:embed="rId2"/>
                <a:stretch>
                  <a:fillRect l="-595" t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 flipH="1">
            <a:off x="3752088" y="1830778"/>
            <a:ext cx="4741" cy="315014"/>
          </a:xfrm>
          <a:prstGeom prst="straightConnector1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215677" y="1846522"/>
            <a:ext cx="6095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H= 2m</a:t>
            </a:r>
            <a:endParaRPr lang="en-US" sz="105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42000" t="24074" r="24667" b="6148"/>
          <a:stretch/>
        </p:blipFill>
        <p:spPr>
          <a:xfrm>
            <a:off x="4937760" y="2667000"/>
            <a:ext cx="3442752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"/>
          <p:cNvSpPr>
            <a:spLocks noChangeArrowheads="1"/>
          </p:cNvSpPr>
          <p:nvPr/>
        </p:nvSpPr>
        <p:spPr bwMode="auto">
          <a:xfrm>
            <a:off x="3390900" y="3024188"/>
            <a:ext cx="4989513" cy="2501900"/>
          </a:xfrm>
          <a:custGeom>
            <a:avLst/>
            <a:gdLst>
              <a:gd name="T0" fmla="*/ 2147483646 w 3773"/>
              <a:gd name="T1" fmla="*/ 2147483646 h 1872"/>
              <a:gd name="T2" fmla="*/ 2147483646 w 3773"/>
              <a:gd name="T3" fmla="*/ 2147483646 h 1872"/>
              <a:gd name="T4" fmla="*/ 2147483646 w 3773"/>
              <a:gd name="T5" fmla="*/ 2147483646 h 1872"/>
              <a:gd name="T6" fmla="*/ 2147483646 w 3773"/>
              <a:gd name="T7" fmla="*/ 2147483646 h 1872"/>
              <a:gd name="T8" fmla="*/ 2147483646 w 3773"/>
              <a:gd name="T9" fmla="*/ 2147483646 h 1872"/>
              <a:gd name="T10" fmla="*/ 2147483646 w 3773"/>
              <a:gd name="T11" fmla="*/ 2147483646 h 1872"/>
              <a:gd name="T12" fmla="*/ 2147483646 w 3773"/>
              <a:gd name="T13" fmla="*/ 2147483646 h 1872"/>
              <a:gd name="T14" fmla="*/ 2147483646 w 3773"/>
              <a:gd name="T15" fmla="*/ 2147483646 h 1872"/>
              <a:gd name="T16" fmla="*/ 2147483646 w 3773"/>
              <a:gd name="T17" fmla="*/ 2147483646 h 1872"/>
              <a:gd name="T18" fmla="*/ 2147483646 w 3773"/>
              <a:gd name="T19" fmla="*/ 2147483646 h 1872"/>
              <a:gd name="T20" fmla="*/ 2147483646 w 3773"/>
              <a:gd name="T21" fmla="*/ 2147483646 h 1872"/>
              <a:gd name="T22" fmla="*/ 2147483646 w 3773"/>
              <a:gd name="T23" fmla="*/ 2147483646 h 1872"/>
              <a:gd name="T24" fmla="*/ 2147483646 w 3773"/>
              <a:gd name="T25" fmla="*/ 2147483646 h 1872"/>
              <a:gd name="T26" fmla="*/ 2147483646 w 3773"/>
              <a:gd name="T27" fmla="*/ 2147483646 h 1872"/>
              <a:gd name="T28" fmla="*/ 2147483646 w 3773"/>
              <a:gd name="T29" fmla="*/ 2147483646 h 1872"/>
              <a:gd name="T30" fmla="*/ 2147483646 w 3773"/>
              <a:gd name="T31" fmla="*/ 2147483646 h 1872"/>
              <a:gd name="T32" fmla="*/ 2147483646 w 3773"/>
              <a:gd name="T33" fmla="*/ 2147483646 h 1872"/>
              <a:gd name="T34" fmla="*/ 2147483646 w 3773"/>
              <a:gd name="T35" fmla="*/ 2147483646 h 1872"/>
              <a:gd name="T36" fmla="*/ 2147483646 w 3773"/>
              <a:gd name="T37" fmla="*/ 2147483646 h 1872"/>
              <a:gd name="T38" fmla="*/ 2147483646 w 3773"/>
              <a:gd name="T39" fmla="*/ 2147483646 h 1872"/>
              <a:gd name="T40" fmla="*/ 2147483646 w 3773"/>
              <a:gd name="T41" fmla="*/ 2147483646 h 1872"/>
              <a:gd name="T42" fmla="*/ 2147483646 w 3773"/>
              <a:gd name="T43" fmla="*/ 2147483646 h 1872"/>
              <a:gd name="T44" fmla="*/ 2147483646 w 3773"/>
              <a:gd name="T45" fmla="*/ 2147483646 h 1872"/>
              <a:gd name="T46" fmla="*/ 2147483646 w 3773"/>
              <a:gd name="T47" fmla="*/ 2147483646 h 1872"/>
              <a:gd name="T48" fmla="*/ 2147483646 w 3773"/>
              <a:gd name="T49" fmla="*/ 2147483646 h 1872"/>
              <a:gd name="T50" fmla="*/ 2147483646 w 3773"/>
              <a:gd name="T51" fmla="*/ 2147483646 h 1872"/>
              <a:gd name="T52" fmla="*/ 2147483646 w 3773"/>
              <a:gd name="T53" fmla="*/ 2147483646 h 1872"/>
              <a:gd name="T54" fmla="*/ 2147483646 w 3773"/>
              <a:gd name="T55" fmla="*/ 2147483646 h 1872"/>
              <a:gd name="T56" fmla="*/ 2147483646 w 3773"/>
              <a:gd name="T57" fmla="*/ 2147483646 h 1872"/>
              <a:gd name="T58" fmla="*/ 2147483646 w 3773"/>
              <a:gd name="T59" fmla="*/ 2147483646 h 1872"/>
              <a:gd name="T60" fmla="*/ 2147483646 w 3773"/>
              <a:gd name="T61" fmla="*/ 2147483646 h 1872"/>
              <a:gd name="T62" fmla="*/ 2147483646 w 3773"/>
              <a:gd name="T63" fmla="*/ 2147483646 h 1872"/>
              <a:gd name="T64" fmla="*/ 2147483646 w 3773"/>
              <a:gd name="T65" fmla="*/ 2147483646 h 1872"/>
              <a:gd name="T66" fmla="*/ 2147483646 w 3773"/>
              <a:gd name="T67" fmla="*/ 2147483646 h 1872"/>
              <a:gd name="T68" fmla="*/ 2147483646 w 3773"/>
              <a:gd name="T69" fmla="*/ 2147483646 h 1872"/>
              <a:gd name="T70" fmla="*/ 2147483646 w 3773"/>
              <a:gd name="T71" fmla="*/ 2147483646 h 1872"/>
              <a:gd name="T72" fmla="*/ 2147483646 w 3773"/>
              <a:gd name="T73" fmla="*/ 2147483646 h 1872"/>
              <a:gd name="T74" fmla="*/ 2147483646 w 3773"/>
              <a:gd name="T75" fmla="*/ 2147483646 h 1872"/>
              <a:gd name="T76" fmla="*/ 2147483646 w 3773"/>
              <a:gd name="T77" fmla="*/ 2147483646 h 1872"/>
              <a:gd name="T78" fmla="*/ 2147483646 w 3773"/>
              <a:gd name="T79" fmla="*/ 2147483646 h 1872"/>
              <a:gd name="T80" fmla="*/ 2147483646 w 3773"/>
              <a:gd name="T81" fmla="*/ 2147483646 h 1872"/>
              <a:gd name="T82" fmla="*/ 2147483646 w 3773"/>
              <a:gd name="T83" fmla="*/ 2147483646 h 1872"/>
              <a:gd name="T84" fmla="*/ 2147483646 w 3773"/>
              <a:gd name="T85" fmla="*/ 2147483646 h 1872"/>
              <a:gd name="T86" fmla="*/ 2147483646 w 3773"/>
              <a:gd name="T87" fmla="*/ 2147483646 h 1872"/>
              <a:gd name="T88" fmla="*/ 2147483646 w 3773"/>
              <a:gd name="T89" fmla="*/ 2147483646 h 1872"/>
              <a:gd name="T90" fmla="*/ 2147483646 w 3773"/>
              <a:gd name="T91" fmla="*/ 2147483646 h 1872"/>
              <a:gd name="T92" fmla="*/ 2147483646 w 3773"/>
              <a:gd name="T93" fmla="*/ 2147483646 h 1872"/>
              <a:gd name="T94" fmla="*/ 2147483646 w 3773"/>
              <a:gd name="T95" fmla="*/ 2147483646 h 1872"/>
              <a:gd name="T96" fmla="*/ 2147483646 w 3773"/>
              <a:gd name="T97" fmla="*/ 2147483646 h 1872"/>
              <a:gd name="T98" fmla="*/ 2147483646 w 3773"/>
              <a:gd name="T99" fmla="*/ 2147483646 h 1872"/>
              <a:gd name="T100" fmla="*/ 2147483646 w 3773"/>
              <a:gd name="T101" fmla="*/ 2147483646 h 1872"/>
              <a:gd name="T102" fmla="*/ 2147483646 w 3773"/>
              <a:gd name="T103" fmla="*/ 2147483646 h 1872"/>
              <a:gd name="T104" fmla="*/ 2147483646 w 3773"/>
              <a:gd name="T105" fmla="*/ 2147483646 h 1872"/>
              <a:gd name="T106" fmla="*/ 2147483646 w 3773"/>
              <a:gd name="T107" fmla="*/ 2147483646 h 1872"/>
              <a:gd name="T108" fmla="*/ 2147483646 w 3773"/>
              <a:gd name="T109" fmla="*/ 2147483646 h 1872"/>
              <a:gd name="T110" fmla="*/ 2147483646 w 3773"/>
              <a:gd name="T111" fmla="*/ 2147483646 h 1872"/>
              <a:gd name="T112" fmla="*/ 2147483646 w 3773"/>
              <a:gd name="T113" fmla="*/ 0 h 1872"/>
              <a:gd name="T114" fmla="*/ 2147483646 w 3773"/>
              <a:gd name="T115" fmla="*/ 2147483646 h 1872"/>
              <a:gd name="T116" fmla="*/ 2147483646 w 3773"/>
              <a:gd name="T117" fmla="*/ 2147483646 h 1872"/>
              <a:gd name="T118" fmla="*/ 2147483646 w 3773"/>
              <a:gd name="T119" fmla="*/ 2147483646 h 1872"/>
              <a:gd name="T120" fmla="*/ 2147483646 w 3773"/>
              <a:gd name="T121" fmla="*/ 2147483646 h 1872"/>
              <a:gd name="T122" fmla="*/ 2147483646 w 3773"/>
              <a:gd name="T123" fmla="*/ 2147483646 h 1872"/>
              <a:gd name="T124" fmla="*/ 2147483646 w 3773"/>
              <a:gd name="T125" fmla="*/ 2147483646 h 18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73"/>
              <a:gd name="T190" fmla="*/ 0 h 1872"/>
              <a:gd name="T191" fmla="*/ 3773 w 3773"/>
              <a:gd name="T192" fmla="*/ 1872 h 18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73" h="1872">
                <a:moveTo>
                  <a:pt x="3773" y="7"/>
                </a:moveTo>
                <a:lnTo>
                  <a:pt x="3773" y="7"/>
                </a:lnTo>
                <a:lnTo>
                  <a:pt x="3773" y="8"/>
                </a:lnTo>
                <a:lnTo>
                  <a:pt x="3773" y="9"/>
                </a:lnTo>
                <a:lnTo>
                  <a:pt x="3773" y="10"/>
                </a:lnTo>
                <a:lnTo>
                  <a:pt x="3773" y="11"/>
                </a:lnTo>
                <a:lnTo>
                  <a:pt x="3772" y="12"/>
                </a:lnTo>
                <a:lnTo>
                  <a:pt x="3772" y="13"/>
                </a:lnTo>
                <a:lnTo>
                  <a:pt x="3772" y="15"/>
                </a:lnTo>
                <a:lnTo>
                  <a:pt x="3772" y="16"/>
                </a:lnTo>
                <a:lnTo>
                  <a:pt x="3771" y="18"/>
                </a:lnTo>
                <a:lnTo>
                  <a:pt x="3771" y="20"/>
                </a:lnTo>
                <a:lnTo>
                  <a:pt x="3771" y="22"/>
                </a:lnTo>
                <a:lnTo>
                  <a:pt x="3770" y="24"/>
                </a:lnTo>
                <a:lnTo>
                  <a:pt x="3770" y="27"/>
                </a:lnTo>
                <a:lnTo>
                  <a:pt x="3770" y="29"/>
                </a:lnTo>
                <a:lnTo>
                  <a:pt x="3769" y="32"/>
                </a:lnTo>
                <a:lnTo>
                  <a:pt x="3769" y="35"/>
                </a:lnTo>
                <a:lnTo>
                  <a:pt x="3768" y="37"/>
                </a:lnTo>
                <a:lnTo>
                  <a:pt x="3767" y="40"/>
                </a:lnTo>
                <a:lnTo>
                  <a:pt x="3767" y="44"/>
                </a:lnTo>
                <a:lnTo>
                  <a:pt x="3766" y="47"/>
                </a:lnTo>
                <a:lnTo>
                  <a:pt x="3766" y="50"/>
                </a:lnTo>
                <a:lnTo>
                  <a:pt x="3765" y="54"/>
                </a:lnTo>
                <a:lnTo>
                  <a:pt x="3764" y="58"/>
                </a:lnTo>
                <a:lnTo>
                  <a:pt x="3763" y="61"/>
                </a:lnTo>
                <a:lnTo>
                  <a:pt x="3763" y="65"/>
                </a:lnTo>
                <a:lnTo>
                  <a:pt x="3762" y="69"/>
                </a:lnTo>
                <a:lnTo>
                  <a:pt x="3761" y="74"/>
                </a:lnTo>
                <a:lnTo>
                  <a:pt x="3760" y="78"/>
                </a:lnTo>
                <a:lnTo>
                  <a:pt x="3759" y="82"/>
                </a:lnTo>
                <a:lnTo>
                  <a:pt x="3758" y="87"/>
                </a:lnTo>
                <a:lnTo>
                  <a:pt x="3757" y="92"/>
                </a:lnTo>
                <a:lnTo>
                  <a:pt x="3756" y="96"/>
                </a:lnTo>
                <a:lnTo>
                  <a:pt x="3755" y="101"/>
                </a:lnTo>
                <a:lnTo>
                  <a:pt x="3753" y="106"/>
                </a:lnTo>
                <a:lnTo>
                  <a:pt x="3752" y="112"/>
                </a:lnTo>
                <a:lnTo>
                  <a:pt x="3751" y="117"/>
                </a:lnTo>
                <a:lnTo>
                  <a:pt x="3750" y="122"/>
                </a:lnTo>
                <a:lnTo>
                  <a:pt x="3748" y="128"/>
                </a:lnTo>
                <a:lnTo>
                  <a:pt x="3747" y="133"/>
                </a:lnTo>
                <a:lnTo>
                  <a:pt x="3745" y="139"/>
                </a:lnTo>
                <a:lnTo>
                  <a:pt x="3744" y="145"/>
                </a:lnTo>
                <a:lnTo>
                  <a:pt x="3742" y="151"/>
                </a:lnTo>
                <a:lnTo>
                  <a:pt x="3741" y="157"/>
                </a:lnTo>
                <a:lnTo>
                  <a:pt x="3739" y="163"/>
                </a:lnTo>
                <a:lnTo>
                  <a:pt x="3738" y="169"/>
                </a:lnTo>
                <a:lnTo>
                  <a:pt x="3736" y="176"/>
                </a:lnTo>
                <a:lnTo>
                  <a:pt x="3734" y="182"/>
                </a:lnTo>
                <a:lnTo>
                  <a:pt x="3732" y="189"/>
                </a:lnTo>
                <a:lnTo>
                  <a:pt x="3730" y="195"/>
                </a:lnTo>
                <a:lnTo>
                  <a:pt x="3728" y="202"/>
                </a:lnTo>
                <a:lnTo>
                  <a:pt x="3726" y="209"/>
                </a:lnTo>
                <a:lnTo>
                  <a:pt x="3724" y="216"/>
                </a:lnTo>
                <a:lnTo>
                  <a:pt x="3722" y="223"/>
                </a:lnTo>
                <a:lnTo>
                  <a:pt x="3720" y="230"/>
                </a:lnTo>
                <a:lnTo>
                  <a:pt x="3718" y="237"/>
                </a:lnTo>
                <a:lnTo>
                  <a:pt x="3716" y="245"/>
                </a:lnTo>
                <a:lnTo>
                  <a:pt x="3713" y="252"/>
                </a:lnTo>
                <a:lnTo>
                  <a:pt x="3711" y="260"/>
                </a:lnTo>
                <a:lnTo>
                  <a:pt x="3709" y="267"/>
                </a:lnTo>
                <a:lnTo>
                  <a:pt x="3706" y="275"/>
                </a:lnTo>
                <a:lnTo>
                  <a:pt x="3704" y="283"/>
                </a:lnTo>
                <a:lnTo>
                  <a:pt x="3701" y="290"/>
                </a:lnTo>
                <a:lnTo>
                  <a:pt x="3698" y="298"/>
                </a:lnTo>
                <a:lnTo>
                  <a:pt x="3696" y="306"/>
                </a:lnTo>
                <a:lnTo>
                  <a:pt x="3693" y="314"/>
                </a:lnTo>
                <a:lnTo>
                  <a:pt x="3690" y="323"/>
                </a:lnTo>
                <a:lnTo>
                  <a:pt x="3687" y="331"/>
                </a:lnTo>
                <a:lnTo>
                  <a:pt x="3684" y="339"/>
                </a:lnTo>
                <a:lnTo>
                  <a:pt x="3681" y="348"/>
                </a:lnTo>
                <a:lnTo>
                  <a:pt x="3678" y="356"/>
                </a:lnTo>
                <a:lnTo>
                  <a:pt x="3675" y="365"/>
                </a:lnTo>
                <a:lnTo>
                  <a:pt x="3672" y="373"/>
                </a:lnTo>
                <a:lnTo>
                  <a:pt x="3669" y="382"/>
                </a:lnTo>
                <a:lnTo>
                  <a:pt x="3665" y="391"/>
                </a:lnTo>
                <a:lnTo>
                  <a:pt x="3662" y="400"/>
                </a:lnTo>
                <a:lnTo>
                  <a:pt x="3659" y="409"/>
                </a:lnTo>
                <a:lnTo>
                  <a:pt x="3655" y="418"/>
                </a:lnTo>
                <a:lnTo>
                  <a:pt x="3651" y="427"/>
                </a:lnTo>
                <a:lnTo>
                  <a:pt x="3648" y="436"/>
                </a:lnTo>
                <a:lnTo>
                  <a:pt x="3644" y="445"/>
                </a:lnTo>
                <a:lnTo>
                  <a:pt x="3640" y="454"/>
                </a:lnTo>
                <a:lnTo>
                  <a:pt x="3636" y="463"/>
                </a:lnTo>
                <a:lnTo>
                  <a:pt x="3632" y="473"/>
                </a:lnTo>
                <a:lnTo>
                  <a:pt x="3628" y="482"/>
                </a:lnTo>
                <a:lnTo>
                  <a:pt x="3624" y="492"/>
                </a:lnTo>
                <a:lnTo>
                  <a:pt x="3620" y="501"/>
                </a:lnTo>
                <a:lnTo>
                  <a:pt x="3616" y="511"/>
                </a:lnTo>
                <a:lnTo>
                  <a:pt x="3612" y="520"/>
                </a:lnTo>
                <a:lnTo>
                  <a:pt x="3607" y="530"/>
                </a:lnTo>
                <a:lnTo>
                  <a:pt x="3603" y="540"/>
                </a:lnTo>
                <a:lnTo>
                  <a:pt x="3598" y="550"/>
                </a:lnTo>
                <a:lnTo>
                  <a:pt x="3594" y="559"/>
                </a:lnTo>
                <a:lnTo>
                  <a:pt x="3589" y="569"/>
                </a:lnTo>
                <a:lnTo>
                  <a:pt x="3584" y="579"/>
                </a:lnTo>
                <a:lnTo>
                  <a:pt x="3580" y="589"/>
                </a:lnTo>
                <a:lnTo>
                  <a:pt x="3575" y="599"/>
                </a:lnTo>
                <a:lnTo>
                  <a:pt x="3570" y="609"/>
                </a:lnTo>
                <a:lnTo>
                  <a:pt x="3565" y="619"/>
                </a:lnTo>
                <a:lnTo>
                  <a:pt x="3559" y="630"/>
                </a:lnTo>
                <a:lnTo>
                  <a:pt x="3554" y="640"/>
                </a:lnTo>
                <a:lnTo>
                  <a:pt x="3549" y="650"/>
                </a:lnTo>
                <a:lnTo>
                  <a:pt x="3544" y="660"/>
                </a:lnTo>
                <a:lnTo>
                  <a:pt x="3538" y="671"/>
                </a:lnTo>
                <a:lnTo>
                  <a:pt x="3533" y="681"/>
                </a:lnTo>
                <a:lnTo>
                  <a:pt x="3527" y="691"/>
                </a:lnTo>
                <a:lnTo>
                  <a:pt x="3521" y="702"/>
                </a:lnTo>
                <a:lnTo>
                  <a:pt x="3516" y="712"/>
                </a:lnTo>
                <a:lnTo>
                  <a:pt x="3510" y="723"/>
                </a:lnTo>
                <a:lnTo>
                  <a:pt x="3504" y="733"/>
                </a:lnTo>
                <a:lnTo>
                  <a:pt x="3498" y="744"/>
                </a:lnTo>
                <a:lnTo>
                  <a:pt x="3492" y="754"/>
                </a:lnTo>
                <a:lnTo>
                  <a:pt x="3485" y="765"/>
                </a:lnTo>
                <a:lnTo>
                  <a:pt x="3479" y="776"/>
                </a:lnTo>
                <a:lnTo>
                  <a:pt x="3473" y="786"/>
                </a:lnTo>
                <a:lnTo>
                  <a:pt x="3469" y="792"/>
                </a:lnTo>
                <a:lnTo>
                  <a:pt x="3466" y="797"/>
                </a:lnTo>
                <a:lnTo>
                  <a:pt x="3463" y="802"/>
                </a:lnTo>
                <a:lnTo>
                  <a:pt x="3459" y="808"/>
                </a:lnTo>
                <a:lnTo>
                  <a:pt x="3456" y="813"/>
                </a:lnTo>
                <a:lnTo>
                  <a:pt x="3453" y="818"/>
                </a:lnTo>
                <a:lnTo>
                  <a:pt x="3449" y="824"/>
                </a:lnTo>
                <a:lnTo>
                  <a:pt x="3446" y="829"/>
                </a:lnTo>
                <a:lnTo>
                  <a:pt x="3442" y="835"/>
                </a:lnTo>
                <a:lnTo>
                  <a:pt x="3439" y="840"/>
                </a:lnTo>
                <a:lnTo>
                  <a:pt x="3435" y="845"/>
                </a:lnTo>
                <a:lnTo>
                  <a:pt x="3432" y="851"/>
                </a:lnTo>
                <a:lnTo>
                  <a:pt x="3428" y="856"/>
                </a:lnTo>
                <a:lnTo>
                  <a:pt x="3425" y="862"/>
                </a:lnTo>
                <a:lnTo>
                  <a:pt x="3421" y="867"/>
                </a:lnTo>
                <a:lnTo>
                  <a:pt x="3418" y="872"/>
                </a:lnTo>
                <a:lnTo>
                  <a:pt x="3414" y="878"/>
                </a:lnTo>
                <a:lnTo>
                  <a:pt x="3410" y="883"/>
                </a:lnTo>
                <a:lnTo>
                  <a:pt x="3407" y="889"/>
                </a:lnTo>
                <a:lnTo>
                  <a:pt x="3403" y="894"/>
                </a:lnTo>
                <a:lnTo>
                  <a:pt x="3399" y="899"/>
                </a:lnTo>
                <a:lnTo>
                  <a:pt x="3395" y="905"/>
                </a:lnTo>
                <a:lnTo>
                  <a:pt x="3392" y="910"/>
                </a:lnTo>
                <a:lnTo>
                  <a:pt x="3388" y="915"/>
                </a:lnTo>
                <a:lnTo>
                  <a:pt x="3384" y="921"/>
                </a:lnTo>
                <a:lnTo>
                  <a:pt x="3380" y="926"/>
                </a:lnTo>
                <a:lnTo>
                  <a:pt x="3376" y="931"/>
                </a:lnTo>
                <a:lnTo>
                  <a:pt x="3372" y="937"/>
                </a:lnTo>
                <a:lnTo>
                  <a:pt x="3369" y="942"/>
                </a:lnTo>
                <a:lnTo>
                  <a:pt x="3365" y="948"/>
                </a:lnTo>
                <a:lnTo>
                  <a:pt x="3361" y="953"/>
                </a:lnTo>
                <a:lnTo>
                  <a:pt x="3357" y="958"/>
                </a:lnTo>
                <a:lnTo>
                  <a:pt x="3353" y="964"/>
                </a:lnTo>
                <a:lnTo>
                  <a:pt x="3349" y="969"/>
                </a:lnTo>
                <a:lnTo>
                  <a:pt x="3345" y="974"/>
                </a:lnTo>
                <a:lnTo>
                  <a:pt x="3341" y="980"/>
                </a:lnTo>
                <a:lnTo>
                  <a:pt x="3337" y="985"/>
                </a:lnTo>
                <a:lnTo>
                  <a:pt x="3332" y="990"/>
                </a:lnTo>
                <a:lnTo>
                  <a:pt x="3328" y="995"/>
                </a:lnTo>
                <a:lnTo>
                  <a:pt x="3324" y="1001"/>
                </a:lnTo>
                <a:lnTo>
                  <a:pt x="3320" y="1006"/>
                </a:lnTo>
                <a:lnTo>
                  <a:pt x="3316" y="1011"/>
                </a:lnTo>
                <a:lnTo>
                  <a:pt x="3312" y="1017"/>
                </a:lnTo>
                <a:lnTo>
                  <a:pt x="3307" y="1022"/>
                </a:lnTo>
                <a:lnTo>
                  <a:pt x="3303" y="1027"/>
                </a:lnTo>
                <a:lnTo>
                  <a:pt x="3299" y="1033"/>
                </a:lnTo>
                <a:lnTo>
                  <a:pt x="3295" y="1038"/>
                </a:lnTo>
                <a:lnTo>
                  <a:pt x="3290" y="1043"/>
                </a:lnTo>
                <a:lnTo>
                  <a:pt x="3286" y="1048"/>
                </a:lnTo>
                <a:lnTo>
                  <a:pt x="3282" y="1054"/>
                </a:lnTo>
                <a:lnTo>
                  <a:pt x="3277" y="1059"/>
                </a:lnTo>
                <a:lnTo>
                  <a:pt x="3273" y="1064"/>
                </a:lnTo>
                <a:lnTo>
                  <a:pt x="3268" y="1069"/>
                </a:lnTo>
                <a:lnTo>
                  <a:pt x="3264" y="1075"/>
                </a:lnTo>
                <a:lnTo>
                  <a:pt x="3260" y="1080"/>
                </a:lnTo>
                <a:lnTo>
                  <a:pt x="3255" y="1085"/>
                </a:lnTo>
                <a:lnTo>
                  <a:pt x="3251" y="1090"/>
                </a:lnTo>
                <a:lnTo>
                  <a:pt x="3246" y="1095"/>
                </a:lnTo>
                <a:lnTo>
                  <a:pt x="3242" y="1101"/>
                </a:lnTo>
                <a:lnTo>
                  <a:pt x="3237" y="1106"/>
                </a:lnTo>
                <a:lnTo>
                  <a:pt x="3232" y="1111"/>
                </a:lnTo>
                <a:lnTo>
                  <a:pt x="3228" y="1116"/>
                </a:lnTo>
                <a:lnTo>
                  <a:pt x="3223" y="1121"/>
                </a:lnTo>
                <a:lnTo>
                  <a:pt x="3219" y="1126"/>
                </a:lnTo>
                <a:lnTo>
                  <a:pt x="3214" y="1132"/>
                </a:lnTo>
                <a:lnTo>
                  <a:pt x="3209" y="1137"/>
                </a:lnTo>
                <a:lnTo>
                  <a:pt x="3205" y="1142"/>
                </a:lnTo>
                <a:lnTo>
                  <a:pt x="3200" y="1147"/>
                </a:lnTo>
                <a:lnTo>
                  <a:pt x="3195" y="1152"/>
                </a:lnTo>
                <a:lnTo>
                  <a:pt x="3190" y="1157"/>
                </a:lnTo>
                <a:lnTo>
                  <a:pt x="3186" y="1162"/>
                </a:lnTo>
                <a:lnTo>
                  <a:pt x="3181" y="1167"/>
                </a:lnTo>
                <a:lnTo>
                  <a:pt x="3176" y="1173"/>
                </a:lnTo>
                <a:lnTo>
                  <a:pt x="3171" y="1178"/>
                </a:lnTo>
                <a:lnTo>
                  <a:pt x="3166" y="1183"/>
                </a:lnTo>
                <a:lnTo>
                  <a:pt x="3162" y="1188"/>
                </a:lnTo>
                <a:lnTo>
                  <a:pt x="3157" y="1193"/>
                </a:lnTo>
                <a:lnTo>
                  <a:pt x="3152" y="1198"/>
                </a:lnTo>
                <a:lnTo>
                  <a:pt x="3147" y="1203"/>
                </a:lnTo>
                <a:lnTo>
                  <a:pt x="3142" y="1208"/>
                </a:lnTo>
                <a:lnTo>
                  <a:pt x="3137" y="1213"/>
                </a:lnTo>
                <a:lnTo>
                  <a:pt x="3132" y="1218"/>
                </a:lnTo>
                <a:lnTo>
                  <a:pt x="3127" y="1223"/>
                </a:lnTo>
                <a:lnTo>
                  <a:pt x="3122" y="1228"/>
                </a:lnTo>
                <a:lnTo>
                  <a:pt x="3117" y="1233"/>
                </a:lnTo>
                <a:lnTo>
                  <a:pt x="3112" y="1238"/>
                </a:lnTo>
                <a:lnTo>
                  <a:pt x="3107" y="1243"/>
                </a:lnTo>
                <a:lnTo>
                  <a:pt x="3102" y="1248"/>
                </a:lnTo>
                <a:lnTo>
                  <a:pt x="3097" y="1253"/>
                </a:lnTo>
                <a:lnTo>
                  <a:pt x="3092" y="1258"/>
                </a:lnTo>
                <a:lnTo>
                  <a:pt x="3086" y="1262"/>
                </a:lnTo>
                <a:lnTo>
                  <a:pt x="3081" y="1267"/>
                </a:lnTo>
                <a:lnTo>
                  <a:pt x="3076" y="1272"/>
                </a:lnTo>
                <a:lnTo>
                  <a:pt x="3071" y="1277"/>
                </a:lnTo>
                <a:lnTo>
                  <a:pt x="3066" y="1282"/>
                </a:lnTo>
                <a:lnTo>
                  <a:pt x="3060" y="1287"/>
                </a:lnTo>
                <a:lnTo>
                  <a:pt x="3055" y="1292"/>
                </a:lnTo>
                <a:lnTo>
                  <a:pt x="3050" y="1296"/>
                </a:lnTo>
                <a:lnTo>
                  <a:pt x="3045" y="1301"/>
                </a:lnTo>
                <a:lnTo>
                  <a:pt x="3039" y="1306"/>
                </a:lnTo>
                <a:lnTo>
                  <a:pt x="3034" y="1311"/>
                </a:lnTo>
                <a:lnTo>
                  <a:pt x="3029" y="1316"/>
                </a:lnTo>
                <a:lnTo>
                  <a:pt x="3023" y="1320"/>
                </a:lnTo>
                <a:lnTo>
                  <a:pt x="3018" y="1325"/>
                </a:lnTo>
                <a:lnTo>
                  <a:pt x="3013" y="1330"/>
                </a:lnTo>
                <a:lnTo>
                  <a:pt x="3007" y="1335"/>
                </a:lnTo>
                <a:lnTo>
                  <a:pt x="3002" y="1339"/>
                </a:lnTo>
                <a:lnTo>
                  <a:pt x="2996" y="1344"/>
                </a:lnTo>
                <a:lnTo>
                  <a:pt x="2991" y="1349"/>
                </a:lnTo>
                <a:lnTo>
                  <a:pt x="2985" y="1353"/>
                </a:lnTo>
                <a:lnTo>
                  <a:pt x="2980" y="1358"/>
                </a:lnTo>
                <a:lnTo>
                  <a:pt x="2974" y="1363"/>
                </a:lnTo>
                <a:lnTo>
                  <a:pt x="2969" y="1367"/>
                </a:lnTo>
                <a:lnTo>
                  <a:pt x="2963" y="1372"/>
                </a:lnTo>
                <a:lnTo>
                  <a:pt x="2958" y="1376"/>
                </a:lnTo>
                <a:lnTo>
                  <a:pt x="2952" y="1381"/>
                </a:lnTo>
                <a:lnTo>
                  <a:pt x="2947" y="1386"/>
                </a:lnTo>
                <a:lnTo>
                  <a:pt x="2941" y="1390"/>
                </a:lnTo>
                <a:lnTo>
                  <a:pt x="2935" y="1395"/>
                </a:lnTo>
                <a:lnTo>
                  <a:pt x="2930" y="1399"/>
                </a:lnTo>
                <a:lnTo>
                  <a:pt x="2924" y="1404"/>
                </a:lnTo>
                <a:lnTo>
                  <a:pt x="2918" y="1408"/>
                </a:lnTo>
                <a:lnTo>
                  <a:pt x="2913" y="1413"/>
                </a:lnTo>
                <a:lnTo>
                  <a:pt x="2907" y="1417"/>
                </a:lnTo>
                <a:lnTo>
                  <a:pt x="2901" y="1422"/>
                </a:lnTo>
                <a:lnTo>
                  <a:pt x="2895" y="1426"/>
                </a:lnTo>
                <a:lnTo>
                  <a:pt x="2890" y="1430"/>
                </a:lnTo>
                <a:lnTo>
                  <a:pt x="2884" y="1435"/>
                </a:lnTo>
                <a:lnTo>
                  <a:pt x="2878" y="1439"/>
                </a:lnTo>
                <a:lnTo>
                  <a:pt x="2872" y="1444"/>
                </a:lnTo>
                <a:lnTo>
                  <a:pt x="2867" y="1448"/>
                </a:lnTo>
                <a:lnTo>
                  <a:pt x="2861" y="1452"/>
                </a:lnTo>
                <a:lnTo>
                  <a:pt x="2855" y="1457"/>
                </a:lnTo>
                <a:lnTo>
                  <a:pt x="2849" y="1461"/>
                </a:lnTo>
                <a:lnTo>
                  <a:pt x="2843" y="1465"/>
                </a:lnTo>
                <a:lnTo>
                  <a:pt x="2837" y="1469"/>
                </a:lnTo>
                <a:lnTo>
                  <a:pt x="2831" y="1474"/>
                </a:lnTo>
                <a:lnTo>
                  <a:pt x="2825" y="1478"/>
                </a:lnTo>
                <a:lnTo>
                  <a:pt x="2819" y="1482"/>
                </a:lnTo>
                <a:lnTo>
                  <a:pt x="2813" y="1486"/>
                </a:lnTo>
                <a:lnTo>
                  <a:pt x="2807" y="1490"/>
                </a:lnTo>
                <a:lnTo>
                  <a:pt x="2801" y="1495"/>
                </a:lnTo>
                <a:lnTo>
                  <a:pt x="2795" y="1499"/>
                </a:lnTo>
                <a:lnTo>
                  <a:pt x="2789" y="1503"/>
                </a:lnTo>
                <a:lnTo>
                  <a:pt x="2783" y="1507"/>
                </a:lnTo>
                <a:lnTo>
                  <a:pt x="2777" y="1511"/>
                </a:lnTo>
                <a:lnTo>
                  <a:pt x="2771" y="1515"/>
                </a:lnTo>
                <a:lnTo>
                  <a:pt x="2765" y="1519"/>
                </a:lnTo>
                <a:lnTo>
                  <a:pt x="2759" y="1523"/>
                </a:lnTo>
                <a:lnTo>
                  <a:pt x="2753" y="1527"/>
                </a:lnTo>
                <a:lnTo>
                  <a:pt x="2747" y="1531"/>
                </a:lnTo>
                <a:lnTo>
                  <a:pt x="2741" y="1535"/>
                </a:lnTo>
                <a:lnTo>
                  <a:pt x="2735" y="1539"/>
                </a:lnTo>
                <a:lnTo>
                  <a:pt x="2728" y="1543"/>
                </a:lnTo>
                <a:lnTo>
                  <a:pt x="2722" y="1547"/>
                </a:lnTo>
                <a:lnTo>
                  <a:pt x="2716" y="1551"/>
                </a:lnTo>
                <a:lnTo>
                  <a:pt x="2710" y="1555"/>
                </a:lnTo>
                <a:lnTo>
                  <a:pt x="2704" y="1559"/>
                </a:lnTo>
                <a:lnTo>
                  <a:pt x="2697" y="1563"/>
                </a:lnTo>
                <a:lnTo>
                  <a:pt x="2691" y="1566"/>
                </a:lnTo>
                <a:lnTo>
                  <a:pt x="2685" y="1570"/>
                </a:lnTo>
                <a:lnTo>
                  <a:pt x="2679" y="1574"/>
                </a:lnTo>
                <a:lnTo>
                  <a:pt x="2672" y="1578"/>
                </a:lnTo>
                <a:lnTo>
                  <a:pt x="2666" y="1581"/>
                </a:lnTo>
                <a:lnTo>
                  <a:pt x="2660" y="1585"/>
                </a:lnTo>
                <a:lnTo>
                  <a:pt x="2653" y="1589"/>
                </a:lnTo>
                <a:lnTo>
                  <a:pt x="2647" y="1593"/>
                </a:lnTo>
                <a:lnTo>
                  <a:pt x="2641" y="1596"/>
                </a:lnTo>
                <a:lnTo>
                  <a:pt x="2634" y="1600"/>
                </a:lnTo>
                <a:lnTo>
                  <a:pt x="2628" y="1603"/>
                </a:lnTo>
                <a:lnTo>
                  <a:pt x="2621" y="1607"/>
                </a:lnTo>
                <a:lnTo>
                  <a:pt x="2615" y="1611"/>
                </a:lnTo>
                <a:lnTo>
                  <a:pt x="2609" y="1614"/>
                </a:lnTo>
                <a:lnTo>
                  <a:pt x="2602" y="1618"/>
                </a:lnTo>
                <a:lnTo>
                  <a:pt x="2596" y="1621"/>
                </a:lnTo>
                <a:lnTo>
                  <a:pt x="2589" y="1625"/>
                </a:lnTo>
                <a:lnTo>
                  <a:pt x="2583" y="1628"/>
                </a:lnTo>
                <a:lnTo>
                  <a:pt x="2576" y="1632"/>
                </a:lnTo>
                <a:lnTo>
                  <a:pt x="2570" y="1635"/>
                </a:lnTo>
                <a:lnTo>
                  <a:pt x="2563" y="1638"/>
                </a:lnTo>
                <a:lnTo>
                  <a:pt x="2557" y="1642"/>
                </a:lnTo>
                <a:lnTo>
                  <a:pt x="2550" y="1645"/>
                </a:lnTo>
                <a:lnTo>
                  <a:pt x="2544" y="1648"/>
                </a:lnTo>
                <a:lnTo>
                  <a:pt x="2537" y="1652"/>
                </a:lnTo>
                <a:lnTo>
                  <a:pt x="2530" y="1655"/>
                </a:lnTo>
                <a:lnTo>
                  <a:pt x="2524" y="1658"/>
                </a:lnTo>
                <a:lnTo>
                  <a:pt x="2517" y="1661"/>
                </a:lnTo>
                <a:lnTo>
                  <a:pt x="2511" y="1665"/>
                </a:lnTo>
                <a:lnTo>
                  <a:pt x="2504" y="1668"/>
                </a:lnTo>
                <a:lnTo>
                  <a:pt x="2497" y="1671"/>
                </a:lnTo>
                <a:lnTo>
                  <a:pt x="2491" y="1674"/>
                </a:lnTo>
                <a:lnTo>
                  <a:pt x="2484" y="1677"/>
                </a:lnTo>
                <a:lnTo>
                  <a:pt x="2477" y="1680"/>
                </a:lnTo>
                <a:lnTo>
                  <a:pt x="2471" y="1683"/>
                </a:lnTo>
                <a:lnTo>
                  <a:pt x="2464" y="1686"/>
                </a:lnTo>
                <a:lnTo>
                  <a:pt x="2457" y="1689"/>
                </a:lnTo>
                <a:lnTo>
                  <a:pt x="2450" y="1692"/>
                </a:lnTo>
                <a:lnTo>
                  <a:pt x="2444" y="1695"/>
                </a:lnTo>
                <a:lnTo>
                  <a:pt x="2437" y="1698"/>
                </a:lnTo>
                <a:lnTo>
                  <a:pt x="2430" y="1701"/>
                </a:lnTo>
                <a:lnTo>
                  <a:pt x="2423" y="1704"/>
                </a:lnTo>
                <a:lnTo>
                  <a:pt x="2416" y="1707"/>
                </a:lnTo>
                <a:lnTo>
                  <a:pt x="2410" y="1710"/>
                </a:lnTo>
                <a:lnTo>
                  <a:pt x="2403" y="1713"/>
                </a:lnTo>
                <a:lnTo>
                  <a:pt x="2396" y="1715"/>
                </a:lnTo>
                <a:lnTo>
                  <a:pt x="2389" y="1718"/>
                </a:lnTo>
                <a:lnTo>
                  <a:pt x="2382" y="1721"/>
                </a:lnTo>
                <a:lnTo>
                  <a:pt x="2375" y="1724"/>
                </a:lnTo>
                <a:lnTo>
                  <a:pt x="2369" y="1726"/>
                </a:lnTo>
                <a:lnTo>
                  <a:pt x="2362" y="1729"/>
                </a:lnTo>
                <a:lnTo>
                  <a:pt x="2355" y="1732"/>
                </a:lnTo>
                <a:lnTo>
                  <a:pt x="2348" y="1734"/>
                </a:lnTo>
                <a:lnTo>
                  <a:pt x="2341" y="1737"/>
                </a:lnTo>
                <a:lnTo>
                  <a:pt x="2334" y="1739"/>
                </a:lnTo>
                <a:lnTo>
                  <a:pt x="2327" y="1742"/>
                </a:lnTo>
                <a:lnTo>
                  <a:pt x="2320" y="1744"/>
                </a:lnTo>
                <a:lnTo>
                  <a:pt x="2313" y="1747"/>
                </a:lnTo>
                <a:lnTo>
                  <a:pt x="2306" y="1749"/>
                </a:lnTo>
                <a:lnTo>
                  <a:pt x="2299" y="1752"/>
                </a:lnTo>
                <a:lnTo>
                  <a:pt x="2292" y="1754"/>
                </a:lnTo>
                <a:lnTo>
                  <a:pt x="2285" y="1756"/>
                </a:lnTo>
                <a:lnTo>
                  <a:pt x="2278" y="1759"/>
                </a:lnTo>
                <a:lnTo>
                  <a:pt x="2271" y="1761"/>
                </a:lnTo>
                <a:lnTo>
                  <a:pt x="2264" y="1763"/>
                </a:lnTo>
                <a:lnTo>
                  <a:pt x="2257" y="1765"/>
                </a:lnTo>
                <a:lnTo>
                  <a:pt x="2250" y="1768"/>
                </a:lnTo>
                <a:lnTo>
                  <a:pt x="2243" y="1770"/>
                </a:lnTo>
                <a:lnTo>
                  <a:pt x="2236" y="1772"/>
                </a:lnTo>
                <a:lnTo>
                  <a:pt x="2229" y="1774"/>
                </a:lnTo>
                <a:lnTo>
                  <a:pt x="2222" y="1776"/>
                </a:lnTo>
                <a:lnTo>
                  <a:pt x="2215" y="1778"/>
                </a:lnTo>
                <a:lnTo>
                  <a:pt x="2207" y="1780"/>
                </a:lnTo>
                <a:lnTo>
                  <a:pt x="2199" y="1783"/>
                </a:lnTo>
                <a:lnTo>
                  <a:pt x="2192" y="1785"/>
                </a:lnTo>
                <a:lnTo>
                  <a:pt x="2184" y="1787"/>
                </a:lnTo>
                <a:lnTo>
                  <a:pt x="2177" y="1789"/>
                </a:lnTo>
                <a:lnTo>
                  <a:pt x="2169" y="1791"/>
                </a:lnTo>
                <a:lnTo>
                  <a:pt x="2162" y="1793"/>
                </a:lnTo>
                <a:lnTo>
                  <a:pt x="2154" y="1795"/>
                </a:lnTo>
                <a:lnTo>
                  <a:pt x="2146" y="1797"/>
                </a:lnTo>
                <a:lnTo>
                  <a:pt x="2139" y="1799"/>
                </a:lnTo>
                <a:lnTo>
                  <a:pt x="2131" y="1801"/>
                </a:lnTo>
                <a:lnTo>
                  <a:pt x="2124" y="1803"/>
                </a:lnTo>
                <a:lnTo>
                  <a:pt x="2116" y="1804"/>
                </a:lnTo>
                <a:lnTo>
                  <a:pt x="2109" y="1806"/>
                </a:lnTo>
                <a:lnTo>
                  <a:pt x="2101" y="1808"/>
                </a:lnTo>
                <a:lnTo>
                  <a:pt x="2093" y="1810"/>
                </a:lnTo>
                <a:lnTo>
                  <a:pt x="2086" y="1811"/>
                </a:lnTo>
                <a:lnTo>
                  <a:pt x="2078" y="1813"/>
                </a:lnTo>
                <a:lnTo>
                  <a:pt x="2071" y="1815"/>
                </a:lnTo>
                <a:lnTo>
                  <a:pt x="2063" y="1817"/>
                </a:lnTo>
                <a:lnTo>
                  <a:pt x="2056" y="1818"/>
                </a:lnTo>
                <a:lnTo>
                  <a:pt x="2048" y="1820"/>
                </a:lnTo>
                <a:lnTo>
                  <a:pt x="2040" y="1821"/>
                </a:lnTo>
                <a:lnTo>
                  <a:pt x="2033" y="1823"/>
                </a:lnTo>
                <a:lnTo>
                  <a:pt x="2025" y="1824"/>
                </a:lnTo>
                <a:lnTo>
                  <a:pt x="2018" y="1826"/>
                </a:lnTo>
                <a:lnTo>
                  <a:pt x="2010" y="1827"/>
                </a:lnTo>
                <a:lnTo>
                  <a:pt x="2003" y="1829"/>
                </a:lnTo>
                <a:lnTo>
                  <a:pt x="1995" y="1830"/>
                </a:lnTo>
                <a:lnTo>
                  <a:pt x="1988" y="1832"/>
                </a:lnTo>
                <a:lnTo>
                  <a:pt x="1980" y="1833"/>
                </a:lnTo>
                <a:lnTo>
                  <a:pt x="1972" y="1834"/>
                </a:lnTo>
                <a:lnTo>
                  <a:pt x="1965" y="1836"/>
                </a:lnTo>
                <a:lnTo>
                  <a:pt x="1957" y="1837"/>
                </a:lnTo>
                <a:lnTo>
                  <a:pt x="1950" y="1838"/>
                </a:lnTo>
                <a:lnTo>
                  <a:pt x="1942" y="1840"/>
                </a:lnTo>
                <a:lnTo>
                  <a:pt x="1935" y="1841"/>
                </a:lnTo>
                <a:lnTo>
                  <a:pt x="1927" y="1842"/>
                </a:lnTo>
                <a:lnTo>
                  <a:pt x="1920" y="1843"/>
                </a:lnTo>
                <a:lnTo>
                  <a:pt x="1912" y="1844"/>
                </a:lnTo>
                <a:lnTo>
                  <a:pt x="1904" y="1845"/>
                </a:lnTo>
                <a:lnTo>
                  <a:pt x="1897" y="1847"/>
                </a:lnTo>
                <a:lnTo>
                  <a:pt x="1889" y="1848"/>
                </a:lnTo>
                <a:lnTo>
                  <a:pt x="1882" y="1849"/>
                </a:lnTo>
                <a:lnTo>
                  <a:pt x="1874" y="1850"/>
                </a:lnTo>
                <a:lnTo>
                  <a:pt x="1867" y="1851"/>
                </a:lnTo>
                <a:lnTo>
                  <a:pt x="1859" y="1852"/>
                </a:lnTo>
                <a:lnTo>
                  <a:pt x="1852" y="1853"/>
                </a:lnTo>
                <a:lnTo>
                  <a:pt x="1844" y="1854"/>
                </a:lnTo>
                <a:lnTo>
                  <a:pt x="1837" y="1854"/>
                </a:lnTo>
                <a:lnTo>
                  <a:pt x="1829" y="1855"/>
                </a:lnTo>
                <a:lnTo>
                  <a:pt x="1822" y="1856"/>
                </a:lnTo>
                <a:lnTo>
                  <a:pt x="1814" y="1857"/>
                </a:lnTo>
                <a:lnTo>
                  <a:pt x="1807" y="1858"/>
                </a:lnTo>
                <a:lnTo>
                  <a:pt x="1799" y="1859"/>
                </a:lnTo>
                <a:lnTo>
                  <a:pt x="1792" y="1859"/>
                </a:lnTo>
                <a:lnTo>
                  <a:pt x="1784" y="1860"/>
                </a:lnTo>
                <a:lnTo>
                  <a:pt x="1777" y="1861"/>
                </a:lnTo>
                <a:lnTo>
                  <a:pt x="1769" y="1862"/>
                </a:lnTo>
                <a:lnTo>
                  <a:pt x="1762" y="1862"/>
                </a:lnTo>
                <a:lnTo>
                  <a:pt x="1754" y="1863"/>
                </a:lnTo>
                <a:lnTo>
                  <a:pt x="1747" y="1864"/>
                </a:lnTo>
                <a:lnTo>
                  <a:pt x="1739" y="1864"/>
                </a:lnTo>
                <a:lnTo>
                  <a:pt x="1732" y="1865"/>
                </a:lnTo>
                <a:lnTo>
                  <a:pt x="1724" y="1865"/>
                </a:lnTo>
                <a:lnTo>
                  <a:pt x="1717" y="1866"/>
                </a:lnTo>
                <a:lnTo>
                  <a:pt x="1710" y="1866"/>
                </a:lnTo>
                <a:lnTo>
                  <a:pt x="1702" y="1867"/>
                </a:lnTo>
                <a:lnTo>
                  <a:pt x="1695" y="1867"/>
                </a:lnTo>
                <a:lnTo>
                  <a:pt x="1687" y="1868"/>
                </a:lnTo>
                <a:lnTo>
                  <a:pt x="1680" y="1868"/>
                </a:lnTo>
                <a:lnTo>
                  <a:pt x="1672" y="1868"/>
                </a:lnTo>
                <a:lnTo>
                  <a:pt x="1665" y="1869"/>
                </a:lnTo>
                <a:lnTo>
                  <a:pt x="1658" y="1869"/>
                </a:lnTo>
                <a:lnTo>
                  <a:pt x="1650" y="1869"/>
                </a:lnTo>
                <a:lnTo>
                  <a:pt x="1643" y="1870"/>
                </a:lnTo>
                <a:lnTo>
                  <a:pt x="1635" y="1870"/>
                </a:lnTo>
                <a:lnTo>
                  <a:pt x="1628" y="1870"/>
                </a:lnTo>
                <a:lnTo>
                  <a:pt x="1621" y="1871"/>
                </a:lnTo>
                <a:lnTo>
                  <a:pt x="1613" y="1871"/>
                </a:lnTo>
                <a:lnTo>
                  <a:pt x="1606" y="1871"/>
                </a:lnTo>
                <a:lnTo>
                  <a:pt x="1598" y="1871"/>
                </a:lnTo>
                <a:lnTo>
                  <a:pt x="1591" y="1871"/>
                </a:lnTo>
                <a:lnTo>
                  <a:pt x="1584" y="1871"/>
                </a:lnTo>
                <a:lnTo>
                  <a:pt x="1576" y="1872"/>
                </a:lnTo>
                <a:lnTo>
                  <a:pt x="1569" y="1872"/>
                </a:lnTo>
                <a:lnTo>
                  <a:pt x="1562" y="1872"/>
                </a:lnTo>
                <a:lnTo>
                  <a:pt x="1554" y="1872"/>
                </a:lnTo>
                <a:lnTo>
                  <a:pt x="1547" y="1872"/>
                </a:lnTo>
                <a:lnTo>
                  <a:pt x="1540" y="1872"/>
                </a:lnTo>
                <a:lnTo>
                  <a:pt x="1533" y="1872"/>
                </a:lnTo>
                <a:lnTo>
                  <a:pt x="1525" y="1872"/>
                </a:lnTo>
                <a:lnTo>
                  <a:pt x="1518" y="1872"/>
                </a:lnTo>
                <a:lnTo>
                  <a:pt x="1511" y="1871"/>
                </a:lnTo>
                <a:lnTo>
                  <a:pt x="1503" y="1871"/>
                </a:lnTo>
                <a:lnTo>
                  <a:pt x="1496" y="1871"/>
                </a:lnTo>
                <a:lnTo>
                  <a:pt x="1489" y="1871"/>
                </a:lnTo>
                <a:lnTo>
                  <a:pt x="1482" y="1871"/>
                </a:lnTo>
                <a:lnTo>
                  <a:pt x="1474" y="1871"/>
                </a:lnTo>
                <a:lnTo>
                  <a:pt x="1467" y="1871"/>
                </a:lnTo>
                <a:lnTo>
                  <a:pt x="1460" y="1870"/>
                </a:lnTo>
                <a:lnTo>
                  <a:pt x="1453" y="1870"/>
                </a:lnTo>
                <a:lnTo>
                  <a:pt x="1445" y="1870"/>
                </a:lnTo>
                <a:lnTo>
                  <a:pt x="1438" y="1869"/>
                </a:lnTo>
                <a:lnTo>
                  <a:pt x="1431" y="1869"/>
                </a:lnTo>
                <a:lnTo>
                  <a:pt x="1424" y="1869"/>
                </a:lnTo>
                <a:lnTo>
                  <a:pt x="1417" y="1868"/>
                </a:lnTo>
                <a:lnTo>
                  <a:pt x="1409" y="1868"/>
                </a:lnTo>
                <a:lnTo>
                  <a:pt x="1402" y="1868"/>
                </a:lnTo>
                <a:lnTo>
                  <a:pt x="1395" y="1867"/>
                </a:lnTo>
                <a:lnTo>
                  <a:pt x="1388" y="1867"/>
                </a:lnTo>
                <a:lnTo>
                  <a:pt x="1381" y="1866"/>
                </a:lnTo>
                <a:lnTo>
                  <a:pt x="1374" y="1866"/>
                </a:lnTo>
                <a:lnTo>
                  <a:pt x="1367" y="1865"/>
                </a:lnTo>
                <a:lnTo>
                  <a:pt x="1359" y="1865"/>
                </a:lnTo>
                <a:lnTo>
                  <a:pt x="1352" y="1864"/>
                </a:lnTo>
                <a:lnTo>
                  <a:pt x="1345" y="1864"/>
                </a:lnTo>
                <a:lnTo>
                  <a:pt x="1338" y="1863"/>
                </a:lnTo>
                <a:lnTo>
                  <a:pt x="1331" y="1863"/>
                </a:lnTo>
                <a:lnTo>
                  <a:pt x="1324" y="1862"/>
                </a:lnTo>
                <a:lnTo>
                  <a:pt x="1317" y="1861"/>
                </a:lnTo>
                <a:lnTo>
                  <a:pt x="1310" y="1861"/>
                </a:lnTo>
                <a:lnTo>
                  <a:pt x="1303" y="1860"/>
                </a:lnTo>
                <a:lnTo>
                  <a:pt x="1296" y="1859"/>
                </a:lnTo>
                <a:lnTo>
                  <a:pt x="1289" y="1859"/>
                </a:lnTo>
                <a:lnTo>
                  <a:pt x="1282" y="1858"/>
                </a:lnTo>
                <a:lnTo>
                  <a:pt x="1275" y="1857"/>
                </a:lnTo>
                <a:lnTo>
                  <a:pt x="1268" y="1856"/>
                </a:lnTo>
                <a:lnTo>
                  <a:pt x="1261" y="1856"/>
                </a:lnTo>
                <a:lnTo>
                  <a:pt x="1254" y="1855"/>
                </a:lnTo>
                <a:lnTo>
                  <a:pt x="1247" y="1854"/>
                </a:lnTo>
                <a:lnTo>
                  <a:pt x="1240" y="1853"/>
                </a:lnTo>
                <a:lnTo>
                  <a:pt x="1233" y="1852"/>
                </a:lnTo>
                <a:lnTo>
                  <a:pt x="1226" y="1851"/>
                </a:lnTo>
                <a:lnTo>
                  <a:pt x="1219" y="1851"/>
                </a:lnTo>
                <a:lnTo>
                  <a:pt x="1212" y="1850"/>
                </a:lnTo>
                <a:lnTo>
                  <a:pt x="1206" y="1849"/>
                </a:lnTo>
                <a:lnTo>
                  <a:pt x="1199" y="1848"/>
                </a:lnTo>
                <a:lnTo>
                  <a:pt x="1192" y="1847"/>
                </a:lnTo>
                <a:lnTo>
                  <a:pt x="1185" y="1846"/>
                </a:lnTo>
                <a:lnTo>
                  <a:pt x="1178" y="1845"/>
                </a:lnTo>
                <a:lnTo>
                  <a:pt x="1171" y="1844"/>
                </a:lnTo>
                <a:lnTo>
                  <a:pt x="1164" y="1843"/>
                </a:lnTo>
                <a:lnTo>
                  <a:pt x="1158" y="1842"/>
                </a:lnTo>
                <a:lnTo>
                  <a:pt x="1151" y="1841"/>
                </a:lnTo>
                <a:lnTo>
                  <a:pt x="1144" y="1840"/>
                </a:lnTo>
                <a:lnTo>
                  <a:pt x="1137" y="1838"/>
                </a:lnTo>
                <a:lnTo>
                  <a:pt x="1130" y="1837"/>
                </a:lnTo>
                <a:lnTo>
                  <a:pt x="1124" y="1836"/>
                </a:lnTo>
                <a:lnTo>
                  <a:pt x="1117" y="1835"/>
                </a:lnTo>
                <a:lnTo>
                  <a:pt x="1110" y="1834"/>
                </a:lnTo>
                <a:lnTo>
                  <a:pt x="1104" y="1833"/>
                </a:lnTo>
                <a:lnTo>
                  <a:pt x="1097" y="1831"/>
                </a:lnTo>
                <a:lnTo>
                  <a:pt x="1090" y="1830"/>
                </a:lnTo>
                <a:lnTo>
                  <a:pt x="1084" y="1829"/>
                </a:lnTo>
                <a:lnTo>
                  <a:pt x="1077" y="1828"/>
                </a:lnTo>
                <a:lnTo>
                  <a:pt x="1070" y="1826"/>
                </a:lnTo>
                <a:lnTo>
                  <a:pt x="1064" y="1825"/>
                </a:lnTo>
                <a:lnTo>
                  <a:pt x="1057" y="1824"/>
                </a:lnTo>
                <a:lnTo>
                  <a:pt x="1050" y="1822"/>
                </a:lnTo>
                <a:lnTo>
                  <a:pt x="1044" y="1821"/>
                </a:lnTo>
                <a:lnTo>
                  <a:pt x="1037" y="1820"/>
                </a:lnTo>
                <a:lnTo>
                  <a:pt x="1031" y="1818"/>
                </a:lnTo>
                <a:lnTo>
                  <a:pt x="1024" y="1817"/>
                </a:lnTo>
                <a:lnTo>
                  <a:pt x="1017" y="1816"/>
                </a:lnTo>
                <a:lnTo>
                  <a:pt x="1011" y="1814"/>
                </a:lnTo>
                <a:lnTo>
                  <a:pt x="1004" y="1813"/>
                </a:lnTo>
                <a:lnTo>
                  <a:pt x="998" y="1811"/>
                </a:lnTo>
                <a:lnTo>
                  <a:pt x="991" y="1810"/>
                </a:lnTo>
                <a:lnTo>
                  <a:pt x="985" y="1808"/>
                </a:lnTo>
                <a:lnTo>
                  <a:pt x="979" y="1807"/>
                </a:lnTo>
                <a:lnTo>
                  <a:pt x="972" y="1805"/>
                </a:lnTo>
                <a:lnTo>
                  <a:pt x="966" y="1804"/>
                </a:lnTo>
                <a:lnTo>
                  <a:pt x="959" y="1802"/>
                </a:lnTo>
                <a:lnTo>
                  <a:pt x="953" y="1801"/>
                </a:lnTo>
                <a:lnTo>
                  <a:pt x="946" y="1799"/>
                </a:lnTo>
                <a:lnTo>
                  <a:pt x="940" y="1797"/>
                </a:lnTo>
                <a:lnTo>
                  <a:pt x="934" y="1796"/>
                </a:lnTo>
                <a:lnTo>
                  <a:pt x="927" y="1794"/>
                </a:lnTo>
                <a:lnTo>
                  <a:pt x="921" y="1793"/>
                </a:lnTo>
                <a:lnTo>
                  <a:pt x="915" y="1791"/>
                </a:lnTo>
                <a:lnTo>
                  <a:pt x="908" y="1789"/>
                </a:lnTo>
                <a:lnTo>
                  <a:pt x="902" y="1788"/>
                </a:lnTo>
                <a:lnTo>
                  <a:pt x="896" y="1786"/>
                </a:lnTo>
                <a:lnTo>
                  <a:pt x="890" y="1784"/>
                </a:lnTo>
                <a:lnTo>
                  <a:pt x="883" y="1782"/>
                </a:lnTo>
                <a:lnTo>
                  <a:pt x="877" y="1781"/>
                </a:lnTo>
                <a:lnTo>
                  <a:pt x="871" y="1779"/>
                </a:lnTo>
                <a:lnTo>
                  <a:pt x="865" y="1777"/>
                </a:lnTo>
                <a:lnTo>
                  <a:pt x="859" y="1775"/>
                </a:lnTo>
                <a:lnTo>
                  <a:pt x="852" y="1773"/>
                </a:lnTo>
                <a:lnTo>
                  <a:pt x="846" y="1772"/>
                </a:lnTo>
                <a:lnTo>
                  <a:pt x="840" y="1770"/>
                </a:lnTo>
                <a:lnTo>
                  <a:pt x="834" y="1768"/>
                </a:lnTo>
                <a:lnTo>
                  <a:pt x="828" y="1766"/>
                </a:lnTo>
                <a:lnTo>
                  <a:pt x="822" y="1764"/>
                </a:lnTo>
                <a:lnTo>
                  <a:pt x="816" y="1762"/>
                </a:lnTo>
                <a:lnTo>
                  <a:pt x="810" y="1760"/>
                </a:lnTo>
                <a:lnTo>
                  <a:pt x="804" y="1759"/>
                </a:lnTo>
                <a:lnTo>
                  <a:pt x="798" y="1757"/>
                </a:lnTo>
                <a:lnTo>
                  <a:pt x="792" y="1755"/>
                </a:lnTo>
                <a:lnTo>
                  <a:pt x="786" y="1753"/>
                </a:lnTo>
                <a:lnTo>
                  <a:pt x="780" y="1751"/>
                </a:lnTo>
                <a:lnTo>
                  <a:pt x="774" y="1749"/>
                </a:lnTo>
                <a:lnTo>
                  <a:pt x="768" y="1747"/>
                </a:lnTo>
                <a:lnTo>
                  <a:pt x="762" y="1745"/>
                </a:lnTo>
                <a:lnTo>
                  <a:pt x="756" y="1743"/>
                </a:lnTo>
                <a:lnTo>
                  <a:pt x="750" y="1741"/>
                </a:lnTo>
                <a:lnTo>
                  <a:pt x="744" y="1739"/>
                </a:lnTo>
                <a:lnTo>
                  <a:pt x="739" y="1736"/>
                </a:lnTo>
                <a:lnTo>
                  <a:pt x="733" y="1734"/>
                </a:lnTo>
                <a:lnTo>
                  <a:pt x="727" y="1732"/>
                </a:lnTo>
                <a:lnTo>
                  <a:pt x="721" y="1730"/>
                </a:lnTo>
                <a:lnTo>
                  <a:pt x="715" y="1728"/>
                </a:lnTo>
                <a:lnTo>
                  <a:pt x="710" y="1726"/>
                </a:lnTo>
                <a:lnTo>
                  <a:pt x="704" y="1724"/>
                </a:lnTo>
                <a:lnTo>
                  <a:pt x="698" y="1722"/>
                </a:lnTo>
                <a:lnTo>
                  <a:pt x="688" y="1718"/>
                </a:lnTo>
                <a:lnTo>
                  <a:pt x="677" y="1713"/>
                </a:lnTo>
                <a:lnTo>
                  <a:pt x="667" y="1709"/>
                </a:lnTo>
                <a:lnTo>
                  <a:pt x="656" y="1705"/>
                </a:lnTo>
                <a:lnTo>
                  <a:pt x="646" y="1701"/>
                </a:lnTo>
                <a:lnTo>
                  <a:pt x="636" y="1696"/>
                </a:lnTo>
                <a:lnTo>
                  <a:pt x="626" y="1692"/>
                </a:lnTo>
                <a:lnTo>
                  <a:pt x="616" y="1688"/>
                </a:lnTo>
                <a:lnTo>
                  <a:pt x="605" y="1683"/>
                </a:lnTo>
                <a:lnTo>
                  <a:pt x="595" y="1679"/>
                </a:lnTo>
                <a:lnTo>
                  <a:pt x="585" y="1674"/>
                </a:lnTo>
                <a:lnTo>
                  <a:pt x="576" y="1669"/>
                </a:lnTo>
                <a:lnTo>
                  <a:pt x="566" y="1665"/>
                </a:lnTo>
                <a:lnTo>
                  <a:pt x="556" y="1660"/>
                </a:lnTo>
                <a:lnTo>
                  <a:pt x="546" y="1655"/>
                </a:lnTo>
                <a:lnTo>
                  <a:pt x="537" y="1650"/>
                </a:lnTo>
                <a:lnTo>
                  <a:pt x="527" y="1645"/>
                </a:lnTo>
                <a:lnTo>
                  <a:pt x="518" y="1641"/>
                </a:lnTo>
                <a:lnTo>
                  <a:pt x="508" y="1636"/>
                </a:lnTo>
                <a:lnTo>
                  <a:pt x="499" y="1631"/>
                </a:lnTo>
                <a:lnTo>
                  <a:pt x="489" y="1626"/>
                </a:lnTo>
                <a:lnTo>
                  <a:pt x="480" y="1621"/>
                </a:lnTo>
                <a:lnTo>
                  <a:pt x="471" y="1616"/>
                </a:lnTo>
                <a:lnTo>
                  <a:pt x="462" y="1611"/>
                </a:lnTo>
                <a:lnTo>
                  <a:pt x="453" y="1606"/>
                </a:lnTo>
                <a:lnTo>
                  <a:pt x="444" y="1600"/>
                </a:lnTo>
                <a:lnTo>
                  <a:pt x="435" y="1595"/>
                </a:lnTo>
                <a:lnTo>
                  <a:pt x="426" y="1590"/>
                </a:lnTo>
                <a:lnTo>
                  <a:pt x="417" y="1585"/>
                </a:lnTo>
                <a:lnTo>
                  <a:pt x="409" y="1580"/>
                </a:lnTo>
                <a:lnTo>
                  <a:pt x="400" y="1575"/>
                </a:lnTo>
                <a:lnTo>
                  <a:pt x="392" y="1569"/>
                </a:lnTo>
                <a:lnTo>
                  <a:pt x="383" y="1564"/>
                </a:lnTo>
                <a:lnTo>
                  <a:pt x="375" y="1559"/>
                </a:lnTo>
                <a:lnTo>
                  <a:pt x="367" y="1554"/>
                </a:lnTo>
                <a:lnTo>
                  <a:pt x="358" y="1549"/>
                </a:lnTo>
                <a:lnTo>
                  <a:pt x="350" y="1543"/>
                </a:lnTo>
                <a:lnTo>
                  <a:pt x="342" y="1538"/>
                </a:lnTo>
                <a:lnTo>
                  <a:pt x="334" y="1533"/>
                </a:lnTo>
                <a:lnTo>
                  <a:pt x="326" y="1528"/>
                </a:lnTo>
                <a:lnTo>
                  <a:pt x="318" y="1522"/>
                </a:lnTo>
                <a:lnTo>
                  <a:pt x="311" y="1517"/>
                </a:lnTo>
                <a:lnTo>
                  <a:pt x="303" y="1512"/>
                </a:lnTo>
                <a:lnTo>
                  <a:pt x="295" y="1507"/>
                </a:lnTo>
                <a:lnTo>
                  <a:pt x="288" y="1502"/>
                </a:lnTo>
                <a:lnTo>
                  <a:pt x="280" y="1496"/>
                </a:lnTo>
                <a:lnTo>
                  <a:pt x="273" y="1491"/>
                </a:lnTo>
                <a:lnTo>
                  <a:pt x="266" y="1486"/>
                </a:lnTo>
                <a:lnTo>
                  <a:pt x="259" y="1481"/>
                </a:lnTo>
                <a:lnTo>
                  <a:pt x="252" y="1476"/>
                </a:lnTo>
                <a:lnTo>
                  <a:pt x="245" y="1471"/>
                </a:lnTo>
                <a:lnTo>
                  <a:pt x="238" y="1466"/>
                </a:lnTo>
                <a:lnTo>
                  <a:pt x="231" y="1461"/>
                </a:lnTo>
                <a:lnTo>
                  <a:pt x="224" y="1456"/>
                </a:lnTo>
                <a:lnTo>
                  <a:pt x="217" y="1451"/>
                </a:lnTo>
                <a:lnTo>
                  <a:pt x="211" y="1446"/>
                </a:lnTo>
                <a:lnTo>
                  <a:pt x="204" y="1441"/>
                </a:lnTo>
                <a:lnTo>
                  <a:pt x="198" y="1436"/>
                </a:lnTo>
                <a:lnTo>
                  <a:pt x="192" y="1431"/>
                </a:lnTo>
                <a:lnTo>
                  <a:pt x="185" y="1426"/>
                </a:lnTo>
                <a:lnTo>
                  <a:pt x="179" y="1421"/>
                </a:lnTo>
                <a:lnTo>
                  <a:pt x="173" y="1417"/>
                </a:lnTo>
                <a:lnTo>
                  <a:pt x="167" y="1412"/>
                </a:lnTo>
                <a:lnTo>
                  <a:pt x="161" y="1407"/>
                </a:lnTo>
                <a:lnTo>
                  <a:pt x="156" y="1402"/>
                </a:lnTo>
                <a:lnTo>
                  <a:pt x="150" y="1398"/>
                </a:lnTo>
                <a:lnTo>
                  <a:pt x="144" y="1393"/>
                </a:lnTo>
                <a:lnTo>
                  <a:pt x="139" y="1389"/>
                </a:lnTo>
                <a:lnTo>
                  <a:pt x="134" y="1384"/>
                </a:lnTo>
                <a:lnTo>
                  <a:pt x="128" y="1380"/>
                </a:lnTo>
                <a:lnTo>
                  <a:pt x="123" y="1376"/>
                </a:lnTo>
                <a:lnTo>
                  <a:pt x="118" y="1371"/>
                </a:lnTo>
                <a:lnTo>
                  <a:pt x="113" y="1367"/>
                </a:lnTo>
                <a:lnTo>
                  <a:pt x="108" y="1363"/>
                </a:lnTo>
                <a:lnTo>
                  <a:pt x="103" y="1359"/>
                </a:lnTo>
                <a:lnTo>
                  <a:pt x="99" y="1355"/>
                </a:lnTo>
                <a:lnTo>
                  <a:pt x="94" y="1351"/>
                </a:lnTo>
                <a:lnTo>
                  <a:pt x="90" y="1347"/>
                </a:lnTo>
                <a:lnTo>
                  <a:pt x="85" y="1343"/>
                </a:lnTo>
                <a:lnTo>
                  <a:pt x="81" y="1339"/>
                </a:lnTo>
                <a:lnTo>
                  <a:pt x="77" y="1336"/>
                </a:lnTo>
                <a:lnTo>
                  <a:pt x="73" y="1332"/>
                </a:lnTo>
                <a:lnTo>
                  <a:pt x="69" y="1328"/>
                </a:lnTo>
                <a:lnTo>
                  <a:pt x="65" y="1325"/>
                </a:lnTo>
                <a:lnTo>
                  <a:pt x="61" y="1321"/>
                </a:lnTo>
                <a:lnTo>
                  <a:pt x="58" y="1318"/>
                </a:lnTo>
                <a:lnTo>
                  <a:pt x="54" y="1315"/>
                </a:lnTo>
                <a:lnTo>
                  <a:pt x="51" y="1312"/>
                </a:lnTo>
                <a:lnTo>
                  <a:pt x="47" y="1309"/>
                </a:lnTo>
                <a:lnTo>
                  <a:pt x="44" y="1306"/>
                </a:lnTo>
                <a:lnTo>
                  <a:pt x="41" y="1303"/>
                </a:lnTo>
                <a:lnTo>
                  <a:pt x="38" y="1300"/>
                </a:lnTo>
                <a:lnTo>
                  <a:pt x="35" y="1297"/>
                </a:lnTo>
                <a:lnTo>
                  <a:pt x="32" y="1294"/>
                </a:lnTo>
                <a:lnTo>
                  <a:pt x="30" y="1292"/>
                </a:lnTo>
                <a:lnTo>
                  <a:pt x="27" y="1289"/>
                </a:lnTo>
                <a:lnTo>
                  <a:pt x="25" y="1287"/>
                </a:lnTo>
                <a:lnTo>
                  <a:pt x="22" y="1285"/>
                </a:lnTo>
                <a:lnTo>
                  <a:pt x="20" y="1283"/>
                </a:lnTo>
                <a:lnTo>
                  <a:pt x="18" y="1281"/>
                </a:lnTo>
                <a:lnTo>
                  <a:pt x="16" y="1279"/>
                </a:lnTo>
                <a:lnTo>
                  <a:pt x="14" y="1277"/>
                </a:lnTo>
                <a:lnTo>
                  <a:pt x="12" y="1275"/>
                </a:lnTo>
                <a:lnTo>
                  <a:pt x="11" y="1273"/>
                </a:lnTo>
                <a:lnTo>
                  <a:pt x="9" y="1272"/>
                </a:lnTo>
                <a:lnTo>
                  <a:pt x="8" y="1270"/>
                </a:lnTo>
                <a:lnTo>
                  <a:pt x="7" y="1269"/>
                </a:lnTo>
                <a:lnTo>
                  <a:pt x="5" y="1268"/>
                </a:lnTo>
                <a:lnTo>
                  <a:pt x="4" y="1267"/>
                </a:lnTo>
                <a:lnTo>
                  <a:pt x="3" y="1266"/>
                </a:lnTo>
                <a:lnTo>
                  <a:pt x="3" y="1265"/>
                </a:lnTo>
                <a:lnTo>
                  <a:pt x="2" y="1264"/>
                </a:lnTo>
                <a:lnTo>
                  <a:pt x="1" y="1264"/>
                </a:lnTo>
                <a:lnTo>
                  <a:pt x="1" y="1263"/>
                </a:lnTo>
                <a:lnTo>
                  <a:pt x="0" y="1263"/>
                </a:lnTo>
                <a:lnTo>
                  <a:pt x="1" y="1263"/>
                </a:lnTo>
                <a:lnTo>
                  <a:pt x="2" y="1263"/>
                </a:lnTo>
                <a:lnTo>
                  <a:pt x="3" y="1263"/>
                </a:lnTo>
                <a:lnTo>
                  <a:pt x="5" y="1263"/>
                </a:lnTo>
                <a:lnTo>
                  <a:pt x="7" y="1263"/>
                </a:lnTo>
                <a:lnTo>
                  <a:pt x="9" y="1263"/>
                </a:lnTo>
                <a:lnTo>
                  <a:pt x="12" y="1263"/>
                </a:lnTo>
                <a:lnTo>
                  <a:pt x="15" y="1263"/>
                </a:lnTo>
                <a:lnTo>
                  <a:pt x="18" y="1263"/>
                </a:lnTo>
                <a:lnTo>
                  <a:pt x="21" y="1263"/>
                </a:lnTo>
                <a:lnTo>
                  <a:pt x="25" y="1263"/>
                </a:lnTo>
                <a:lnTo>
                  <a:pt x="29" y="1263"/>
                </a:lnTo>
                <a:lnTo>
                  <a:pt x="34" y="1264"/>
                </a:lnTo>
                <a:lnTo>
                  <a:pt x="39" y="1264"/>
                </a:lnTo>
                <a:lnTo>
                  <a:pt x="44" y="1264"/>
                </a:lnTo>
                <a:lnTo>
                  <a:pt x="49" y="1264"/>
                </a:lnTo>
                <a:lnTo>
                  <a:pt x="54" y="1264"/>
                </a:lnTo>
                <a:lnTo>
                  <a:pt x="60" y="1264"/>
                </a:lnTo>
                <a:lnTo>
                  <a:pt x="66" y="1264"/>
                </a:lnTo>
                <a:lnTo>
                  <a:pt x="73" y="1264"/>
                </a:lnTo>
                <a:lnTo>
                  <a:pt x="79" y="1265"/>
                </a:lnTo>
                <a:lnTo>
                  <a:pt x="86" y="1265"/>
                </a:lnTo>
                <a:lnTo>
                  <a:pt x="93" y="1265"/>
                </a:lnTo>
                <a:lnTo>
                  <a:pt x="100" y="1265"/>
                </a:lnTo>
                <a:lnTo>
                  <a:pt x="108" y="1265"/>
                </a:lnTo>
                <a:lnTo>
                  <a:pt x="115" y="1265"/>
                </a:lnTo>
                <a:lnTo>
                  <a:pt x="123" y="1266"/>
                </a:lnTo>
                <a:lnTo>
                  <a:pt x="131" y="1266"/>
                </a:lnTo>
                <a:lnTo>
                  <a:pt x="139" y="1266"/>
                </a:lnTo>
                <a:lnTo>
                  <a:pt x="148" y="1266"/>
                </a:lnTo>
                <a:lnTo>
                  <a:pt x="156" y="1266"/>
                </a:lnTo>
                <a:lnTo>
                  <a:pt x="165" y="1267"/>
                </a:lnTo>
                <a:lnTo>
                  <a:pt x="174" y="1267"/>
                </a:lnTo>
                <a:lnTo>
                  <a:pt x="183" y="1267"/>
                </a:lnTo>
                <a:lnTo>
                  <a:pt x="192" y="1267"/>
                </a:lnTo>
                <a:lnTo>
                  <a:pt x="202" y="1267"/>
                </a:lnTo>
                <a:lnTo>
                  <a:pt x="211" y="1268"/>
                </a:lnTo>
                <a:lnTo>
                  <a:pt x="221" y="1268"/>
                </a:lnTo>
                <a:lnTo>
                  <a:pt x="231" y="1268"/>
                </a:lnTo>
                <a:lnTo>
                  <a:pt x="241" y="1268"/>
                </a:lnTo>
                <a:lnTo>
                  <a:pt x="251" y="1268"/>
                </a:lnTo>
                <a:lnTo>
                  <a:pt x="261" y="1269"/>
                </a:lnTo>
                <a:lnTo>
                  <a:pt x="271" y="1269"/>
                </a:lnTo>
                <a:lnTo>
                  <a:pt x="281" y="1269"/>
                </a:lnTo>
                <a:lnTo>
                  <a:pt x="292" y="1269"/>
                </a:lnTo>
                <a:lnTo>
                  <a:pt x="302" y="1270"/>
                </a:lnTo>
                <a:lnTo>
                  <a:pt x="313" y="1270"/>
                </a:lnTo>
                <a:lnTo>
                  <a:pt x="323" y="1270"/>
                </a:lnTo>
                <a:lnTo>
                  <a:pt x="334" y="1270"/>
                </a:lnTo>
                <a:lnTo>
                  <a:pt x="345" y="1271"/>
                </a:lnTo>
                <a:lnTo>
                  <a:pt x="355" y="1271"/>
                </a:lnTo>
                <a:lnTo>
                  <a:pt x="366" y="1271"/>
                </a:lnTo>
                <a:lnTo>
                  <a:pt x="377" y="1271"/>
                </a:lnTo>
                <a:lnTo>
                  <a:pt x="388" y="1272"/>
                </a:lnTo>
                <a:lnTo>
                  <a:pt x="399" y="1272"/>
                </a:lnTo>
                <a:lnTo>
                  <a:pt x="410" y="1272"/>
                </a:lnTo>
                <a:lnTo>
                  <a:pt x="421" y="1272"/>
                </a:lnTo>
                <a:lnTo>
                  <a:pt x="432" y="1273"/>
                </a:lnTo>
                <a:lnTo>
                  <a:pt x="443" y="1273"/>
                </a:lnTo>
                <a:lnTo>
                  <a:pt x="454" y="1273"/>
                </a:lnTo>
                <a:lnTo>
                  <a:pt x="465" y="1273"/>
                </a:lnTo>
                <a:lnTo>
                  <a:pt x="476" y="1274"/>
                </a:lnTo>
                <a:lnTo>
                  <a:pt x="487" y="1274"/>
                </a:lnTo>
                <a:lnTo>
                  <a:pt x="497" y="1274"/>
                </a:lnTo>
                <a:lnTo>
                  <a:pt x="508" y="1274"/>
                </a:lnTo>
                <a:lnTo>
                  <a:pt x="519" y="1275"/>
                </a:lnTo>
                <a:lnTo>
                  <a:pt x="530" y="1275"/>
                </a:lnTo>
                <a:lnTo>
                  <a:pt x="541" y="1275"/>
                </a:lnTo>
                <a:lnTo>
                  <a:pt x="551" y="1275"/>
                </a:lnTo>
                <a:lnTo>
                  <a:pt x="562" y="1276"/>
                </a:lnTo>
                <a:lnTo>
                  <a:pt x="572" y="1276"/>
                </a:lnTo>
                <a:lnTo>
                  <a:pt x="583" y="1276"/>
                </a:lnTo>
                <a:lnTo>
                  <a:pt x="593" y="1276"/>
                </a:lnTo>
                <a:lnTo>
                  <a:pt x="603" y="1277"/>
                </a:lnTo>
                <a:lnTo>
                  <a:pt x="613" y="1277"/>
                </a:lnTo>
                <a:lnTo>
                  <a:pt x="623" y="1277"/>
                </a:lnTo>
                <a:lnTo>
                  <a:pt x="633" y="1277"/>
                </a:lnTo>
                <a:lnTo>
                  <a:pt x="643" y="1277"/>
                </a:lnTo>
                <a:lnTo>
                  <a:pt x="653" y="1278"/>
                </a:lnTo>
                <a:lnTo>
                  <a:pt x="662" y="1278"/>
                </a:lnTo>
                <a:lnTo>
                  <a:pt x="671" y="1278"/>
                </a:lnTo>
                <a:lnTo>
                  <a:pt x="681" y="1278"/>
                </a:lnTo>
                <a:lnTo>
                  <a:pt x="690" y="1278"/>
                </a:lnTo>
                <a:lnTo>
                  <a:pt x="699" y="1279"/>
                </a:lnTo>
                <a:lnTo>
                  <a:pt x="707" y="1279"/>
                </a:lnTo>
                <a:lnTo>
                  <a:pt x="716" y="1279"/>
                </a:lnTo>
                <a:lnTo>
                  <a:pt x="724" y="1279"/>
                </a:lnTo>
                <a:lnTo>
                  <a:pt x="733" y="1279"/>
                </a:lnTo>
                <a:lnTo>
                  <a:pt x="741" y="1280"/>
                </a:lnTo>
                <a:lnTo>
                  <a:pt x="749" y="1280"/>
                </a:lnTo>
                <a:lnTo>
                  <a:pt x="756" y="1280"/>
                </a:lnTo>
                <a:lnTo>
                  <a:pt x="764" y="1280"/>
                </a:lnTo>
                <a:lnTo>
                  <a:pt x="771" y="1280"/>
                </a:lnTo>
                <a:lnTo>
                  <a:pt x="778" y="1281"/>
                </a:lnTo>
                <a:lnTo>
                  <a:pt x="785" y="1281"/>
                </a:lnTo>
                <a:lnTo>
                  <a:pt x="791" y="1281"/>
                </a:lnTo>
                <a:lnTo>
                  <a:pt x="797" y="1281"/>
                </a:lnTo>
                <a:lnTo>
                  <a:pt x="803" y="1281"/>
                </a:lnTo>
                <a:lnTo>
                  <a:pt x="809" y="1281"/>
                </a:lnTo>
                <a:lnTo>
                  <a:pt x="815" y="1281"/>
                </a:lnTo>
                <a:lnTo>
                  <a:pt x="820" y="1281"/>
                </a:lnTo>
                <a:lnTo>
                  <a:pt x="825" y="1282"/>
                </a:lnTo>
                <a:lnTo>
                  <a:pt x="830" y="1282"/>
                </a:lnTo>
                <a:lnTo>
                  <a:pt x="834" y="1282"/>
                </a:lnTo>
                <a:lnTo>
                  <a:pt x="838" y="1282"/>
                </a:lnTo>
                <a:lnTo>
                  <a:pt x="842" y="1282"/>
                </a:lnTo>
                <a:lnTo>
                  <a:pt x="846" y="1282"/>
                </a:lnTo>
                <a:lnTo>
                  <a:pt x="849" y="1282"/>
                </a:lnTo>
                <a:lnTo>
                  <a:pt x="852" y="1282"/>
                </a:lnTo>
                <a:lnTo>
                  <a:pt x="855" y="1282"/>
                </a:lnTo>
                <a:lnTo>
                  <a:pt x="857" y="1282"/>
                </a:lnTo>
                <a:lnTo>
                  <a:pt x="859" y="1282"/>
                </a:lnTo>
                <a:lnTo>
                  <a:pt x="861" y="1282"/>
                </a:lnTo>
                <a:lnTo>
                  <a:pt x="862" y="1282"/>
                </a:lnTo>
                <a:lnTo>
                  <a:pt x="863" y="1282"/>
                </a:lnTo>
                <a:lnTo>
                  <a:pt x="864" y="1282"/>
                </a:lnTo>
                <a:lnTo>
                  <a:pt x="865" y="1282"/>
                </a:lnTo>
                <a:lnTo>
                  <a:pt x="865" y="1281"/>
                </a:lnTo>
                <a:lnTo>
                  <a:pt x="866" y="1281"/>
                </a:lnTo>
                <a:lnTo>
                  <a:pt x="867" y="1280"/>
                </a:lnTo>
                <a:lnTo>
                  <a:pt x="868" y="1280"/>
                </a:lnTo>
                <a:lnTo>
                  <a:pt x="869" y="1279"/>
                </a:lnTo>
                <a:lnTo>
                  <a:pt x="870" y="1278"/>
                </a:lnTo>
                <a:lnTo>
                  <a:pt x="871" y="1277"/>
                </a:lnTo>
                <a:lnTo>
                  <a:pt x="873" y="1276"/>
                </a:lnTo>
                <a:lnTo>
                  <a:pt x="874" y="1275"/>
                </a:lnTo>
                <a:lnTo>
                  <a:pt x="876" y="1274"/>
                </a:lnTo>
                <a:lnTo>
                  <a:pt x="877" y="1273"/>
                </a:lnTo>
                <a:lnTo>
                  <a:pt x="879" y="1272"/>
                </a:lnTo>
                <a:lnTo>
                  <a:pt x="881" y="1271"/>
                </a:lnTo>
                <a:lnTo>
                  <a:pt x="883" y="1270"/>
                </a:lnTo>
                <a:lnTo>
                  <a:pt x="885" y="1268"/>
                </a:lnTo>
                <a:lnTo>
                  <a:pt x="887" y="1267"/>
                </a:lnTo>
                <a:lnTo>
                  <a:pt x="889" y="1265"/>
                </a:lnTo>
                <a:lnTo>
                  <a:pt x="892" y="1264"/>
                </a:lnTo>
                <a:lnTo>
                  <a:pt x="894" y="1262"/>
                </a:lnTo>
                <a:lnTo>
                  <a:pt x="897" y="1261"/>
                </a:lnTo>
                <a:lnTo>
                  <a:pt x="899" y="1259"/>
                </a:lnTo>
                <a:lnTo>
                  <a:pt x="902" y="1257"/>
                </a:lnTo>
                <a:lnTo>
                  <a:pt x="905" y="1255"/>
                </a:lnTo>
                <a:lnTo>
                  <a:pt x="908" y="1253"/>
                </a:lnTo>
                <a:lnTo>
                  <a:pt x="911" y="1251"/>
                </a:lnTo>
                <a:lnTo>
                  <a:pt x="914" y="1249"/>
                </a:lnTo>
                <a:lnTo>
                  <a:pt x="917" y="1247"/>
                </a:lnTo>
                <a:lnTo>
                  <a:pt x="920" y="1245"/>
                </a:lnTo>
                <a:lnTo>
                  <a:pt x="924" y="1243"/>
                </a:lnTo>
                <a:lnTo>
                  <a:pt x="927" y="1241"/>
                </a:lnTo>
                <a:lnTo>
                  <a:pt x="931" y="1238"/>
                </a:lnTo>
                <a:lnTo>
                  <a:pt x="935" y="1236"/>
                </a:lnTo>
                <a:lnTo>
                  <a:pt x="938" y="1233"/>
                </a:lnTo>
                <a:lnTo>
                  <a:pt x="942" y="1231"/>
                </a:lnTo>
                <a:lnTo>
                  <a:pt x="946" y="1228"/>
                </a:lnTo>
                <a:lnTo>
                  <a:pt x="950" y="1226"/>
                </a:lnTo>
                <a:lnTo>
                  <a:pt x="954" y="1223"/>
                </a:lnTo>
                <a:lnTo>
                  <a:pt x="958" y="1220"/>
                </a:lnTo>
                <a:lnTo>
                  <a:pt x="962" y="1218"/>
                </a:lnTo>
                <a:lnTo>
                  <a:pt x="967" y="1215"/>
                </a:lnTo>
                <a:lnTo>
                  <a:pt x="971" y="1212"/>
                </a:lnTo>
                <a:lnTo>
                  <a:pt x="976" y="1209"/>
                </a:lnTo>
                <a:lnTo>
                  <a:pt x="980" y="1206"/>
                </a:lnTo>
                <a:lnTo>
                  <a:pt x="985" y="1203"/>
                </a:lnTo>
                <a:lnTo>
                  <a:pt x="990" y="1200"/>
                </a:lnTo>
                <a:lnTo>
                  <a:pt x="994" y="1197"/>
                </a:lnTo>
                <a:lnTo>
                  <a:pt x="999" y="1193"/>
                </a:lnTo>
                <a:lnTo>
                  <a:pt x="1004" y="1190"/>
                </a:lnTo>
                <a:lnTo>
                  <a:pt x="1009" y="1187"/>
                </a:lnTo>
                <a:lnTo>
                  <a:pt x="1014" y="1184"/>
                </a:lnTo>
                <a:lnTo>
                  <a:pt x="1019" y="1180"/>
                </a:lnTo>
                <a:lnTo>
                  <a:pt x="1025" y="1177"/>
                </a:lnTo>
                <a:lnTo>
                  <a:pt x="1030" y="1173"/>
                </a:lnTo>
                <a:lnTo>
                  <a:pt x="1035" y="1170"/>
                </a:lnTo>
                <a:lnTo>
                  <a:pt x="1041" y="1166"/>
                </a:lnTo>
                <a:lnTo>
                  <a:pt x="1046" y="1163"/>
                </a:lnTo>
                <a:lnTo>
                  <a:pt x="1052" y="1159"/>
                </a:lnTo>
                <a:lnTo>
                  <a:pt x="1058" y="1155"/>
                </a:lnTo>
                <a:lnTo>
                  <a:pt x="1063" y="1151"/>
                </a:lnTo>
                <a:lnTo>
                  <a:pt x="1069" y="1148"/>
                </a:lnTo>
                <a:lnTo>
                  <a:pt x="1075" y="1144"/>
                </a:lnTo>
                <a:lnTo>
                  <a:pt x="1081" y="1140"/>
                </a:lnTo>
                <a:lnTo>
                  <a:pt x="1087" y="1136"/>
                </a:lnTo>
                <a:lnTo>
                  <a:pt x="1093" y="1132"/>
                </a:lnTo>
                <a:lnTo>
                  <a:pt x="1099" y="1128"/>
                </a:lnTo>
                <a:lnTo>
                  <a:pt x="1105" y="1124"/>
                </a:lnTo>
                <a:lnTo>
                  <a:pt x="1112" y="1120"/>
                </a:lnTo>
                <a:lnTo>
                  <a:pt x="1118" y="1116"/>
                </a:lnTo>
                <a:lnTo>
                  <a:pt x="1124" y="1111"/>
                </a:lnTo>
                <a:lnTo>
                  <a:pt x="1131" y="1107"/>
                </a:lnTo>
                <a:lnTo>
                  <a:pt x="1137" y="1103"/>
                </a:lnTo>
                <a:lnTo>
                  <a:pt x="1144" y="1099"/>
                </a:lnTo>
                <a:lnTo>
                  <a:pt x="1151" y="1094"/>
                </a:lnTo>
                <a:lnTo>
                  <a:pt x="1157" y="1090"/>
                </a:lnTo>
                <a:lnTo>
                  <a:pt x="1164" y="1085"/>
                </a:lnTo>
                <a:lnTo>
                  <a:pt x="1171" y="1081"/>
                </a:lnTo>
                <a:lnTo>
                  <a:pt x="1178" y="1077"/>
                </a:lnTo>
                <a:lnTo>
                  <a:pt x="1185" y="1072"/>
                </a:lnTo>
                <a:lnTo>
                  <a:pt x="1191" y="1067"/>
                </a:lnTo>
                <a:lnTo>
                  <a:pt x="1198" y="1063"/>
                </a:lnTo>
                <a:lnTo>
                  <a:pt x="1206" y="1058"/>
                </a:lnTo>
                <a:lnTo>
                  <a:pt x="1213" y="1054"/>
                </a:lnTo>
                <a:lnTo>
                  <a:pt x="1220" y="1049"/>
                </a:lnTo>
                <a:lnTo>
                  <a:pt x="1227" y="1044"/>
                </a:lnTo>
                <a:lnTo>
                  <a:pt x="1234" y="1039"/>
                </a:lnTo>
                <a:lnTo>
                  <a:pt x="1242" y="1035"/>
                </a:lnTo>
                <a:lnTo>
                  <a:pt x="1249" y="1030"/>
                </a:lnTo>
                <a:lnTo>
                  <a:pt x="1257" y="1025"/>
                </a:lnTo>
                <a:lnTo>
                  <a:pt x="1264" y="1020"/>
                </a:lnTo>
                <a:lnTo>
                  <a:pt x="1272" y="1015"/>
                </a:lnTo>
                <a:lnTo>
                  <a:pt x="1279" y="1010"/>
                </a:lnTo>
                <a:lnTo>
                  <a:pt x="1287" y="1005"/>
                </a:lnTo>
                <a:lnTo>
                  <a:pt x="1294" y="1000"/>
                </a:lnTo>
                <a:lnTo>
                  <a:pt x="1302" y="995"/>
                </a:lnTo>
                <a:lnTo>
                  <a:pt x="1310" y="990"/>
                </a:lnTo>
                <a:lnTo>
                  <a:pt x="1318" y="985"/>
                </a:lnTo>
                <a:lnTo>
                  <a:pt x="1325" y="980"/>
                </a:lnTo>
                <a:lnTo>
                  <a:pt x="1333" y="974"/>
                </a:lnTo>
                <a:lnTo>
                  <a:pt x="1341" y="969"/>
                </a:lnTo>
                <a:lnTo>
                  <a:pt x="1349" y="964"/>
                </a:lnTo>
                <a:lnTo>
                  <a:pt x="1357" y="959"/>
                </a:lnTo>
                <a:lnTo>
                  <a:pt x="1365" y="954"/>
                </a:lnTo>
                <a:lnTo>
                  <a:pt x="1373" y="948"/>
                </a:lnTo>
                <a:lnTo>
                  <a:pt x="1381" y="943"/>
                </a:lnTo>
                <a:lnTo>
                  <a:pt x="1389" y="938"/>
                </a:lnTo>
                <a:lnTo>
                  <a:pt x="1398" y="932"/>
                </a:lnTo>
                <a:lnTo>
                  <a:pt x="1406" y="927"/>
                </a:lnTo>
                <a:lnTo>
                  <a:pt x="1414" y="922"/>
                </a:lnTo>
                <a:lnTo>
                  <a:pt x="1422" y="916"/>
                </a:lnTo>
                <a:lnTo>
                  <a:pt x="1431" y="911"/>
                </a:lnTo>
                <a:lnTo>
                  <a:pt x="1439" y="905"/>
                </a:lnTo>
                <a:lnTo>
                  <a:pt x="1447" y="900"/>
                </a:lnTo>
                <a:lnTo>
                  <a:pt x="1456" y="894"/>
                </a:lnTo>
                <a:lnTo>
                  <a:pt x="1464" y="889"/>
                </a:lnTo>
                <a:lnTo>
                  <a:pt x="1473" y="883"/>
                </a:lnTo>
                <a:lnTo>
                  <a:pt x="1481" y="877"/>
                </a:lnTo>
                <a:lnTo>
                  <a:pt x="1490" y="872"/>
                </a:lnTo>
                <a:lnTo>
                  <a:pt x="1498" y="866"/>
                </a:lnTo>
                <a:lnTo>
                  <a:pt x="1507" y="861"/>
                </a:lnTo>
                <a:lnTo>
                  <a:pt x="1516" y="855"/>
                </a:lnTo>
                <a:lnTo>
                  <a:pt x="1524" y="849"/>
                </a:lnTo>
                <a:lnTo>
                  <a:pt x="1533" y="844"/>
                </a:lnTo>
                <a:lnTo>
                  <a:pt x="1541" y="838"/>
                </a:lnTo>
                <a:lnTo>
                  <a:pt x="1550" y="832"/>
                </a:lnTo>
                <a:lnTo>
                  <a:pt x="1559" y="827"/>
                </a:lnTo>
                <a:lnTo>
                  <a:pt x="1568" y="821"/>
                </a:lnTo>
                <a:lnTo>
                  <a:pt x="1576" y="815"/>
                </a:lnTo>
                <a:lnTo>
                  <a:pt x="1585" y="809"/>
                </a:lnTo>
                <a:lnTo>
                  <a:pt x="1594" y="804"/>
                </a:lnTo>
                <a:lnTo>
                  <a:pt x="1603" y="798"/>
                </a:lnTo>
                <a:lnTo>
                  <a:pt x="1612" y="792"/>
                </a:lnTo>
                <a:lnTo>
                  <a:pt x="1621" y="786"/>
                </a:lnTo>
                <a:lnTo>
                  <a:pt x="1629" y="780"/>
                </a:lnTo>
                <a:lnTo>
                  <a:pt x="1638" y="775"/>
                </a:lnTo>
                <a:lnTo>
                  <a:pt x="1647" y="769"/>
                </a:lnTo>
                <a:lnTo>
                  <a:pt x="1656" y="763"/>
                </a:lnTo>
                <a:lnTo>
                  <a:pt x="1665" y="757"/>
                </a:lnTo>
                <a:lnTo>
                  <a:pt x="1674" y="751"/>
                </a:lnTo>
                <a:lnTo>
                  <a:pt x="1683" y="745"/>
                </a:lnTo>
                <a:lnTo>
                  <a:pt x="1692" y="739"/>
                </a:lnTo>
                <a:lnTo>
                  <a:pt x="1701" y="733"/>
                </a:lnTo>
                <a:lnTo>
                  <a:pt x="1710" y="728"/>
                </a:lnTo>
                <a:lnTo>
                  <a:pt x="1719" y="722"/>
                </a:lnTo>
                <a:lnTo>
                  <a:pt x="1728" y="716"/>
                </a:lnTo>
                <a:lnTo>
                  <a:pt x="1737" y="710"/>
                </a:lnTo>
                <a:lnTo>
                  <a:pt x="1746" y="704"/>
                </a:lnTo>
                <a:lnTo>
                  <a:pt x="1755" y="698"/>
                </a:lnTo>
                <a:lnTo>
                  <a:pt x="1764" y="692"/>
                </a:lnTo>
                <a:lnTo>
                  <a:pt x="1773" y="686"/>
                </a:lnTo>
                <a:lnTo>
                  <a:pt x="1782" y="680"/>
                </a:lnTo>
                <a:lnTo>
                  <a:pt x="1791" y="674"/>
                </a:lnTo>
                <a:lnTo>
                  <a:pt x="1801" y="668"/>
                </a:lnTo>
                <a:lnTo>
                  <a:pt x="1810" y="662"/>
                </a:lnTo>
                <a:lnTo>
                  <a:pt x="1819" y="656"/>
                </a:lnTo>
                <a:lnTo>
                  <a:pt x="1828" y="650"/>
                </a:lnTo>
                <a:lnTo>
                  <a:pt x="1837" y="644"/>
                </a:lnTo>
                <a:lnTo>
                  <a:pt x="1846" y="638"/>
                </a:lnTo>
                <a:lnTo>
                  <a:pt x="1855" y="632"/>
                </a:lnTo>
                <a:lnTo>
                  <a:pt x="1864" y="627"/>
                </a:lnTo>
                <a:lnTo>
                  <a:pt x="1873" y="621"/>
                </a:lnTo>
                <a:lnTo>
                  <a:pt x="1882" y="615"/>
                </a:lnTo>
                <a:lnTo>
                  <a:pt x="1891" y="609"/>
                </a:lnTo>
                <a:lnTo>
                  <a:pt x="1900" y="603"/>
                </a:lnTo>
                <a:lnTo>
                  <a:pt x="1909" y="597"/>
                </a:lnTo>
                <a:lnTo>
                  <a:pt x="1919" y="591"/>
                </a:lnTo>
                <a:lnTo>
                  <a:pt x="1928" y="585"/>
                </a:lnTo>
                <a:lnTo>
                  <a:pt x="1937" y="579"/>
                </a:lnTo>
                <a:lnTo>
                  <a:pt x="1946" y="573"/>
                </a:lnTo>
                <a:lnTo>
                  <a:pt x="1955" y="567"/>
                </a:lnTo>
                <a:lnTo>
                  <a:pt x="1964" y="561"/>
                </a:lnTo>
                <a:lnTo>
                  <a:pt x="1973" y="555"/>
                </a:lnTo>
                <a:lnTo>
                  <a:pt x="1982" y="549"/>
                </a:lnTo>
                <a:lnTo>
                  <a:pt x="1991" y="544"/>
                </a:lnTo>
                <a:lnTo>
                  <a:pt x="2000" y="538"/>
                </a:lnTo>
                <a:lnTo>
                  <a:pt x="2009" y="532"/>
                </a:lnTo>
                <a:lnTo>
                  <a:pt x="2018" y="526"/>
                </a:lnTo>
                <a:lnTo>
                  <a:pt x="2027" y="520"/>
                </a:lnTo>
                <a:lnTo>
                  <a:pt x="2036" y="514"/>
                </a:lnTo>
                <a:lnTo>
                  <a:pt x="2044" y="508"/>
                </a:lnTo>
                <a:lnTo>
                  <a:pt x="2053" y="502"/>
                </a:lnTo>
                <a:lnTo>
                  <a:pt x="2062" y="497"/>
                </a:lnTo>
                <a:lnTo>
                  <a:pt x="2071" y="491"/>
                </a:lnTo>
                <a:lnTo>
                  <a:pt x="2080" y="485"/>
                </a:lnTo>
                <a:lnTo>
                  <a:pt x="2089" y="479"/>
                </a:lnTo>
                <a:lnTo>
                  <a:pt x="2098" y="473"/>
                </a:lnTo>
                <a:lnTo>
                  <a:pt x="2106" y="468"/>
                </a:lnTo>
                <a:lnTo>
                  <a:pt x="2115" y="462"/>
                </a:lnTo>
                <a:lnTo>
                  <a:pt x="2124" y="456"/>
                </a:lnTo>
                <a:lnTo>
                  <a:pt x="2133" y="451"/>
                </a:lnTo>
                <a:lnTo>
                  <a:pt x="2141" y="445"/>
                </a:lnTo>
                <a:lnTo>
                  <a:pt x="2150" y="439"/>
                </a:lnTo>
                <a:lnTo>
                  <a:pt x="2159" y="433"/>
                </a:lnTo>
                <a:lnTo>
                  <a:pt x="2167" y="428"/>
                </a:lnTo>
                <a:lnTo>
                  <a:pt x="2176" y="422"/>
                </a:lnTo>
                <a:lnTo>
                  <a:pt x="2185" y="417"/>
                </a:lnTo>
                <a:lnTo>
                  <a:pt x="2193" y="411"/>
                </a:lnTo>
                <a:lnTo>
                  <a:pt x="2202" y="405"/>
                </a:lnTo>
                <a:lnTo>
                  <a:pt x="2210" y="400"/>
                </a:lnTo>
                <a:lnTo>
                  <a:pt x="2219" y="394"/>
                </a:lnTo>
                <a:lnTo>
                  <a:pt x="2227" y="389"/>
                </a:lnTo>
                <a:lnTo>
                  <a:pt x="2235" y="383"/>
                </a:lnTo>
                <a:lnTo>
                  <a:pt x="2244" y="378"/>
                </a:lnTo>
                <a:lnTo>
                  <a:pt x="2252" y="372"/>
                </a:lnTo>
                <a:lnTo>
                  <a:pt x="2260" y="367"/>
                </a:lnTo>
                <a:lnTo>
                  <a:pt x="2269" y="361"/>
                </a:lnTo>
                <a:lnTo>
                  <a:pt x="2277" y="356"/>
                </a:lnTo>
                <a:lnTo>
                  <a:pt x="2285" y="351"/>
                </a:lnTo>
                <a:lnTo>
                  <a:pt x="2293" y="345"/>
                </a:lnTo>
                <a:lnTo>
                  <a:pt x="2302" y="340"/>
                </a:lnTo>
                <a:lnTo>
                  <a:pt x="2310" y="335"/>
                </a:lnTo>
                <a:lnTo>
                  <a:pt x="2318" y="329"/>
                </a:lnTo>
                <a:lnTo>
                  <a:pt x="2326" y="324"/>
                </a:lnTo>
                <a:lnTo>
                  <a:pt x="2334" y="319"/>
                </a:lnTo>
                <a:lnTo>
                  <a:pt x="2342" y="314"/>
                </a:lnTo>
                <a:lnTo>
                  <a:pt x="2350" y="308"/>
                </a:lnTo>
                <a:lnTo>
                  <a:pt x="2357" y="303"/>
                </a:lnTo>
                <a:lnTo>
                  <a:pt x="2365" y="298"/>
                </a:lnTo>
                <a:lnTo>
                  <a:pt x="2373" y="293"/>
                </a:lnTo>
                <a:lnTo>
                  <a:pt x="2381" y="288"/>
                </a:lnTo>
                <a:lnTo>
                  <a:pt x="2389" y="283"/>
                </a:lnTo>
                <a:lnTo>
                  <a:pt x="2396" y="278"/>
                </a:lnTo>
                <a:lnTo>
                  <a:pt x="2404" y="273"/>
                </a:lnTo>
                <a:lnTo>
                  <a:pt x="2411" y="268"/>
                </a:lnTo>
                <a:lnTo>
                  <a:pt x="2419" y="263"/>
                </a:lnTo>
                <a:lnTo>
                  <a:pt x="2426" y="258"/>
                </a:lnTo>
                <a:lnTo>
                  <a:pt x="2434" y="253"/>
                </a:lnTo>
                <a:lnTo>
                  <a:pt x="2441" y="248"/>
                </a:lnTo>
                <a:lnTo>
                  <a:pt x="2448" y="244"/>
                </a:lnTo>
                <a:lnTo>
                  <a:pt x="2456" y="239"/>
                </a:lnTo>
                <a:lnTo>
                  <a:pt x="2463" y="234"/>
                </a:lnTo>
                <a:lnTo>
                  <a:pt x="2470" y="229"/>
                </a:lnTo>
                <a:lnTo>
                  <a:pt x="2477" y="225"/>
                </a:lnTo>
                <a:lnTo>
                  <a:pt x="2484" y="220"/>
                </a:lnTo>
                <a:lnTo>
                  <a:pt x="2491" y="215"/>
                </a:lnTo>
                <a:lnTo>
                  <a:pt x="2498" y="211"/>
                </a:lnTo>
                <a:lnTo>
                  <a:pt x="2505" y="206"/>
                </a:lnTo>
                <a:lnTo>
                  <a:pt x="2512" y="202"/>
                </a:lnTo>
                <a:lnTo>
                  <a:pt x="2519" y="197"/>
                </a:lnTo>
                <a:lnTo>
                  <a:pt x="2526" y="193"/>
                </a:lnTo>
                <a:lnTo>
                  <a:pt x="2532" y="189"/>
                </a:lnTo>
                <a:lnTo>
                  <a:pt x="2539" y="184"/>
                </a:lnTo>
                <a:lnTo>
                  <a:pt x="2546" y="180"/>
                </a:lnTo>
                <a:lnTo>
                  <a:pt x="2552" y="176"/>
                </a:lnTo>
                <a:lnTo>
                  <a:pt x="2558" y="171"/>
                </a:lnTo>
                <a:lnTo>
                  <a:pt x="2565" y="167"/>
                </a:lnTo>
                <a:lnTo>
                  <a:pt x="2571" y="163"/>
                </a:lnTo>
                <a:lnTo>
                  <a:pt x="2577" y="159"/>
                </a:lnTo>
                <a:lnTo>
                  <a:pt x="2584" y="155"/>
                </a:lnTo>
                <a:lnTo>
                  <a:pt x="2590" y="151"/>
                </a:lnTo>
                <a:lnTo>
                  <a:pt x="2596" y="147"/>
                </a:lnTo>
                <a:lnTo>
                  <a:pt x="2602" y="143"/>
                </a:lnTo>
                <a:lnTo>
                  <a:pt x="2608" y="139"/>
                </a:lnTo>
                <a:lnTo>
                  <a:pt x="2614" y="135"/>
                </a:lnTo>
                <a:lnTo>
                  <a:pt x="2619" y="131"/>
                </a:lnTo>
                <a:lnTo>
                  <a:pt x="2625" y="128"/>
                </a:lnTo>
                <a:lnTo>
                  <a:pt x="2631" y="124"/>
                </a:lnTo>
                <a:lnTo>
                  <a:pt x="2636" y="120"/>
                </a:lnTo>
                <a:lnTo>
                  <a:pt x="2642" y="117"/>
                </a:lnTo>
                <a:lnTo>
                  <a:pt x="2647" y="113"/>
                </a:lnTo>
                <a:lnTo>
                  <a:pt x="2653" y="110"/>
                </a:lnTo>
                <a:lnTo>
                  <a:pt x="2658" y="106"/>
                </a:lnTo>
                <a:lnTo>
                  <a:pt x="2663" y="103"/>
                </a:lnTo>
                <a:lnTo>
                  <a:pt x="2669" y="99"/>
                </a:lnTo>
                <a:lnTo>
                  <a:pt x="2674" y="96"/>
                </a:lnTo>
                <a:lnTo>
                  <a:pt x="2679" y="93"/>
                </a:lnTo>
                <a:lnTo>
                  <a:pt x="2684" y="89"/>
                </a:lnTo>
                <a:lnTo>
                  <a:pt x="2689" y="86"/>
                </a:lnTo>
                <a:lnTo>
                  <a:pt x="2693" y="83"/>
                </a:lnTo>
                <a:lnTo>
                  <a:pt x="2698" y="80"/>
                </a:lnTo>
                <a:lnTo>
                  <a:pt x="2703" y="77"/>
                </a:lnTo>
                <a:lnTo>
                  <a:pt x="2707" y="74"/>
                </a:lnTo>
                <a:lnTo>
                  <a:pt x="2712" y="71"/>
                </a:lnTo>
                <a:lnTo>
                  <a:pt x="2716" y="68"/>
                </a:lnTo>
                <a:lnTo>
                  <a:pt x="2720" y="65"/>
                </a:lnTo>
                <a:lnTo>
                  <a:pt x="2725" y="62"/>
                </a:lnTo>
                <a:lnTo>
                  <a:pt x="2729" y="60"/>
                </a:lnTo>
                <a:lnTo>
                  <a:pt x="2733" y="57"/>
                </a:lnTo>
                <a:lnTo>
                  <a:pt x="2737" y="54"/>
                </a:lnTo>
                <a:lnTo>
                  <a:pt x="2741" y="52"/>
                </a:lnTo>
                <a:lnTo>
                  <a:pt x="2745" y="49"/>
                </a:lnTo>
                <a:lnTo>
                  <a:pt x="2748" y="47"/>
                </a:lnTo>
                <a:lnTo>
                  <a:pt x="2752" y="45"/>
                </a:lnTo>
                <a:lnTo>
                  <a:pt x="2755" y="42"/>
                </a:lnTo>
                <a:lnTo>
                  <a:pt x="2759" y="40"/>
                </a:lnTo>
                <a:lnTo>
                  <a:pt x="2762" y="38"/>
                </a:lnTo>
                <a:lnTo>
                  <a:pt x="2766" y="36"/>
                </a:lnTo>
                <a:lnTo>
                  <a:pt x="2769" y="34"/>
                </a:lnTo>
                <a:lnTo>
                  <a:pt x="2772" y="32"/>
                </a:lnTo>
                <a:lnTo>
                  <a:pt x="2775" y="30"/>
                </a:lnTo>
                <a:lnTo>
                  <a:pt x="2778" y="28"/>
                </a:lnTo>
                <a:lnTo>
                  <a:pt x="2781" y="26"/>
                </a:lnTo>
                <a:lnTo>
                  <a:pt x="2783" y="24"/>
                </a:lnTo>
                <a:lnTo>
                  <a:pt x="2786" y="22"/>
                </a:lnTo>
                <a:lnTo>
                  <a:pt x="2789" y="21"/>
                </a:lnTo>
                <a:lnTo>
                  <a:pt x="2791" y="19"/>
                </a:lnTo>
                <a:lnTo>
                  <a:pt x="2793" y="17"/>
                </a:lnTo>
                <a:lnTo>
                  <a:pt x="2796" y="16"/>
                </a:lnTo>
                <a:lnTo>
                  <a:pt x="2798" y="15"/>
                </a:lnTo>
                <a:lnTo>
                  <a:pt x="2800" y="13"/>
                </a:lnTo>
                <a:lnTo>
                  <a:pt x="2802" y="12"/>
                </a:lnTo>
                <a:lnTo>
                  <a:pt x="2804" y="11"/>
                </a:lnTo>
                <a:lnTo>
                  <a:pt x="2805" y="10"/>
                </a:lnTo>
                <a:lnTo>
                  <a:pt x="2807" y="8"/>
                </a:lnTo>
                <a:lnTo>
                  <a:pt x="2809" y="7"/>
                </a:lnTo>
                <a:lnTo>
                  <a:pt x="2810" y="6"/>
                </a:lnTo>
                <a:lnTo>
                  <a:pt x="2812" y="6"/>
                </a:lnTo>
                <a:lnTo>
                  <a:pt x="2813" y="5"/>
                </a:lnTo>
                <a:lnTo>
                  <a:pt x="2814" y="4"/>
                </a:lnTo>
                <a:lnTo>
                  <a:pt x="2815" y="3"/>
                </a:lnTo>
                <a:lnTo>
                  <a:pt x="2816" y="3"/>
                </a:lnTo>
                <a:lnTo>
                  <a:pt x="2817" y="2"/>
                </a:lnTo>
                <a:lnTo>
                  <a:pt x="2818" y="1"/>
                </a:lnTo>
                <a:lnTo>
                  <a:pt x="2819" y="1"/>
                </a:lnTo>
                <a:lnTo>
                  <a:pt x="2819" y="0"/>
                </a:lnTo>
                <a:lnTo>
                  <a:pt x="2820" y="0"/>
                </a:lnTo>
                <a:lnTo>
                  <a:pt x="2821" y="0"/>
                </a:lnTo>
                <a:lnTo>
                  <a:pt x="2822" y="0"/>
                </a:lnTo>
                <a:lnTo>
                  <a:pt x="2823" y="0"/>
                </a:lnTo>
                <a:lnTo>
                  <a:pt x="2825" y="0"/>
                </a:lnTo>
                <a:lnTo>
                  <a:pt x="2827" y="0"/>
                </a:lnTo>
                <a:lnTo>
                  <a:pt x="2830" y="0"/>
                </a:lnTo>
                <a:lnTo>
                  <a:pt x="2832" y="0"/>
                </a:lnTo>
                <a:lnTo>
                  <a:pt x="2835" y="0"/>
                </a:lnTo>
                <a:lnTo>
                  <a:pt x="2838" y="1"/>
                </a:lnTo>
                <a:lnTo>
                  <a:pt x="2842" y="1"/>
                </a:lnTo>
                <a:lnTo>
                  <a:pt x="2846" y="1"/>
                </a:lnTo>
                <a:lnTo>
                  <a:pt x="2850" y="1"/>
                </a:lnTo>
                <a:lnTo>
                  <a:pt x="2854" y="1"/>
                </a:lnTo>
                <a:lnTo>
                  <a:pt x="2859" y="1"/>
                </a:lnTo>
                <a:lnTo>
                  <a:pt x="2863" y="1"/>
                </a:lnTo>
                <a:lnTo>
                  <a:pt x="2868" y="1"/>
                </a:lnTo>
                <a:lnTo>
                  <a:pt x="2874" y="1"/>
                </a:lnTo>
                <a:lnTo>
                  <a:pt x="2879" y="1"/>
                </a:lnTo>
                <a:lnTo>
                  <a:pt x="2885" y="1"/>
                </a:lnTo>
                <a:lnTo>
                  <a:pt x="2891" y="1"/>
                </a:lnTo>
                <a:lnTo>
                  <a:pt x="2897" y="1"/>
                </a:lnTo>
                <a:lnTo>
                  <a:pt x="2904" y="1"/>
                </a:lnTo>
                <a:lnTo>
                  <a:pt x="2910" y="1"/>
                </a:lnTo>
                <a:lnTo>
                  <a:pt x="2917" y="1"/>
                </a:lnTo>
                <a:lnTo>
                  <a:pt x="2924" y="1"/>
                </a:lnTo>
                <a:lnTo>
                  <a:pt x="2932" y="1"/>
                </a:lnTo>
                <a:lnTo>
                  <a:pt x="2939" y="1"/>
                </a:lnTo>
                <a:lnTo>
                  <a:pt x="2947" y="1"/>
                </a:lnTo>
                <a:lnTo>
                  <a:pt x="2954" y="1"/>
                </a:lnTo>
                <a:lnTo>
                  <a:pt x="2962" y="1"/>
                </a:lnTo>
                <a:lnTo>
                  <a:pt x="2970" y="1"/>
                </a:lnTo>
                <a:lnTo>
                  <a:pt x="2979" y="2"/>
                </a:lnTo>
                <a:lnTo>
                  <a:pt x="2987" y="2"/>
                </a:lnTo>
                <a:lnTo>
                  <a:pt x="2996" y="2"/>
                </a:lnTo>
                <a:lnTo>
                  <a:pt x="3005" y="2"/>
                </a:lnTo>
                <a:lnTo>
                  <a:pt x="3014" y="2"/>
                </a:lnTo>
                <a:lnTo>
                  <a:pt x="3023" y="2"/>
                </a:lnTo>
                <a:lnTo>
                  <a:pt x="3032" y="2"/>
                </a:lnTo>
                <a:lnTo>
                  <a:pt x="3041" y="2"/>
                </a:lnTo>
                <a:lnTo>
                  <a:pt x="3051" y="2"/>
                </a:lnTo>
                <a:lnTo>
                  <a:pt x="3060" y="2"/>
                </a:lnTo>
                <a:lnTo>
                  <a:pt x="3070" y="2"/>
                </a:lnTo>
                <a:lnTo>
                  <a:pt x="3080" y="2"/>
                </a:lnTo>
                <a:lnTo>
                  <a:pt x="3090" y="2"/>
                </a:lnTo>
                <a:lnTo>
                  <a:pt x="3100" y="2"/>
                </a:lnTo>
                <a:lnTo>
                  <a:pt x="3110" y="2"/>
                </a:lnTo>
                <a:lnTo>
                  <a:pt x="3120" y="2"/>
                </a:lnTo>
                <a:lnTo>
                  <a:pt x="3130" y="3"/>
                </a:lnTo>
                <a:lnTo>
                  <a:pt x="3141" y="3"/>
                </a:lnTo>
                <a:lnTo>
                  <a:pt x="3151" y="3"/>
                </a:lnTo>
                <a:lnTo>
                  <a:pt x="3161" y="3"/>
                </a:lnTo>
                <a:lnTo>
                  <a:pt x="3172" y="3"/>
                </a:lnTo>
                <a:lnTo>
                  <a:pt x="3183" y="3"/>
                </a:lnTo>
                <a:lnTo>
                  <a:pt x="3193" y="3"/>
                </a:lnTo>
                <a:lnTo>
                  <a:pt x="3204" y="3"/>
                </a:lnTo>
                <a:lnTo>
                  <a:pt x="3215" y="3"/>
                </a:lnTo>
                <a:lnTo>
                  <a:pt x="3226" y="3"/>
                </a:lnTo>
                <a:lnTo>
                  <a:pt x="3236" y="3"/>
                </a:lnTo>
                <a:lnTo>
                  <a:pt x="3247" y="3"/>
                </a:lnTo>
                <a:lnTo>
                  <a:pt x="3258" y="3"/>
                </a:lnTo>
                <a:lnTo>
                  <a:pt x="3269" y="4"/>
                </a:lnTo>
                <a:lnTo>
                  <a:pt x="3280" y="4"/>
                </a:lnTo>
                <a:lnTo>
                  <a:pt x="3291" y="4"/>
                </a:lnTo>
                <a:lnTo>
                  <a:pt x="3302" y="4"/>
                </a:lnTo>
                <a:lnTo>
                  <a:pt x="3313" y="4"/>
                </a:lnTo>
                <a:lnTo>
                  <a:pt x="3324" y="4"/>
                </a:lnTo>
                <a:lnTo>
                  <a:pt x="3334" y="4"/>
                </a:lnTo>
                <a:lnTo>
                  <a:pt x="3345" y="4"/>
                </a:lnTo>
                <a:lnTo>
                  <a:pt x="3356" y="4"/>
                </a:lnTo>
                <a:lnTo>
                  <a:pt x="3367" y="4"/>
                </a:lnTo>
                <a:lnTo>
                  <a:pt x="3378" y="4"/>
                </a:lnTo>
                <a:lnTo>
                  <a:pt x="3389" y="4"/>
                </a:lnTo>
                <a:lnTo>
                  <a:pt x="3399" y="4"/>
                </a:lnTo>
                <a:lnTo>
                  <a:pt x="3410" y="5"/>
                </a:lnTo>
                <a:lnTo>
                  <a:pt x="3421" y="5"/>
                </a:lnTo>
                <a:lnTo>
                  <a:pt x="3431" y="5"/>
                </a:lnTo>
                <a:lnTo>
                  <a:pt x="3442" y="5"/>
                </a:lnTo>
                <a:lnTo>
                  <a:pt x="3452" y="5"/>
                </a:lnTo>
                <a:lnTo>
                  <a:pt x="3462" y="5"/>
                </a:lnTo>
                <a:lnTo>
                  <a:pt x="3473" y="5"/>
                </a:lnTo>
                <a:lnTo>
                  <a:pt x="3483" y="5"/>
                </a:lnTo>
                <a:lnTo>
                  <a:pt x="3493" y="5"/>
                </a:lnTo>
                <a:lnTo>
                  <a:pt x="3503" y="5"/>
                </a:lnTo>
                <a:lnTo>
                  <a:pt x="3513" y="5"/>
                </a:lnTo>
                <a:lnTo>
                  <a:pt x="3523" y="5"/>
                </a:lnTo>
                <a:lnTo>
                  <a:pt x="3532" y="5"/>
                </a:lnTo>
                <a:lnTo>
                  <a:pt x="3542" y="5"/>
                </a:lnTo>
                <a:lnTo>
                  <a:pt x="3551" y="6"/>
                </a:lnTo>
                <a:lnTo>
                  <a:pt x="3561" y="6"/>
                </a:lnTo>
                <a:lnTo>
                  <a:pt x="3570" y="6"/>
                </a:lnTo>
                <a:lnTo>
                  <a:pt x="3579" y="6"/>
                </a:lnTo>
                <a:lnTo>
                  <a:pt x="3588" y="6"/>
                </a:lnTo>
                <a:lnTo>
                  <a:pt x="3597" y="6"/>
                </a:lnTo>
                <a:lnTo>
                  <a:pt x="3605" y="6"/>
                </a:lnTo>
                <a:lnTo>
                  <a:pt x="3614" y="6"/>
                </a:lnTo>
                <a:lnTo>
                  <a:pt x="3622" y="6"/>
                </a:lnTo>
                <a:lnTo>
                  <a:pt x="3630" y="6"/>
                </a:lnTo>
                <a:lnTo>
                  <a:pt x="3638" y="6"/>
                </a:lnTo>
                <a:lnTo>
                  <a:pt x="3646" y="6"/>
                </a:lnTo>
                <a:lnTo>
                  <a:pt x="3654" y="6"/>
                </a:lnTo>
                <a:lnTo>
                  <a:pt x="3661" y="6"/>
                </a:lnTo>
                <a:lnTo>
                  <a:pt x="3668" y="6"/>
                </a:lnTo>
                <a:lnTo>
                  <a:pt x="3675" y="6"/>
                </a:lnTo>
                <a:lnTo>
                  <a:pt x="3682" y="6"/>
                </a:lnTo>
                <a:lnTo>
                  <a:pt x="3689" y="7"/>
                </a:lnTo>
                <a:lnTo>
                  <a:pt x="3695" y="7"/>
                </a:lnTo>
                <a:lnTo>
                  <a:pt x="3702" y="7"/>
                </a:lnTo>
                <a:lnTo>
                  <a:pt x="3708" y="7"/>
                </a:lnTo>
                <a:lnTo>
                  <a:pt x="3713" y="7"/>
                </a:lnTo>
                <a:lnTo>
                  <a:pt x="3719" y="7"/>
                </a:lnTo>
                <a:lnTo>
                  <a:pt x="3724" y="7"/>
                </a:lnTo>
                <a:lnTo>
                  <a:pt x="3729" y="7"/>
                </a:lnTo>
                <a:lnTo>
                  <a:pt x="3734" y="7"/>
                </a:lnTo>
                <a:lnTo>
                  <a:pt x="3739" y="7"/>
                </a:lnTo>
                <a:lnTo>
                  <a:pt x="3743" y="7"/>
                </a:lnTo>
                <a:lnTo>
                  <a:pt x="3747" y="7"/>
                </a:lnTo>
                <a:lnTo>
                  <a:pt x="3751" y="7"/>
                </a:lnTo>
                <a:lnTo>
                  <a:pt x="3754" y="7"/>
                </a:lnTo>
                <a:lnTo>
                  <a:pt x="3757" y="7"/>
                </a:lnTo>
                <a:lnTo>
                  <a:pt x="3760" y="7"/>
                </a:lnTo>
                <a:lnTo>
                  <a:pt x="3763" y="7"/>
                </a:lnTo>
                <a:lnTo>
                  <a:pt x="3765" y="7"/>
                </a:lnTo>
                <a:lnTo>
                  <a:pt x="3767" y="7"/>
                </a:lnTo>
                <a:lnTo>
                  <a:pt x="3769" y="7"/>
                </a:lnTo>
                <a:lnTo>
                  <a:pt x="3771" y="7"/>
                </a:lnTo>
                <a:lnTo>
                  <a:pt x="3772" y="7"/>
                </a:lnTo>
                <a:lnTo>
                  <a:pt x="3773" y="7"/>
                </a:lnTo>
                <a:close/>
              </a:path>
            </a:pathLst>
          </a:custGeom>
          <a:gradFill rotWithShape="0">
            <a:gsLst>
              <a:gs pos="0">
                <a:srgbClr val="FFB870"/>
              </a:gs>
              <a:gs pos="25000">
                <a:srgbClr val="FFB87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9" name="Freeform 3"/>
          <p:cNvSpPr>
            <a:spLocks noChangeArrowheads="1"/>
          </p:cNvSpPr>
          <p:nvPr/>
        </p:nvSpPr>
        <p:spPr bwMode="auto">
          <a:xfrm>
            <a:off x="2925763" y="3032125"/>
            <a:ext cx="5894387" cy="1687513"/>
          </a:xfrm>
          <a:custGeom>
            <a:avLst/>
            <a:gdLst>
              <a:gd name="T0" fmla="*/ 2147483646 w 4458"/>
              <a:gd name="T1" fmla="*/ 0 h 1263"/>
              <a:gd name="T2" fmla="*/ 2147483646 w 4458"/>
              <a:gd name="T3" fmla="*/ 0 h 1263"/>
              <a:gd name="T4" fmla="*/ 2147483646 w 4458"/>
              <a:gd name="T5" fmla="*/ 2147483646 h 1263"/>
              <a:gd name="T6" fmla="*/ 0 w 4458"/>
              <a:gd name="T7" fmla="*/ 2147483646 h 1263"/>
              <a:gd name="T8" fmla="*/ 0 60000 65536"/>
              <a:gd name="T9" fmla="*/ 0 60000 65536"/>
              <a:gd name="T10" fmla="*/ 0 60000 65536"/>
              <a:gd name="T11" fmla="*/ 0 60000 65536"/>
              <a:gd name="T12" fmla="*/ 0 w 4458"/>
              <a:gd name="T13" fmla="*/ 0 h 1263"/>
              <a:gd name="T14" fmla="*/ 4458 w 4458"/>
              <a:gd name="T15" fmla="*/ 1263 h 1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58" h="1263">
                <a:moveTo>
                  <a:pt x="4458" y="0"/>
                </a:moveTo>
                <a:lnTo>
                  <a:pt x="3159" y="0"/>
                </a:lnTo>
                <a:lnTo>
                  <a:pt x="1219" y="1263"/>
                </a:lnTo>
                <a:lnTo>
                  <a:pt x="0" y="1263"/>
                </a:lnTo>
              </a:path>
            </a:pathLst>
          </a:custGeom>
          <a:noFill/>
          <a:ln w="2412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Freeform 4"/>
          <p:cNvSpPr>
            <a:spLocks noChangeArrowheads="1"/>
          </p:cNvSpPr>
          <p:nvPr/>
        </p:nvSpPr>
        <p:spPr bwMode="auto">
          <a:xfrm>
            <a:off x="5421313" y="2320925"/>
            <a:ext cx="0" cy="374650"/>
          </a:xfrm>
          <a:custGeom>
            <a:avLst/>
            <a:gdLst>
              <a:gd name="T0" fmla="*/ 0 h 281"/>
              <a:gd name="T1" fmla="*/ 2147483646 h 281"/>
              <a:gd name="T2" fmla="*/ 0 60000 65536"/>
              <a:gd name="T3" fmla="*/ 0 60000 65536"/>
              <a:gd name="T4" fmla="*/ 0 h 281"/>
              <a:gd name="T5" fmla="*/ 281 h 281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81">
                <a:moveTo>
                  <a:pt x="0" y="0"/>
                </a:moveTo>
                <a:lnTo>
                  <a:pt x="0" y="281"/>
                </a:lnTo>
              </a:path>
            </a:pathLst>
          </a:custGeom>
          <a:noFill/>
          <a:ln w="9981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Freeform 5"/>
          <p:cNvSpPr>
            <a:spLocks noChangeArrowheads="1"/>
          </p:cNvSpPr>
          <p:nvPr/>
        </p:nvSpPr>
        <p:spPr bwMode="auto">
          <a:xfrm>
            <a:off x="5192713" y="2503488"/>
            <a:ext cx="449262" cy="0"/>
          </a:xfrm>
          <a:custGeom>
            <a:avLst/>
            <a:gdLst>
              <a:gd name="T0" fmla="*/ 0 w 339"/>
              <a:gd name="T1" fmla="*/ 2147483646 w 339"/>
              <a:gd name="T2" fmla="*/ 0 60000 65536"/>
              <a:gd name="T3" fmla="*/ 0 60000 65536"/>
              <a:gd name="T4" fmla="*/ 0 w 339"/>
              <a:gd name="T5" fmla="*/ 339 w 33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39">
                <a:moveTo>
                  <a:pt x="0" y="0"/>
                </a:moveTo>
                <a:lnTo>
                  <a:pt x="339" y="0"/>
                </a:lnTo>
              </a:path>
            </a:pathLst>
          </a:custGeom>
          <a:noFill/>
          <a:ln w="9981">
            <a:solidFill>
              <a:srgbClr val="FF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5129213" y="2149475"/>
            <a:ext cx="642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i="1">
                <a:solidFill>
                  <a:srgbClr val="000000"/>
                </a:solidFill>
              </a:rPr>
              <a:t>Center</a:t>
            </a:r>
          </a:p>
        </p:txBody>
      </p:sp>
      <p:sp>
        <p:nvSpPr>
          <p:cNvPr id="34823" name="Freeform 8"/>
          <p:cNvSpPr>
            <a:spLocks noChangeArrowheads="1"/>
          </p:cNvSpPr>
          <p:nvPr/>
        </p:nvSpPr>
        <p:spPr bwMode="auto">
          <a:xfrm>
            <a:off x="5216525" y="4332288"/>
            <a:ext cx="2659063" cy="1254125"/>
          </a:xfrm>
          <a:custGeom>
            <a:avLst/>
            <a:gdLst>
              <a:gd name="T0" fmla="*/ 2147483646 w 2011"/>
              <a:gd name="T1" fmla="*/ 2147483646 h 938"/>
              <a:gd name="T2" fmla="*/ 2147483646 w 2011"/>
              <a:gd name="T3" fmla="*/ 2147483646 h 938"/>
              <a:gd name="T4" fmla="*/ 2147483646 w 2011"/>
              <a:gd name="T5" fmla="*/ 2147483646 h 938"/>
              <a:gd name="T6" fmla="*/ 2147483646 w 2011"/>
              <a:gd name="T7" fmla="*/ 2147483646 h 938"/>
              <a:gd name="T8" fmla="*/ 2147483646 w 2011"/>
              <a:gd name="T9" fmla="*/ 2147483646 h 938"/>
              <a:gd name="T10" fmla="*/ 2147483646 w 2011"/>
              <a:gd name="T11" fmla="*/ 2147483646 h 938"/>
              <a:gd name="T12" fmla="*/ 2147483646 w 2011"/>
              <a:gd name="T13" fmla="*/ 2147483646 h 938"/>
              <a:gd name="T14" fmla="*/ 2147483646 w 2011"/>
              <a:gd name="T15" fmla="*/ 2147483646 h 938"/>
              <a:gd name="T16" fmla="*/ 2147483646 w 2011"/>
              <a:gd name="T17" fmla="*/ 2147483646 h 938"/>
              <a:gd name="T18" fmla="*/ 2147483646 w 2011"/>
              <a:gd name="T19" fmla="*/ 2147483646 h 938"/>
              <a:gd name="T20" fmla="*/ 2147483646 w 2011"/>
              <a:gd name="T21" fmla="*/ 2147483646 h 938"/>
              <a:gd name="T22" fmla="*/ 2147483646 w 2011"/>
              <a:gd name="T23" fmla="*/ 2147483646 h 938"/>
              <a:gd name="T24" fmla="*/ 2147483646 w 2011"/>
              <a:gd name="T25" fmla="*/ 2147483646 h 938"/>
              <a:gd name="T26" fmla="*/ 2147483646 w 2011"/>
              <a:gd name="T27" fmla="*/ 2147483646 h 938"/>
              <a:gd name="T28" fmla="*/ 2147483646 w 2011"/>
              <a:gd name="T29" fmla="*/ 2147483646 h 938"/>
              <a:gd name="T30" fmla="*/ 2147483646 w 2011"/>
              <a:gd name="T31" fmla="*/ 2147483646 h 938"/>
              <a:gd name="T32" fmla="*/ 2147483646 w 2011"/>
              <a:gd name="T33" fmla="*/ 2147483646 h 938"/>
              <a:gd name="T34" fmla="*/ 2147483646 w 2011"/>
              <a:gd name="T35" fmla="*/ 2147483646 h 938"/>
              <a:gd name="T36" fmla="*/ 2147483646 w 2011"/>
              <a:gd name="T37" fmla="*/ 2147483646 h 938"/>
              <a:gd name="T38" fmla="*/ 2147483646 w 2011"/>
              <a:gd name="T39" fmla="*/ 2147483646 h 938"/>
              <a:gd name="T40" fmla="*/ 2147483646 w 2011"/>
              <a:gd name="T41" fmla="*/ 2147483646 h 938"/>
              <a:gd name="T42" fmla="*/ 2147483646 w 2011"/>
              <a:gd name="T43" fmla="*/ 2147483646 h 938"/>
              <a:gd name="T44" fmla="*/ 2147483646 w 2011"/>
              <a:gd name="T45" fmla="*/ 2147483646 h 938"/>
              <a:gd name="T46" fmla="*/ 2147483646 w 2011"/>
              <a:gd name="T47" fmla="*/ 2147483646 h 938"/>
              <a:gd name="T48" fmla="*/ 2147483646 w 2011"/>
              <a:gd name="T49" fmla="*/ 2147483646 h 938"/>
              <a:gd name="T50" fmla="*/ 2147483646 w 2011"/>
              <a:gd name="T51" fmla="*/ 2147483646 h 938"/>
              <a:gd name="T52" fmla="*/ 2147483646 w 2011"/>
              <a:gd name="T53" fmla="*/ 2147483646 h 938"/>
              <a:gd name="T54" fmla="*/ 2147483646 w 2011"/>
              <a:gd name="T55" fmla="*/ 2147483646 h 938"/>
              <a:gd name="T56" fmla="*/ 2147483646 w 2011"/>
              <a:gd name="T57" fmla="*/ 2147483646 h 938"/>
              <a:gd name="T58" fmla="*/ 2147483646 w 2011"/>
              <a:gd name="T59" fmla="*/ 2147483646 h 938"/>
              <a:gd name="T60" fmla="*/ 2147483646 w 2011"/>
              <a:gd name="T61" fmla="*/ 2147483646 h 938"/>
              <a:gd name="T62" fmla="*/ 2147483646 w 2011"/>
              <a:gd name="T63" fmla="*/ 2147483646 h 938"/>
              <a:gd name="T64" fmla="*/ 2147483646 w 2011"/>
              <a:gd name="T65" fmla="*/ 2147483646 h 938"/>
              <a:gd name="T66" fmla="*/ 2147483646 w 2011"/>
              <a:gd name="T67" fmla="*/ 2147483646 h 938"/>
              <a:gd name="T68" fmla="*/ 2147483646 w 2011"/>
              <a:gd name="T69" fmla="*/ 2147483646 h 938"/>
              <a:gd name="T70" fmla="*/ 2147483646 w 2011"/>
              <a:gd name="T71" fmla="*/ 2147483646 h 938"/>
              <a:gd name="T72" fmla="*/ 2147483646 w 2011"/>
              <a:gd name="T73" fmla="*/ 2147483646 h 938"/>
              <a:gd name="T74" fmla="*/ 2147483646 w 2011"/>
              <a:gd name="T75" fmla="*/ 2147483646 h 938"/>
              <a:gd name="T76" fmla="*/ 2147483646 w 2011"/>
              <a:gd name="T77" fmla="*/ 2147483646 h 938"/>
              <a:gd name="T78" fmla="*/ 2147483646 w 2011"/>
              <a:gd name="T79" fmla="*/ 2147483646 h 938"/>
              <a:gd name="T80" fmla="*/ 2147483646 w 2011"/>
              <a:gd name="T81" fmla="*/ 2147483646 h 938"/>
              <a:gd name="T82" fmla="*/ 2147483646 w 2011"/>
              <a:gd name="T83" fmla="*/ 2147483646 h 938"/>
              <a:gd name="T84" fmla="*/ 2147483646 w 2011"/>
              <a:gd name="T85" fmla="*/ 2147483646 h 938"/>
              <a:gd name="T86" fmla="*/ 2147483646 w 2011"/>
              <a:gd name="T87" fmla="*/ 2147483646 h 938"/>
              <a:gd name="T88" fmla="*/ 2147483646 w 2011"/>
              <a:gd name="T89" fmla="*/ 2147483646 h 938"/>
              <a:gd name="T90" fmla="*/ 2147483646 w 2011"/>
              <a:gd name="T91" fmla="*/ 2147483646 h 938"/>
              <a:gd name="T92" fmla="*/ 2147483646 w 2011"/>
              <a:gd name="T93" fmla="*/ 2147483646 h 938"/>
              <a:gd name="T94" fmla="*/ 2147483646 w 2011"/>
              <a:gd name="T95" fmla="*/ 2147483646 h 938"/>
              <a:gd name="T96" fmla="*/ 2147483646 w 2011"/>
              <a:gd name="T97" fmla="*/ 2147483646 h 938"/>
              <a:gd name="T98" fmla="*/ 2147483646 w 2011"/>
              <a:gd name="T99" fmla="*/ 2147483646 h 938"/>
              <a:gd name="T100" fmla="*/ 2147483646 w 2011"/>
              <a:gd name="T101" fmla="*/ 2147483646 h 938"/>
              <a:gd name="T102" fmla="*/ 2147483646 w 2011"/>
              <a:gd name="T103" fmla="*/ 2147483646 h 938"/>
              <a:gd name="T104" fmla="*/ 2147483646 w 2011"/>
              <a:gd name="T105" fmla="*/ 2147483646 h 938"/>
              <a:gd name="T106" fmla="*/ 2147483646 w 2011"/>
              <a:gd name="T107" fmla="*/ 2147483646 h 938"/>
              <a:gd name="T108" fmla="*/ 2147483646 w 2011"/>
              <a:gd name="T109" fmla="*/ 2147483646 h 9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11"/>
              <a:gd name="T166" fmla="*/ 0 h 938"/>
              <a:gd name="T167" fmla="*/ 2011 w 2011"/>
              <a:gd name="T168" fmla="*/ 938 h 93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11" h="938">
                <a:moveTo>
                  <a:pt x="0" y="934"/>
                </a:moveTo>
                <a:lnTo>
                  <a:pt x="7" y="935"/>
                </a:lnTo>
                <a:lnTo>
                  <a:pt x="14" y="935"/>
                </a:lnTo>
                <a:lnTo>
                  <a:pt x="21" y="935"/>
                </a:lnTo>
                <a:lnTo>
                  <a:pt x="28" y="936"/>
                </a:lnTo>
                <a:lnTo>
                  <a:pt x="35" y="936"/>
                </a:lnTo>
                <a:lnTo>
                  <a:pt x="43" y="936"/>
                </a:lnTo>
                <a:lnTo>
                  <a:pt x="50" y="936"/>
                </a:lnTo>
                <a:lnTo>
                  <a:pt x="57" y="937"/>
                </a:lnTo>
                <a:lnTo>
                  <a:pt x="64" y="937"/>
                </a:lnTo>
                <a:lnTo>
                  <a:pt x="71" y="937"/>
                </a:lnTo>
                <a:lnTo>
                  <a:pt x="78" y="937"/>
                </a:lnTo>
                <a:lnTo>
                  <a:pt x="85" y="937"/>
                </a:lnTo>
                <a:lnTo>
                  <a:pt x="92" y="937"/>
                </a:lnTo>
                <a:lnTo>
                  <a:pt x="100" y="937"/>
                </a:lnTo>
                <a:lnTo>
                  <a:pt x="107" y="937"/>
                </a:lnTo>
                <a:lnTo>
                  <a:pt x="114" y="938"/>
                </a:lnTo>
                <a:lnTo>
                  <a:pt x="121" y="938"/>
                </a:lnTo>
                <a:lnTo>
                  <a:pt x="128" y="938"/>
                </a:lnTo>
                <a:lnTo>
                  <a:pt x="135" y="938"/>
                </a:lnTo>
                <a:lnTo>
                  <a:pt x="142" y="937"/>
                </a:lnTo>
                <a:lnTo>
                  <a:pt x="149" y="937"/>
                </a:lnTo>
                <a:lnTo>
                  <a:pt x="156" y="937"/>
                </a:lnTo>
                <a:lnTo>
                  <a:pt x="163" y="937"/>
                </a:lnTo>
                <a:lnTo>
                  <a:pt x="170" y="937"/>
                </a:lnTo>
                <a:lnTo>
                  <a:pt x="178" y="937"/>
                </a:lnTo>
                <a:lnTo>
                  <a:pt x="185" y="937"/>
                </a:lnTo>
                <a:lnTo>
                  <a:pt x="192" y="937"/>
                </a:lnTo>
                <a:lnTo>
                  <a:pt x="199" y="936"/>
                </a:lnTo>
                <a:lnTo>
                  <a:pt x="206" y="936"/>
                </a:lnTo>
                <a:lnTo>
                  <a:pt x="213" y="936"/>
                </a:lnTo>
                <a:lnTo>
                  <a:pt x="220" y="936"/>
                </a:lnTo>
                <a:lnTo>
                  <a:pt x="227" y="935"/>
                </a:lnTo>
                <a:lnTo>
                  <a:pt x="234" y="935"/>
                </a:lnTo>
                <a:lnTo>
                  <a:pt x="241" y="935"/>
                </a:lnTo>
                <a:lnTo>
                  <a:pt x="248" y="934"/>
                </a:lnTo>
                <a:lnTo>
                  <a:pt x="255" y="934"/>
                </a:lnTo>
                <a:lnTo>
                  <a:pt x="262" y="933"/>
                </a:lnTo>
                <a:lnTo>
                  <a:pt x="269" y="933"/>
                </a:lnTo>
                <a:lnTo>
                  <a:pt x="276" y="933"/>
                </a:lnTo>
                <a:lnTo>
                  <a:pt x="283" y="932"/>
                </a:lnTo>
                <a:lnTo>
                  <a:pt x="290" y="932"/>
                </a:lnTo>
                <a:lnTo>
                  <a:pt x="297" y="931"/>
                </a:lnTo>
                <a:lnTo>
                  <a:pt x="304" y="931"/>
                </a:lnTo>
                <a:lnTo>
                  <a:pt x="311" y="930"/>
                </a:lnTo>
                <a:lnTo>
                  <a:pt x="318" y="930"/>
                </a:lnTo>
                <a:lnTo>
                  <a:pt x="325" y="929"/>
                </a:lnTo>
                <a:lnTo>
                  <a:pt x="332" y="928"/>
                </a:lnTo>
                <a:lnTo>
                  <a:pt x="339" y="928"/>
                </a:lnTo>
                <a:lnTo>
                  <a:pt x="346" y="927"/>
                </a:lnTo>
                <a:lnTo>
                  <a:pt x="353" y="926"/>
                </a:lnTo>
                <a:lnTo>
                  <a:pt x="360" y="926"/>
                </a:lnTo>
                <a:lnTo>
                  <a:pt x="367" y="925"/>
                </a:lnTo>
                <a:lnTo>
                  <a:pt x="374" y="924"/>
                </a:lnTo>
                <a:lnTo>
                  <a:pt x="381" y="924"/>
                </a:lnTo>
                <a:lnTo>
                  <a:pt x="388" y="923"/>
                </a:lnTo>
                <a:lnTo>
                  <a:pt x="395" y="922"/>
                </a:lnTo>
                <a:lnTo>
                  <a:pt x="402" y="921"/>
                </a:lnTo>
                <a:lnTo>
                  <a:pt x="409" y="920"/>
                </a:lnTo>
                <a:lnTo>
                  <a:pt x="416" y="919"/>
                </a:lnTo>
                <a:lnTo>
                  <a:pt x="423" y="919"/>
                </a:lnTo>
                <a:lnTo>
                  <a:pt x="430" y="918"/>
                </a:lnTo>
                <a:lnTo>
                  <a:pt x="437" y="917"/>
                </a:lnTo>
                <a:lnTo>
                  <a:pt x="444" y="916"/>
                </a:lnTo>
                <a:lnTo>
                  <a:pt x="451" y="915"/>
                </a:lnTo>
                <a:lnTo>
                  <a:pt x="458" y="914"/>
                </a:lnTo>
                <a:lnTo>
                  <a:pt x="465" y="913"/>
                </a:lnTo>
                <a:lnTo>
                  <a:pt x="472" y="912"/>
                </a:lnTo>
                <a:lnTo>
                  <a:pt x="479" y="911"/>
                </a:lnTo>
                <a:lnTo>
                  <a:pt x="486" y="910"/>
                </a:lnTo>
                <a:lnTo>
                  <a:pt x="492" y="909"/>
                </a:lnTo>
                <a:lnTo>
                  <a:pt x="499" y="908"/>
                </a:lnTo>
                <a:lnTo>
                  <a:pt x="506" y="907"/>
                </a:lnTo>
                <a:lnTo>
                  <a:pt x="513" y="905"/>
                </a:lnTo>
                <a:lnTo>
                  <a:pt x="520" y="904"/>
                </a:lnTo>
                <a:lnTo>
                  <a:pt x="527" y="903"/>
                </a:lnTo>
                <a:lnTo>
                  <a:pt x="534" y="902"/>
                </a:lnTo>
                <a:lnTo>
                  <a:pt x="541" y="901"/>
                </a:lnTo>
                <a:lnTo>
                  <a:pt x="547" y="900"/>
                </a:lnTo>
                <a:lnTo>
                  <a:pt x="554" y="898"/>
                </a:lnTo>
                <a:lnTo>
                  <a:pt x="561" y="897"/>
                </a:lnTo>
                <a:lnTo>
                  <a:pt x="568" y="896"/>
                </a:lnTo>
                <a:lnTo>
                  <a:pt x="575" y="894"/>
                </a:lnTo>
                <a:lnTo>
                  <a:pt x="582" y="893"/>
                </a:lnTo>
                <a:lnTo>
                  <a:pt x="589" y="892"/>
                </a:lnTo>
                <a:lnTo>
                  <a:pt x="595" y="890"/>
                </a:lnTo>
                <a:lnTo>
                  <a:pt x="602" y="889"/>
                </a:lnTo>
                <a:lnTo>
                  <a:pt x="609" y="888"/>
                </a:lnTo>
                <a:lnTo>
                  <a:pt x="616" y="886"/>
                </a:lnTo>
                <a:lnTo>
                  <a:pt x="623" y="885"/>
                </a:lnTo>
                <a:lnTo>
                  <a:pt x="630" y="883"/>
                </a:lnTo>
                <a:lnTo>
                  <a:pt x="636" y="882"/>
                </a:lnTo>
                <a:lnTo>
                  <a:pt x="643" y="880"/>
                </a:lnTo>
                <a:lnTo>
                  <a:pt x="650" y="879"/>
                </a:lnTo>
                <a:lnTo>
                  <a:pt x="657" y="877"/>
                </a:lnTo>
                <a:lnTo>
                  <a:pt x="663" y="876"/>
                </a:lnTo>
                <a:lnTo>
                  <a:pt x="670" y="874"/>
                </a:lnTo>
                <a:lnTo>
                  <a:pt x="677" y="872"/>
                </a:lnTo>
                <a:lnTo>
                  <a:pt x="684" y="871"/>
                </a:lnTo>
                <a:lnTo>
                  <a:pt x="690" y="869"/>
                </a:lnTo>
                <a:lnTo>
                  <a:pt x="697" y="868"/>
                </a:lnTo>
                <a:lnTo>
                  <a:pt x="704" y="866"/>
                </a:lnTo>
                <a:lnTo>
                  <a:pt x="711" y="864"/>
                </a:lnTo>
                <a:lnTo>
                  <a:pt x="717" y="862"/>
                </a:lnTo>
                <a:lnTo>
                  <a:pt x="724" y="861"/>
                </a:lnTo>
                <a:lnTo>
                  <a:pt x="731" y="859"/>
                </a:lnTo>
                <a:lnTo>
                  <a:pt x="738" y="857"/>
                </a:lnTo>
                <a:lnTo>
                  <a:pt x="744" y="855"/>
                </a:lnTo>
                <a:lnTo>
                  <a:pt x="751" y="854"/>
                </a:lnTo>
                <a:lnTo>
                  <a:pt x="758" y="852"/>
                </a:lnTo>
                <a:lnTo>
                  <a:pt x="764" y="850"/>
                </a:lnTo>
                <a:lnTo>
                  <a:pt x="771" y="848"/>
                </a:lnTo>
                <a:lnTo>
                  <a:pt x="778" y="846"/>
                </a:lnTo>
                <a:lnTo>
                  <a:pt x="784" y="844"/>
                </a:lnTo>
                <a:lnTo>
                  <a:pt x="791" y="842"/>
                </a:lnTo>
                <a:lnTo>
                  <a:pt x="798" y="840"/>
                </a:lnTo>
                <a:lnTo>
                  <a:pt x="804" y="838"/>
                </a:lnTo>
                <a:lnTo>
                  <a:pt x="811" y="836"/>
                </a:lnTo>
                <a:lnTo>
                  <a:pt x="818" y="834"/>
                </a:lnTo>
                <a:lnTo>
                  <a:pt x="824" y="832"/>
                </a:lnTo>
                <a:lnTo>
                  <a:pt x="831" y="830"/>
                </a:lnTo>
                <a:lnTo>
                  <a:pt x="837" y="828"/>
                </a:lnTo>
                <a:lnTo>
                  <a:pt x="844" y="826"/>
                </a:lnTo>
                <a:lnTo>
                  <a:pt x="851" y="824"/>
                </a:lnTo>
                <a:lnTo>
                  <a:pt x="857" y="822"/>
                </a:lnTo>
                <a:lnTo>
                  <a:pt x="864" y="820"/>
                </a:lnTo>
                <a:lnTo>
                  <a:pt x="870" y="818"/>
                </a:lnTo>
                <a:lnTo>
                  <a:pt x="877" y="815"/>
                </a:lnTo>
                <a:lnTo>
                  <a:pt x="884" y="813"/>
                </a:lnTo>
                <a:lnTo>
                  <a:pt x="890" y="811"/>
                </a:lnTo>
                <a:lnTo>
                  <a:pt x="897" y="809"/>
                </a:lnTo>
                <a:lnTo>
                  <a:pt x="903" y="807"/>
                </a:lnTo>
                <a:lnTo>
                  <a:pt x="910" y="804"/>
                </a:lnTo>
                <a:lnTo>
                  <a:pt x="916" y="802"/>
                </a:lnTo>
                <a:lnTo>
                  <a:pt x="923" y="800"/>
                </a:lnTo>
                <a:lnTo>
                  <a:pt x="929" y="797"/>
                </a:lnTo>
                <a:lnTo>
                  <a:pt x="936" y="795"/>
                </a:lnTo>
                <a:lnTo>
                  <a:pt x="942" y="793"/>
                </a:lnTo>
                <a:lnTo>
                  <a:pt x="949" y="790"/>
                </a:lnTo>
                <a:lnTo>
                  <a:pt x="955" y="788"/>
                </a:lnTo>
                <a:lnTo>
                  <a:pt x="962" y="785"/>
                </a:lnTo>
                <a:lnTo>
                  <a:pt x="968" y="783"/>
                </a:lnTo>
                <a:lnTo>
                  <a:pt x="975" y="781"/>
                </a:lnTo>
                <a:lnTo>
                  <a:pt x="981" y="778"/>
                </a:lnTo>
                <a:lnTo>
                  <a:pt x="987" y="776"/>
                </a:lnTo>
                <a:lnTo>
                  <a:pt x="994" y="773"/>
                </a:lnTo>
                <a:lnTo>
                  <a:pt x="1000" y="771"/>
                </a:lnTo>
                <a:lnTo>
                  <a:pt x="1007" y="768"/>
                </a:lnTo>
                <a:lnTo>
                  <a:pt x="1013" y="765"/>
                </a:lnTo>
                <a:lnTo>
                  <a:pt x="1020" y="763"/>
                </a:lnTo>
                <a:lnTo>
                  <a:pt x="1026" y="760"/>
                </a:lnTo>
                <a:lnTo>
                  <a:pt x="1032" y="758"/>
                </a:lnTo>
                <a:lnTo>
                  <a:pt x="1039" y="755"/>
                </a:lnTo>
                <a:lnTo>
                  <a:pt x="1045" y="752"/>
                </a:lnTo>
                <a:lnTo>
                  <a:pt x="1051" y="750"/>
                </a:lnTo>
                <a:lnTo>
                  <a:pt x="1058" y="747"/>
                </a:lnTo>
                <a:lnTo>
                  <a:pt x="1064" y="744"/>
                </a:lnTo>
                <a:lnTo>
                  <a:pt x="1070" y="741"/>
                </a:lnTo>
                <a:lnTo>
                  <a:pt x="1077" y="739"/>
                </a:lnTo>
                <a:lnTo>
                  <a:pt x="1083" y="736"/>
                </a:lnTo>
                <a:lnTo>
                  <a:pt x="1089" y="733"/>
                </a:lnTo>
                <a:lnTo>
                  <a:pt x="1096" y="730"/>
                </a:lnTo>
                <a:lnTo>
                  <a:pt x="1102" y="728"/>
                </a:lnTo>
                <a:lnTo>
                  <a:pt x="1108" y="725"/>
                </a:lnTo>
                <a:lnTo>
                  <a:pt x="1115" y="722"/>
                </a:lnTo>
                <a:lnTo>
                  <a:pt x="1121" y="719"/>
                </a:lnTo>
                <a:lnTo>
                  <a:pt x="1127" y="716"/>
                </a:lnTo>
                <a:lnTo>
                  <a:pt x="1133" y="713"/>
                </a:lnTo>
                <a:lnTo>
                  <a:pt x="1140" y="710"/>
                </a:lnTo>
                <a:lnTo>
                  <a:pt x="1146" y="707"/>
                </a:lnTo>
                <a:lnTo>
                  <a:pt x="1152" y="704"/>
                </a:lnTo>
                <a:lnTo>
                  <a:pt x="1158" y="701"/>
                </a:lnTo>
                <a:lnTo>
                  <a:pt x="1164" y="698"/>
                </a:lnTo>
                <a:lnTo>
                  <a:pt x="1171" y="695"/>
                </a:lnTo>
                <a:lnTo>
                  <a:pt x="1177" y="692"/>
                </a:lnTo>
                <a:lnTo>
                  <a:pt x="1183" y="689"/>
                </a:lnTo>
                <a:lnTo>
                  <a:pt x="1189" y="686"/>
                </a:lnTo>
                <a:lnTo>
                  <a:pt x="1195" y="683"/>
                </a:lnTo>
                <a:lnTo>
                  <a:pt x="1201" y="680"/>
                </a:lnTo>
                <a:lnTo>
                  <a:pt x="1208" y="677"/>
                </a:lnTo>
                <a:lnTo>
                  <a:pt x="1214" y="674"/>
                </a:lnTo>
                <a:lnTo>
                  <a:pt x="1220" y="670"/>
                </a:lnTo>
                <a:lnTo>
                  <a:pt x="1226" y="667"/>
                </a:lnTo>
                <a:lnTo>
                  <a:pt x="1232" y="664"/>
                </a:lnTo>
                <a:lnTo>
                  <a:pt x="1238" y="661"/>
                </a:lnTo>
                <a:lnTo>
                  <a:pt x="1244" y="658"/>
                </a:lnTo>
                <a:lnTo>
                  <a:pt x="1250" y="654"/>
                </a:lnTo>
                <a:lnTo>
                  <a:pt x="1256" y="651"/>
                </a:lnTo>
                <a:lnTo>
                  <a:pt x="1262" y="648"/>
                </a:lnTo>
                <a:lnTo>
                  <a:pt x="1268" y="645"/>
                </a:lnTo>
                <a:lnTo>
                  <a:pt x="1275" y="641"/>
                </a:lnTo>
                <a:lnTo>
                  <a:pt x="1281" y="638"/>
                </a:lnTo>
                <a:lnTo>
                  <a:pt x="1287" y="635"/>
                </a:lnTo>
                <a:lnTo>
                  <a:pt x="1293" y="631"/>
                </a:lnTo>
                <a:lnTo>
                  <a:pt x="1299" y="628"/>
                </a:lnTo>
                <a:lnTo>
                  <a:pt x="1305" y="624"/>
                </a:lnTo>
                <a:lnTo>
                  <a:pt x="1310" y="621"/>
                </a:lnTo>
                <a:lnTo>
                  <a:pt x="1316" y="617"/>
                </a:lnTo>
                <a:lnTo>
                  <a:pt x="1322" y="614"/>
                </a:lnTo>
                <a:lnTo>
                  <a:pt x="1328" y="611"/>
                </a:lnTo>
                <a:lnTo>
                  <a:pt x="1334" y="607"/>
                </a:lnTo>
                <a:lnTo>
                  <a:pt x="1340" y="604"/>
                </a:lnTo>
                <a:lnTo>
                  <a:pt x="1346" y="600"/>
                </a:lnTo>
                <a:lnTo>
                  <a:pt x="1352" y="596"/>
                </a:lnTo>
                <a:lnTo>
                  <a:pt x="1358" y="593"/>
                </a:lnTo>
                <a:lnTo>
                  <a:pt x="1364" y="589"/>
                </a:lnTo>
                <a:lnTo>
                  <a:pt x="1370" y="586"/>
                </a:lnTo>
                <a:lnTo>
                  <a:pt x="1376" y="582"/>
                </a:lnTo>
                <a:lnTo>
                  <a:pt x="1381" y="578"/>
                </a:lnTo>
                <a:lnTo>
                  <a:pt x="1387" y="575"/>
                </a:lnTo>
                <a:lnTo>
                  <a:pt x="1393" y="571"/>
                </a:lnTo>
                <a:lnTo>
                  <a:pt x="1399" y="567"/>
                </a:lnTo>
                <a:lnTo>
                  <a:pt x="1405" y="564"/>
                </a:lnTo>
                <a:lnTo>
                  <a:pt x="1410" y="560"/>
                </a:lnTo>
                <a:lnTo>
                  <a:pt x="1416" y="556"/>
                </a:lnTo>
                <a:lnTo>
                  <a:pt x="1422" y="552"/>
                </a:lnTo>
                <a:lnTo>
                  <a:pt x="1428" y="549"/>
                </a:lnTo>
                <a:lnTo>
                  <a:pt x="1434" y="545"/>
                </a:lnTo>
                <a:lnTo>
                  <a:pt x="1439" y="541"/>
                </a:lnTo>
                <a:lnTo>
                  <a:pt x="1445" y="537"/>
                </a:lnTo>
                <a:lnTo>
                  <a:pt x="1451" y="533"/>
                </a:lnTo>
                <a:lnTo>
                  <a:pt x="1456" y="530"/>
                </a:lnTo>
                <a:lnTo>
                  <a:pt x="1462" y="526"/>
                </a:lnTo>
                <a:lnTo>
                  <a:pt x="1468" y="522"/>
                </a:lnTo>
                <a:lnTo>
                  <a:pt x="1473" y="518"/>
                </a:lnTo>
                <a:lnTo>
                  <a:pt x="1479" y="514"/>
                </a:lnTo>
                <a:lnTo>
                  <a:pt x="1485" y="510"/>
                </a:lnTo>
                <a:lnTo>
                  <a:pt x="1490" y="506"/>
                </a:lnTo>
                <a:lnTo>
                  <a:pt x="1496" y="502"/>
                </a:lnTo>
                <a:lnTo>
                  <a:pt x="1502" y="498"/>
                </a:lnTo>
                <a:lnTo>
                  <a:pt x="1507" y="494"/>
                </a:lnTo>
                <a:lnTo>
                  <a:pt x="1513" y="490"/>
                </a:lnTo>
                <a:lnTo>
                  <a:pt x="1518" y="486"/>
                </a:lnTo>
                <a:lnTo>
                  <a:pt x="1524" y="482"/>
                </a:lnTo>
                <a:lnTo>
                  <a:pt x="1530" y="478"/>
                </a:lnTo>
                <a:lnTo>
                  <a:pt x="1535" y="474"/>
                </a:lnTo>
                <a:lnTo>
                  <a:pt x="1541" y="470"/>
                </a:lnTo>
                <a:lnTo>
                  <a:pt x="1546" y="466"/>
                </a:lnTo>
                <a:lnTo>
                  <a:pt x="1552" y="461"/>
                </a:lnTo>
                <a:lnTo>
                  <a:pt x="1557" y="457"/>
                </a:lnTo>
                <a:lnTo>
                  <a:pt x="1563" y="453"/>
                </a:lnTo>
                <a:lnTo>
                  <a:pt x="1568" y="449"/>
                </a:lnTo>
                <a:lnTo>
                  <a:pt x="1574" y="445"/>
                </a:lnTo>
                <a:lnTo>
                  <a:pt x="1579" y="440"/>
                </a:lnTo>
                <a:lnTo>
                  <a:pt x="1585" y="436"/>
                </a:lnTo>
                <a:lnTo>
                  <a:pt x="1590" y="432"/>
                </a:lnTo>
                <a:lnTo>
                  <a:pt x="1595" y="428"/>
                </a:lnTo>
                <a:lnTo>
                  <a:pt x="1601" y="423"/>
                </a:lnTo>
                <a:lnTo>
                  <a:pt x="1606" y="419"/>
                </a:lnTo>
                <a:lnTo>
                  <a:pt x="1612" y="415"/>
                </a:lnTo>
                <a:lnTo>
                  <a:pt x="1617" y="410"/>
                </a:lnTo>
                <a:lnTo>
                  <a:pt x="1622" y="406"/>
                </a:lnTo>
                <a:lnTo>
                  <a:pt x="1628" y="402"/>
                </a:lnTo>
                <a:lnTo>
                  <a:pt x="1633" y="397"/>
                </a:lnTo>
                <a:lnTo>
                  <a:pt x="1638" y="393"/>
                </a:lnTo>
                <a:lnTo>
                  <a:pt x="1644" y="388"/>
                </a:lnTo>
                <a:lnTo>
                  <a:pt x="1649" y="384"/>
                </a:lnTo>
                <a:lnTo>
                  <a:pt x="1654" y="379"/>
                </a:lnTo>
                <a:lnTo>
                  <a:pt x="1659" y="375"/>
                </a:lnTo>
                <a:lnTo>
                  <a:pt x="1665" y="371"/>
                </a:lnTo>
                <a:lnTo>
                  <a:pt x="1670" y="366"/>
                </a:lnTo>
                <a:lnTo>
                  <a:pt x="1675" y="361"/>
                </a:lnTo>
                <a:lnTo>
                  <a:pt x="1680" y="357"/>
                </a:lnTo>
                <a:lnTo>
                  <a:pt x="1686" y="352"/>
                </a:lnTo>
                <a:lnTo>
                  <a:pt x="1691" y="348"/>
                </a:lnTo>
                <a:lnTo>
                  <a:pt x="1696" y="343"/>
                </a:lnTo>
                <a:lnTo>
                  <a:pt x="1701" y="339"/>
                </a:lnTo>
                <a:lnTo>
                  <a:pt x="1706" y="334"/>
                </a:lnTo>
                <a:lnTo>
                  <a:pt x="1711" y="329"/>
                </a:lnTo>
                <a:lnTo>
                  <a:pt x="1716" y="325"/>
                </a:lnTo>
                <a:lnTo>
                  <a:pt x="1722" y="320"/>
                </a:lnTo>
                <a:lnTo>
                  <a:pt x="1727" y="315"/>
                </a:lnTo>
                <a:lnTo>
                  <a:pt x="1732" y="311"/>
                </a:lnTo>
                <a:lnTo>
                  <a:pt x="1737" y="306"/>
                </a:lnTo>
                <a:lnTo>
                  <a:pt x="1742" y="301"/>
                </a:lnTo>
                <a:lnTo>
                  <a:pt x="1747" y="296"/>
                </a:lnTo>
                <a:lnTo>
                  <a:pt x="1752" y="292"/>
                </a:lnTo>
                <a:lnTo>
                  <a:pt x="1757" y="287"/>
                </a:lnTo>
                <a:lnTo>
                  <a:pt x="1762" y="282"/>
                </a:lnTo>
                <a:lnTo>
                  <a:pt x="1767" y="277"/>
                </a:lnTo>
                <a:lnTo>
                  <a:pt x="1772" y="273"/>
                </a:lnTo>
                <a:lnTo>
                  <a:pt x="1777" y="268"/>
                </a:lnTo>
                <a:lnTo>
                  <a:pt x="1782" y="263"/>
                </a:lnTo>
                <a:lnTo>
                  <a:pt x="1787" y="258"/>
                </a:lnTo>
                <a:lnTo>
                  <a:pt x="1792" y="253"/>
                </a:lnTo>
                <a:lnTo>
                  <a:pt x="1797" y="248"/>
                </a:lnTo>
                <a:lnTo>
                  <a:pt x="1801" y="243"/>
                </a:lnTo>
                <a:lnTo>
                  <a:pt x="1806" y="238"/>
                </a:lnTo>
                <a:lnTo>
                  <a:pt x="1811" y="233"/>
                </a:lnTo>
                <a:lnTo>
                  <a:pt x="1816" y="228"/>
                </a:lnTo>
                <a:lnTo>
                  <a:pt x="1821" y="223"/>
                </a:lnTo>
                <a:lnTo>
                  <a:pt x="1826" y="218"/>
                </a:lnTo>
                <a:lnTo>
                  <a:pt x="1831" y="213"/>
                </a:lnTo>
                <a:lnTo>
                  <a:pt x="1835" y="208"/>
                </a:lnTo>
                <a:lnTo>
                  <a:pt x="1840" y="203"/>
                </a:lnTo>
                <a:lnTo>
                  <a:pt x="1845" y="198"/>
                </a:lnTo>
                <a:lnTo>
                  <a:pt x="1850" y="193"/>
                </a:lnTo>
                <a:lnTo>
                  <a:pt x="1854" y="188"/>
                </a:lnTo>
                <a:lnTo>
                  <a:pt x="1859" y="183"/>
                </a:lnTo>
                <a:lnTo>
                  <a:pt x="1864" y="178"/>
                </a:lnTo>
                <a:lnTo>
                  <a:pt x="1868" y="173"/>
                </a:lnTo>
                <a:lnTo>
                  <a:pt x="1873" y="168"/>
                </a:lnTo>
                <a:lnTo>
                  <a:pt x="1878" y="162"/>
                </a:lnTo>
                <a:lnTo>
                  <a:pt x="1882" y="157"/>
                </a:lnTo>
                <a:lnTo>
                  <a:pt x="1887" y="152"/>
                </a:lnTo>
                <a:lnTo>
                  <a:pt x="1892" y="147"/>
                </a:lnTo>
                <a:lnTo>
                  <a:pt x="1896" y="142"/>
                </a:lnTo>
                <a:lnTo>
                  <a:pt x="1901" y="136"/>
                </a:lnTo>
                <a:lnTo>
                  <a:pt x="1905" y="131"/>
                </a:lnTo>
                <a:lnTo>
                  <a:pt x="1910" y="126"/>
                </a:lnTo>
                <a:lnTo>
                  <a:pt x="1915" y="120"/>
                </a:lnTo>
                <a:lnTo>
                  <a:pt x="1919" y="115"/>
                </a:lnTo>
                <a:lnTo>
                  <a:pt x="1924" y="110"/>
                </a:lnTo>
                <a:lnTo>
                  <a:pt x="1928" y="104"/>
                </a:lnTo>
                <a:lnTo>
                  <a:pt x="1933" y="99"/>
                </a:lnTo>
                <a:lnTo>
                  <a:pt x="1937" y="94"/>
                </a:lnTo>
                <a:lnTo>
                  <a:pt x="1942" y="88"/>
                </a:lnTo>
                <a:lnTo>
                  <a:pt x="1946" y="83"/>
                </a:lnTo>
                <a:lnTo>
                  <a:pt x="1950" y="78"/>
                </a:lnTo>
                <a:lnTo>
                  <a:pt x="1955" y="72"/>
                </a:lnTo>
                <a:lnTo>
                  <a:pt x="1959" y="67"/>
                </a:lnTo>
                <a:lnTo>
                  <a:pt x="1964" y="61"/>
                </a:lnTo>
                <a:lnTo>
                  <a:pt x="1968" y="56"/>
                </a:lnTo>
                <a:lnTo>
                  <a:pt x="1972" y="50"/>
                </a:lnTo>
                <a:lnTo>
                  <a:pt x="1977" y="45"/>
                </a:lnTo>
                <a:lnTo>
                  <a:pt x="1981" y="39"/>
                </a:lnTo>
                <a:lnTo>
                  <a:pt x="1985" y="34"/>
                </a:lnTo>
                <a:lnTo>
                  <a:pt x="1990" y="28"/>
                </a:lnTo>
                <a:lnTo>
                  <a:pt x="1994" y="23"/>
                </a:lnTo>
                <a:lnTo>
                  <a:pt x="1998" y="17"/>
                </a:lnTo>
                <a:lnTo>
                  <a:pt x="2002" y="11"/>
                </a:lnTo>
                <a:lnTo>
                  <a:pt x="2007" y="6"/>
                </a:lnTo>
                <a:lnTo>
                  <a:pt x="2011" y="0"/>
                </a:lnTo>
              </a:path>
            </a:pathLst>
          </a:custGeom>
          <a:noFill/>
          <a:ln w="39922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Freeform 9"/>
          <p:cNvSpPr>
            <a:spLocks/>
          </p:cNvSpPr>
          <p:nvPr/>
        </p:nvSpPr>
        <p:spPr bwMode="auto">
          <a:xfrm>
            <a:off x="6378575" y="3967163"/>
            <a:ext cx="0" cy="1235075"/>
          </a:xfrm>
          <a:custGeom>
            <a:avLst/>
            <a:gdLst>
              <a:gd name="T0" fmla="*/ 0 h 924"/>
              <a:gd name="T1" fmla="*/ 2147483646 h 924"/>
              <a:gd name="T2" fmla="*/ 0 60000 65536"/>
              <a:gd name="T3" fmla="*/ 0 60000 65536"/>
              <a:gd name="T4" fmla="*/ 0 h 924"/>
              <a:gd name="T5" fmla="*/ 924 h 92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924">
                <a:moveTo>
                  <a:pt x="0" y="0"/>
                </a:moveTo>
                <a:lnTo>
                  <a:pt x="0" y="924"/>
                </a:lnTo>
              </a:path>
            </a:pathLst>
          </a:custGeom>
          <a:noFill/>
          <a:ln w="29942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Oval 10"/>
          <p:cNvSpPr>
            <a:spLocks noChangeArrowheads="1"/>
          </p:cNvSpPr>
          <p:nvPr/>
        </p:nvSpPr>
        <p:spPr bwMode="auto">
          <a:xfrm>
            <a:off x="6300788" y="4392613"/>
            <a:ext cx="133350" cy="144462"/>
          </a:xfrm>
          <a:prstGeom prst="ellipse">
            <a:avLst/>
          </a:prstGeom>
          <a:solidFill>
            <a:srgbClr val="000000"/>
          </a:solidFill>
          <a:ln w="29942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26" name="Freeform 11"/>
          <p:cNvSpPr>
            <a:spLocks noChangeArrowheads="1"/>
          </p:cNvSpPr>
          <p:nvPr/>
        </p:nvSpPr>
        <p:spPr bwMode="auto">
          <a:xfrm>
            <a:off x="5418138" y="2835275"/>
            <a:ext cx="0" cy="2746375"/>
          </a:xfrm>
          <a:custGeom>
            <a:avLst/>
            <a:gdLst>
              <a:gd name="T0" fmla="*/ 0 h 2055"/>
              <a:gd name="T1" fmla="*/ 2147483646 h 2055"/>
              <a:gd name="T2" fmla="*/ 0 60000 65536"/>
              <a:gd name="T3" fmla="*/ 0 60000 65536"/>
              <a:gd name="T4" fmla="*/ 0 h 2055"/>
              <a:gd name="T5" fmla="*/ 2055 h 205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055">
                <a:moveTo>
                  <a:pt x="0" y="0"/>
                </a:moveTo>
                <a:lnTo>
                  <a:pt x="0" y="2055"/>
                </a:lnTo>
              </a:path>
            </a:pathLst>
          </a:custGeom>
          <a:noFill/>
          <a:ln w="9981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Freeform 12"/>
          <p:cNvSpPr>
            <a:spLocks/>
          </p:cNvSpPr>
          <p:nvPr/>
        </p:nvSpPr>
        <p:spPr bwMode="auto">
          <a:xfrm>
            <a:off x="4514850" y="5124450"/>
            <a:ext cx="866775" cy="0"/>
          </a:xfrm>
          <a:custGeom>
            <a:avLst/>
            <a:gdLst>
              <a:gd name="T0" fmla="*/ 2147483646 w 655"/>
              <a:gd name="T1" fmla="*/ 0 w 655"/>
              <a:gd name="T2" fmla="*/ 0 60000 65536"/>
              <a:gd name="T3" fmla="*/ 0 60000 65536"/>
              <a:gd name="T4" fmla="*/ 0 w 655"/>
              <a:gd name="T5" fmla="*/ 655 w 65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655">
                <a:moveTo>
                  <a:pt x="655" y="0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Text Box 13"/>
          <p:cNvSpPr txBox="1">
            <a:spLocks noChangeArrowheads="1"/>
          </p:cNvSpPr>
          <p:nvPr/>
        </p:nvSpPr>
        <p:spPr bwMode="auto">
          <a:xfrm>
            <a:off x="6207125" y="3114675"/>
            <a:ext cx="31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4829" name="Text Box 14"/>
          <p:cNvSpPr txBox="1">
            <a:spLocks noChangeArrowheads="1"/>
          </p:cNvSpPr>
          <p:nvPr/>
        </p:nvSpPr>
        <p:spPr bwMode="auto">
          <a:xfrm>
            <a:off x="4860925" y="4830763"/>
            <a:ext cx="307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a</a:t>
            </a:r>
            <a:r>
              <a:rPr lang="en-US" altLang="en-US" sz="160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4830" name="Freeform 15"/>
          <p:cNvSpPr>
            <a:spLocks noChangeArrowheads="1"/>
          </p:cNvSpPr>
          <p:nvPr/>
        </p:nvSpPr>
        <p:spPr bwMode="auto">
          <a:xfrm>
            <a:off x="3370263" y="2498725"/>
            <a:ext cx="5010150" cy="3041650"/>
          </a:xfrm>
          <a:custGeom>
            <a:avLst/>
            <a:gdLst>
              <a:gd name="T0" fmla="*/ 2147483646 w 3790"/>
              <a:gd name="T1" fmla="*/ 2147483646 h 2276"/>
              <a:gd name="T2" fmla="*/ 2147483646 w 3790"/>
              <a:gd name="T3" fmla="*/ 2147483646 h 2276"/>
              <a:gd name="T4" fmla="*/ 2147483646 w 3790"/>
              <a:gd name="T5" fmla="*/ 2147483646 h 2276"/>
              <a:gd name="T6" fmla="*/ 2147483646 w 3790"/>
              <a:gd name="T7" fmla="*/ 2147483646 h 2276"/>
              <a:gd name="T8" fmla="*/ 2147483646 w 3790"/>
              <a:gd name="T9" fmla="*/ 2147483646 h 2276"/>
              <a:gd name="T10" fmla="*/ 2147483646 w 3790"/>
              <a:gd name="T11" fmla="*/ 2147483646 h 2276"/>
              <a:gd name="T12" fmla="*/ 2147483646 w 3790"/>
              <a:gd name="T13" fmla="*/ 2147483646 h 2276"/>
              <a:gd name="T14" fmla="*/ 2147483646 w 3790"/>
              <a:gd name="T15" fmla="*/ 2147483646 h 2276"/>
              <a:gd name="T16" fmla="*/ 2147483646 w 3790"/>
              <a:gd name="T17" fmla="*/ 2147483646 h 2276"/>
              <a:gd name="T18" fmla="*/ 2147483646 w 3790"/>
              <a:gd name="T19" fmla="*/ 2147483646 h 2276"/>
              <a:gd name="T20" fmla="*/ 2147483646 w 3790"/>
              <a:gd name="T21" fmla="*/ 2147483646 h 2276"/>
              <a:gd name="T22" fmla="*/ 2147483646 w 3790"/>
              <a:gd name="T23" fmla="*/ 2147483646 h 2276"/>
              <a:gd name="T24" fmla="*/ 2147483646 w 3790"/>
              <a:gd name="T25" fmla="*/ 2147483646 h 2276"/>
              <a:gd name="T26" fmla="*/ 2147483646 w 3790"/>
              <a:gd name="T27" fmla="*/ 2147483646 h 2276"/>
              <a:gd name="T28" fmla="*/ 2147483646 w 3790"/>
              <a:gd name="T29" fmla="*/ 2147483646 h 2276"/>
              <a:gd name="T30" fmla="*/ 2147483646 w 3790"/>
              <a:gd name="T31" fmla="*/ 2147483646 h 2276"/>
              <a:gd name="T32" fmla="*/ 2147483646 w 3790"/>
              <a:gd name="T33" fmla="*/ 2147483646 h 2276"/>
              <a:gd name="T34" fmla="*/ 2147483646 w 3790"/>
              <a:gd name="T35" fmla="*/ 2147483646 h 2276"/>
              <a:gd name="T36" fmla="*/ 2147483646 w 3790"/>
              <a:gd name="T37" fmla="*/ 2147483646 h 2276"/>
              <a:gd name="T38" fmla="*/ 2147483646 w 3790"/>
              <a:gd name="T39" fmla="*/ 2147483646 h 2276"/>
              <a:gd name="T40" fmla="*/ 2147483646 w 3790"/>
              <a:gd name="T41" fmla="*/ 2147483646 h 2276"/>
              <a:gd name="T42" fmla="*/ 2147483646 w 3790"/>
              <a:gd name="T43" fmla="*/ 2147483646 h 2276"/>
              <a:gd name="T44" fmla="*/ 2147483646 w 3790"/>
              <a:gd name="T45" fmla="*/ 2147483646 h 2276"/>
              <a:gd name="T46" fmla="*/ 2147483646 w 3790"/>
              <a:gd name="T47" fmla="*/ 2147483646 h 2276"/>
              <a:gd name="T48" fmla="*/ 2147483646 w 3790"/>
              <a:gd name="T49" fmla="*/ 2147483646 h 2276"/>
              <a:gd name="T50" fmla="*/ 2147483646 w 3790"/>
              <a:gd name="T51" fmla="*/ 2147483646 h 2276"/>
              <a:gd name="T52" fmla="*/ 2147483646 w 3790"/>
              <a:gd name="T53" fmla="*/ 2147483646 h 2276"/>
              <a:gd name="T54" fmla="*/ 2147483646 w 3790"/>
              <a:gd name="T55" fmla="*/ 2147483646 h 2276"/>
              <a:gd name="T56" fmla="*/ 2147483646 w 3790"/>
              <a:gd name="T57" fmla="*/ 2147483646 h 2276"/>
              <a:gd name="T58" fmla="*/ 2147483646 w 3790"/>
              <a:gd name="T59" fmla="*/ 2147483646 h 2276"/>
              <a:gd name="T60" fmla="*/ 2147483646 w 3790"/>
              <a:gd name="T61" fmla="*/ 2147483646 h 2276"/>
              <a:gd name="T62" fmla="*/ 2147483646 w 3790"/>
              <a:gd name="T63" fmla="*/ 2147483646 h 2276"/>
              <a:gd name="T64" fmla="*/ 2147483646 w 3790"/>
              <a:gd name="T65" fmla="*/ 2147483646 h 2276"/>
              <a:gd name="T66" fmla="*/ 2147483646 w 3790"/>
              <a:gd name="T67" fmla="*/ 2147483646 h 2276"/>
              <a:gd name="T68" fmla="*/ 2147483646 w 3790"/>
              <a:gd name="T69" fmla="*/ 2147483646 h 2276"/>
              <a:gd name="T70" fmla="*/ 2147483646 w 3790"/>
              <a:gd name="T71" fmla="*/ 2147483646 h 2276"/>
              <a:gd name="T72" fmla="*/ 2147483646 w 3790"/>
              <a:gd name="T73" fmla="*/ 2147483646 h 2276"/>
              <a:gd name="T74" fmla="*/ 2147483646 w 3790"/>
              <a:gd name="T75" fmla="*/ 2147483646 h 2276"/>
              <a:gd name="T76" fmla="*/ 2147483646 w 3790"/>
              <a:gd name="T77" fmla="*/ 2147483646 h 2276"/>
              <a:gd name="T78" fmla="*/ 2147483646 w 3790"/>
              <a:gd name="T79" fmla="*/ 2147483646 h 2276"/>
              <a:gd name="T80" fmla="*/ 2147483646 w 3790"/>
              <a:gd name="T81" fmla="*/ 2147483646 h 2276"/>
              <a:gd name="T82" fmla="*/ 2147483646 w 3790"/>
              <a:gd name="T83" fmla="*/ 2147483646 h 2276"/>
              <a:gd name="T84" fmla="*/ 2147483646 w 3790"/>
              <a:gd name="T85" fmla="*/ 2147483646 h 2276"/>
              <a:gd name="T86" fmla="*/ 2147483646 w 3790"/>
              <a:gd name="T87" fmla="*/ 2147483646 h 2276"/>
              <a:gd name="T88" fmla="*/ 2147483646 w 3790"/>
              <a:gd name="T89" fmla="*/ 2147483646 h 2276"/>
              <a:gd name="T90" fmla="*/ 2147483646 w 3790"/>
              <a:gd name="T91" fmla="*/ 2147483646 h 2276"/>
              <a:gd name="T92" fmla="*/ 2147483646 w 3790"/>
              <a:gd name="T93" fmla="*/ 2147483646 h 2276"/>
              <a:gd name="T94" fmla="*/ 2147483646 w 3790"/>
              <a:gd name="T95" fmla="*/ 2147483646 h 2276"/>
              <a:gd name="T96" fmla="*/ 2147483646 w 3790"/>
              <a:gd name="T97" fmla="*/ 2147483646 h 2276"/>
              <a:gd name="T98" fmla="*/ 2147483646 w 3790"/>
              <a:gd name="T99" fmla="*/ 2147483646 h 2276"/>
              <a:gd name="T100" fmla="*/ 2147483646 w 3790"/>
              <a:gd name="T101" fmla="*/ 2147483646 h 2276"/>
              <a:gd name="T102" fmla="*/ 2147483646 w 3790"/>
              <a:gd name="T103" fmla="*/ 2147483646 h 2276"/>
              <a:gd name="T104" fmla="*/ 2147483646 w 3790"/>
              <a:gd name="T105" fmla="*/ 2147483646 h 2276"/>
              <a:gd name="T106" fmla="*/ 2147483646 w 3790"/>
              <a:gd name="T107" fmla="*/ 2147483646 h 2276"/>
              <a:gd name="T108" fmla="*/ 2147483646 w 3790"/>
              <a:gd name="T109" fmla="*/ 2147483646 h 2276"/>
              <a:gd name="T110" fmla="*/ 2147483646 w 3790"/>
              <a:gd name="T111" fmla="*/ 2147483646 h 2276"/>
              <a:gd name="T112" fmla="*/ 2147483646 w 3790"/>
              <a:gd name="T113" fmla="*/ 2147483646 h 2276"/>
              <a:gd name="T114" fmla="*/ 2147483646 w 3790"/>
              <a:gd name="T115" fmla="*/ 2147483646 h 2276"/>
              <a:gd name="T116" fmla="*/ 2147483646 w 3790"/>
              <a:gd name="T117" fmla="*/ 2147483646 h 2276"/>
              <a:gd name="T118" fmla="*/ 2147483646 w 3790"/>
              <a:gd name="T119" fmla="*/ 2147483646 h 2276"/>
              <a:gd name="T120" fmla="*/ 2147483646 w 3790"/>
              <a:gd name="T121" fmla="*/ 2147483646 h 2276"/>
              <a:gd name="T122" fmla="*/ 2147483646 w 3790"/>
              <a:gd name="T123" fmla="*/ 2147483646 h 2276"/>
              <a:gd name="T124" fmla="*/ 2147483646 w 3790"/>
              <a:gd name="T125" fmla="*/ 0 h 227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90"/>
              <a:gd name="T190" fmla="*/ 0 h 2276"/>
              <a:gd name="T191" fmla="*/ 3790 w 3790"/>
              <a:gd name="T192" fmla="*/ 2276 h 227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90" h="2276">
                <a:moveTo>
                  <a:pt x="0" y="1663"/>
                </a:moveTo>
                <a:lnTo>
                  <a:pt x="4" y="1667"/>
                </a:lnTo>
                <a:lnTo>
                  <a:pt x="9" y="1672"/>
                </a:lnTo>
                <a:lnTo>
                  <a:pt x="14" y="1676"/>
                </a:lnTo>
                <a:lnTo>
                  <a:pt x="19" y="1680"/>
                </a:lnTo>
                <a:lnTo>
                  <a:pt x="24" y="1685"/>
                </a:lnTo>
                <a:lnTo>
                  <a:pt x="29" y="1689"/>
                </a:lnTo>
                <a:lnTo>
                  <a:pt x="34" y="1694"/>
                </a:lnTo>
                <a:lnTo>
                  <a:pt x="39" y="1698"/>
                </a:lnTo>
                <a:lnTo>
                  <a:pt x="44" y="1703"/>
                </a:lnTo>
                <a:lnTo>
                  <a:pt x="48" y="1707"/>
                </a:lnTo>
                <a:lnTo>
                  <a:pt x="53" y="1711"/>
                </a:lnTo>
                <a:lnTo>
                  <a:pt x="58" y="1716"/>
                </a:lnTo>
                <a:lnTo>
                  <a:pt x="63" y="1720"/>
                </a:lnTo>
                <a:lnTo>
                  <a:pt x="68" y="1724"/>
                </a:lnTo>
                <a:lnTo>
                  <a:pt x="73" y="1728"/>
                </a:lnTo>
                <a:lnTo>
                  <a:pt x="78" y="1733"/>
                </a:lnTo>
                <a:lnTo>
                  <a:pt x="83" y="1737"/>
                </a:lnTo>
                <a:lnTo>
                  <a:pt x="88" y="1741"/>
                </a:lnTo>
                <a:lnTo>
                  <a:pt x="93" y="1745"/>
                </a:lnTo>
                <a:lnTo>
                  <a:pt x="98" y="1749"/>
                </a:lnTo>
                <a:lnTo>
                  <a:pt x="103" y="1754"/>
                </a:lnTo>
                <a:lnTo>
                  <a:pt x="108" y="1758"/>
                </a:lnTo>
                <a:lnTo>
                  <a:pt x="113" y="1762"/>
                </a:lnTo>
                <a:lnTo>
                  <a:pt x="118" y="1766"/>
                </a:lnTo>
                <a:lnTo>
                  <a:pt x="123" y="1770"/>
                </a:lnTo>
                <a:lnTo>
                  <a:pt x="128" y="1774"/>
                </a:lnTo>
                <a:lnTo>
                  <a:pt x="133" y="1778"/>
                </a:lnTo>
                <a:lnTo>
                  <a:pt x="138" y="1782"/>
                </a:lnTo>
                <a:lnTo>
                  <a:pt x="143" y="1786"/>
                </a:lnTo>
                <a:lnTo>
                  <a:pt x="148" y="1790"/>
                </a:lnTo>
                <a:lnTo>
                  <a:pt x="153" y="1794"/>
                </a:lnTo>
                <a:lnTo>
                  <a:pt x="158" y="1798"/>
                </a:lnTo>
                <a:lnTo>
                  <a:pt x="164" y="1802"/>
                </a:lnTo>
                <a:lnTo>
                  <a:pt x="169" y="1806"/>
                </a:lnTo>
                <a:lnTo>
                  <a:pt x="174" y="1810"/>
                </a:lnTo>
                <a:lnTo>
                  <a:pt x="179" y="1814"/>
                </a:lnTo>
                <a:lnTo>
                  <a:pt x="184" y="1818"/>
                </a:lnTo>
                <a:lnTo>
                  <a:pt x="189" y="1822"/>
                </a:lnTo>
                <a:lnTo>
                  <a:pt x="194" y="1826"/>
                </a:lnTo>
                <a:lnTo>
                  <a:pt x="199" y="1829"/>
                </a:lnTo>
                <a:lnTo>
                  <a:pt x="204" y="1833"/>
                </a:lnTo>
                <a:lnTo>
                  <a:pt x="210" y="1837"/>
                </a:lnTo>
                <a:lnTo>
                  <a:pt x="215" y="1841"/>
                </a:lnTo>
                <a:lnTo>
                  <a:pt x="220" y="1845"/>
                </a:lnTo>
                <a:lnTo>
                  <a:pt x="225" y="1848"/>
                </a:lnTo>
                <a:lnTo>
                  <a:pt x="230" y="1852"/>
                </a:lnTo>
                <a:lnTo>
                  <a:pt x="235" y="1856"/>
                </a:lnTo>
                <a:lnTo>
                  <a:pt x="241" y="1860"/>
                </a:lnTo>
                <a:lnTo>
                  <a:pt x="246" y="1863"/>
                </a:lnTo>
                <a:lnTo>
                  <a:pt x="251" y="1867"/>
                </a:lnTo>
                <a:lnTo>
                  <a:pt x="256" y="1871"/>
                </a:lnTo>
                <a:lnTo>
                  <a:pt x="261" y="1874"/>
                </a:lnTo>
                <a:lnTo>
                  <a:pt x="266" y="1878"/>
                </a:lnTo>
                <a:lnTo>
                  <a:pt x="272" y="1881"/>
                </a:lnTo>
                <a:lnTo>
                  <a:pt x="277" y="1885"/>
                </a:lnTo>
                <a:lnTo>
                  <a:pt x="282" y="1889"/>
                </a:lnTo>
                <a:lnTo>
                  <a:pt x="287" y="1892"/>
                </a:lnTo>
                <a:lnTo>
                  <a:pt x="293" y="1896"/>
                </a:lnTo>
                <a:lnTo>
                  <a:pt x="298" y="1899"/>
                </a:lnTo>
                <a:lnTo>
                  <a:pt x="303" y="1903"/>
                </a:lnTo>
                <a:lnTo>
                  <a:pt x="308" y="1906"/>
                </a:lnTo>
                <a:lnTo>
                  <a:pt x="314" y="1910"/>
                </a:lnTo>
                <a:lnTo>
                  <a:pt x="319" y="1913"/>
                </a:lnTo>
                <a:lnTo>
                  <a:pt x="324" y="1916"/>
                </a:lnTo>
                <a:lnTo>
                  <a:pt x="329" y="1920"/>
                </a:lnTo>
                <a:lnTo>
                  <a:pt x="335" y="1923"/>
                </a:lnTo>
                <a:lnTo>
                  <a:pt x="340" y="1927"/>
                </a:lnTo>
                <a:lnTo>
                  <a:pt x="345" y="1930"/>
                </a:lnTo>
                <a:lnTo>
                  <a:pt x="351" y="1933"/>
                </a:lnTo>
                <a:lnTo>
                  <a:pt x="356" y="1937"/>
                </a:lnTo>
                <a:lnTo>
                  <a:pt x="361" y="1940"/>
                </a:lnTo>
                <a:lnTo>
                  <a:pt x="366" y="1943"/>
                </a:lnTo>
                <a:lnTo>
                  <a:pt x="372" y="1947"/>
                </a:lnTo>
                <a:lnTo>
                  <a:pt x="377" y="1950"/>
                </a:lnTo>
                <a:lnTo>
                  <a:pt x="382" y="1953"/>
                </a:lnTo>
                <a:lnTo>
                  <a:pt x="388" y="1956"/>
                </a:lnTo>
                <a:lnTo>
                  <a:pt x="393" y="1959"/>
                </a:lnTo>
                <a:lnTo>
                  <a:pt x="398" y="1963"/>
                </a:lnTo>
                <a:lnTo>
                  <a:pt x="404" y="1966"/>
                </a:lnTo>
                <a:lnTo>
                  <a:pt x="409" y="1969"/>
                </a:lnTo>
                <a:lnTo>
                  <a:pt x="415" y="1972"/>
                </a:lnTo>
                <a:lnTo>
                  <a:pt x="420" y="1975"/>
                </a:lnTo>
                <a:lnTo>
                  <a:pt x="425" y="1978"/>
                </a:lnTo>
                <a:lnTo>
                  <a:pt x="431" y="1981"/>
                </a:lnTo>
                <a:lnTo>
                  <a:pt x="436" y="1984"/>
                </a:lnTo>
                <a:lnTo>
                  <a:pt x="441" y="1988"/>
                </a:lnTo>
                <a:lnTo>
                  <a:pt x="447" y="1991"/>
                </a:lnTo>
                <a:lnTo>
                  <a:pt x="452" y="1994"/>
                </a:lnTo>
                <a:lnTo>
                  <a:pt x="458" y="1997"/>
                </a:lnTo>
                <a:lnTo>
                  <a:pt x="463" y="2000"/>
                </a:lnTo>
                <a:lnTo>
                  <a:pt x="468" y="2003"/>
                </a:lnTo>
                <a:lnTo>
                  <a:pt x="474" y="2006"/>
                </a:lnTo>
                <a:lnTo>
                  <a:pt x="479" y="2008"/>
                </a:lnTo>
                <a:lnTo>
                  <a:pt x="485" y="2011"/>
                </a:lnTo>
                <a:lnTo>
                  <a:pt x="490" y="2014"/>
                </a:lnTo>
                <a:lnTo>
                  <a:pt x="496" y="2017"/>
                </a:lnTo>
                <a:lnTo>
                  <a:pt x="501" y="2020"/>
                </a:lnTo>
                <a:lnTo>
                  <a:pt x="506" y="2023"/>
                </a:lnTo>
                <a:lnTo>
                  <a:pt x="512" y="2026"/>
                </a:lnTo>
                <a:lnTo>
                  <a:pt x="517" y="2029"/>
                </a:lnTo>
                <a:lnTo>
                  <a:pt x="523" y="2031"/>
                </a:lnTo>
                <a:lnTo>
                  <a:pt x="528" y="2034"/>
                </a:lnTo>
                <a:lnTo>
                  <a:pt x="534" y="2037"/>
                </a:lnTo>
                <a:lnTo>
                  <a:pt x="539" y="2040"/>
                </a:lnTo>
                <a:lnTo>
                  <a:pt x="545" y="2042"/>
                </a:lnTo>
                <a:lnTo>
                  <a:pt x="550" y="2045"/>
                </a:lnTo>
                <a:lnTo>
                  <a:pt x="556" y="2048"/>
                </a:lnTo>
                <a:lnTo>
                  <a:pt x="561" y="2051"/>
                </a:lnTo>
                <a:lnTo>
                  <a:pt x="567" y="2053"/>
                </a:lnTo>
                <a:lnTo>
                  <a:pt x="572" y="2056"/>
                </a:lnTo>
                <a:lnTo>
                  <a:pt x="578" y="2059"/>
                </a:lnTo>
                <a:lnTo>
                  <a:pt x="583" y="2061"/>
                </a:lnTo>
                <a:lnTo>
                  <a:pt x="589" y="2064"/>
                </a:lnTo>
                <a:lnTo>
                  <a:pt x="594" y="2066"/>
                </a:lnTo>
                <a:lnTo>
                  <a:pt x="600" y="2069"/>
                </a:lnTo>
                <a:lnTo>
                  <a:pt x="605" y="2071"/>
                </a:lnTo>
                <a:lnTo>
                  <a:pt x="611" y="2074"/>
                </a:lnTo>
                <a:lnTo>
                  <a:pt x="616" y="2077"/>
                </a:lnTo>
                <a:lnTo>
                  <a:pt x="622" y="2079"/>
                </a:lnTo>
                <a:lnTo>
                  <a:pt x="627" y="2082"/>
                </a:lnTo>
                <a:lnTo>
                  <a:pt x="633" y="2084"/>
                </a:lnTo>
                <a:lnTo>
                  <a:pt x="639" y="2086"/>
                </a:lnTo>
                <a:lnTo>
                  <a:pt x="644" y="2089"/>
                </a:lnTo>
                <a:lnTo>
                  <a:pt x="650" y="2091"/>
                </a:lnTo>
                <a:lnTo>
                  <a:pt x="655" y="2094"/>
                </a:lnTo>
                <a:lnTo>
                  <a:pt x="661" y="2096"/>
                </a:lnTo>
                <a:lnTo>
                  <a:pt x="666" y="2099"/>
                </a:lnTo>
                <a:lnTo>
                  <a:pt x="672" y="2101"/>
                </a:lnTo>
                <a:lnTo>
                  <a:pt x="677" y="2103"/>
                </a:lnTo>
                <a:lnTo>
                  <a:pt x="683" y="2106"/>
                </a:lnTo>
                <a:lnTo>
                  <a:pt x="689" y="2108"/>
                </a:lnTo>
                <a:lnTo>
                  <a:pt x="694" y="2110"/>
                </a:lnTo>
                <a:lnTo>
                  <a:pt x="700" y="2112"/>
                </a:lnTo>
                <a:lnTo>
                  <a:pt x="705" y="2115"/>
                </a:lnTo>
                <a:lnTo>
                  <a:pt x="711" y="2117"/>
                </a:lnTo>
                <a:lnTo>
                  <a:pt x="717" y="2119"/>
                </a:lnTo>
                <a:lnTo>
                  <a:pt x="722" y="2121"/>
                </a:lnTo>
                <a:lnTo>
                  <a:pt x="728" y="2124"/>
                </a:lnTo>
                <a:lnTo>
                  <a:pt x="733" y="2126"/>
                </a:lnTo>
                <a:lnTo>
                  <a:pt x="739" y="2128"/>
                </a:lnTo>
                <a:lnTo>
                  <a:pt x="745" y="2130"/>
                </a:lnTo>
                <a:lnTo>
                  <a:pt x="750" y="2132"/>
                </a:lnTo>
                <a:lnTo>
                  <a:pt x="756" y="2134"/>
                </a:lnTo>
                <a:lnTo>
                  <a:pt x="762" y="2136"/>
                </a:lnTo>
                <a:lnTo>
                  <a:pt x="767" y="2139"/>
                </a:lnTo>
                <a:lnTo>
                  <a:pt x="773" y="2141"/>
                </a:lnTo>
                <a:lnTo>
                  <a:pt x="778" y="2143"/>
                </a:lnTo>
                <a:lnTo>
                  <a:pt x="784" y="2145"/>
                </a:lnTo>
                <a:lnTo>
                  <a:pt x="790" y="2147"/>
                </a:lnTo>
                <a:lnTo>
                  <a:pt x="795" y="2149"/>
                </a:lnTo>
                <a:lnTo>
                  <a:pt x="801" y="2151"/>
                </a:lnTo>
                <a:lnTo>
                  <a:pt x="807" y="2153"/>
                </a:lnTo>
                <a:lnTo>
                  <a:pt x="812" y="2155"/>
                </a:lnTo>
                <a:lnTo>
                  <a:pt x="818" y="2157"/>
                </a:lnTo>
                <a:lnTo>
                  <a:pt x="824" y="2158"/>
                </a:lnTo>
                <a:lnTo>
                  <a:pt x="829" y="2160"/>
                </a:lnTo>
                <a:lnTo>
                  <a:pt x="835" y="2162"/>
                </a:lnTo>
                <a:lnTo>
                  <a:pt x="841" y="2164"/>
                </a:lnTo>
                <a:lnTo>
                  <a:pt x="846" y="2166"/>
                </a:lnTo>
                <a:lnTo>
                  <a:pt x="852" y="2168"/>
                </a:lnTo>
                <a:lnTo>
                  <a:pt x="858" y="2170"/>
                </a:lnTo>
                <a:lnTo>
                  <a:pt x="863" y="2172"/>
                </a:lnTo>
                <a:lnTo>
                  <a:pt x="869" y="2173"/>
                </a:lnTo>
                <a:lnTo>
                  <a:pt x="875" y="2175"/>
                </a:lnTo>
                <a:lnTo>
                  <a:pt x="880" y="2177"/>
                </a:lnTo>
                <a:lnTo>
                  <a:pt x="886" y="2179"/>
                </a:lnTo>
                <a:lnTo>
                  <a:pt x="892" y="2180"/>
                </a:lnTo>
                <a:lnTo>
                  <a:pt x="898" y="2182"/>
                </a:lnTo>
                <a:lnTo>
                  <a:pt x="903" y="2184"/>
                </a:lnTo>
                <a:lnTo>
                  <a:pt x="909" y="2185"/>
                </a:lnTo>
                <a:lnTo>
                  <a:pt x="915" y="2187"/>
                </a:lnTo>
                <a:lnTo>
                  <a:pt x="920" y="2189"/>
                </a:lnTo>
                <a:lnTo>
                  <a:pt x="926" y="2190"/>
                </a:lnTo>
                <a:lnTo>
                  <a:pt x="932" y="2192"/>
                </a:lnTo>
                <a:lnTo>
                  <a:pt x="938" y="2194"/>
                </a:lnTo>
                <a:lnTo>
                  <a:pt x="943" y="2195"/>
                </a:lnTo>
                <a:lnTo>
                  <a:pt x="949" y="2197"/>
                </a:lnTo>
                <a:lnTo>
                  <a:pt x="955" y="2198"/>
                </a:lnTo>
                <a:lnTo>
                  <a:pt x="960" y="2200"/>
                </a:lnTo>
                <a:lnTo>
                  <a:pt x="966" y="2201"/>
                </a:lnTo>
                <a:lnTo>
                  <a:pt x="972" y="2203"/>
                </a:lnTo>
                <a:lnTo>
                  <a:pt x="978" y="2204"/>
                </a:lnTo>
                <a:lnTo>
                  <a:pt x="983" y="2206"/>
                </a:lnTo>
                <a:lnTo>
                  <a:pt x="989" y="2207"/>
                </a:lnTo>
                <a:lnTo>
                  <a:pt x="995" y="2209"/>
                </a:lnTo>
                <a:lnTo>
                  <a:pt x="1001" y="2210"/>
                </a:lnTo>
                <a:lnTo>
                  <a:pt x="1006" y="2212"/>
                </a:lnTo>
                <a:lnTo>
                  <a:pt x="1012" y="2213"/>
                </a:lnTo>
                <a:lnTo>
                  <a:pt x="1018" y="2214"/>
                </a:lnTo>
                <a:lnTo>
                  <a:pt x="1024" y="2216"/>
                </a:lnTo>
                <a:lnTo>
                  <a:pt x="1029" y="2217"/>
                </a:lnTo>
                <a:lnTo>
                  <a:pt x="1035" y="2218"/>
                </a:lnTo>
                <a:lnTo>
                  <a:pt x="1041" y="2220"/>
                </a:lnTo>
                <a:lnTo>
                  <a:pt x="1047" y="2221"/>
                </a:lnTo>
                <a:lnTo>
                  <a:pt x="1052" y="2222"/>
                </a:lnTo>
                <a:lnTo>
                  <a:pt x="1058" y="2224"/>
                </a:lnTo>
                <a:lnTo>
                  <a:pt x="1064" y="2225"/>
                </a:lnTo>
                <a:lnTo>
                  <a:pt x="1070" y="2226"/>
                </a:lnTo>
                <a:lnTo>
                  <a:pt x="1075" y="2227"/>
                </a:lnTo>
                <a:lnTo>
                  <a:pt x="1081" y="2229"/>
                </a:lnTo>
                <a:lnTo>
                  <a:pt x="1087" y="2230"/>
                </a:lnTo>
                <a:lnTo>
                  <a:pt x="1093" y="2231"/>
                </a:lnTo>
                <a:lnTo>
                  <a:pt x="1098" y="2232"/>
                </a:lnTo>
                <a:lnTo>
                  <a:pt x="1104" y="2233"/>
                </a:lnTo>
                <a:lnTo>
                  <a:pt x="1110" y="2234"/>
                </a:lnTo>
                <a:lnTo>
                  <a:pt x="1116" y="2236"/>
                </a:lnTo>
                <a:lnTo>
                  <a:pt x="1122" y="2237"/>
                </a:lnTo>
                <a:lnTo>
                  <a:pt x="1127" y="2238"/>
                </a:lnTo>
                <a:lnTo>
                  <a:pt x="1133" y="2239"/>
                </a:lnTo>
                <a:lnTo>
                  <a:pt x="1139" y="2240"/>
                </a:lnTo>
                <a:lnTo>
                  <a:pt x="1145" y="2241"/>
                </a:lnTo>
                <a:lnTo>
                  <a:pt x="1151" y="2242"/>
                </a:lnTo>
                <a:lnTo>
                  <a:pt x="1156" y="2243"/>
                </a:lnTo>
                <a:lnTo>
                  <a:pt x="1162" y="2244"/>
                </a:lnTo>
                <a:lnTo>
                  <a:pt x="1168" y="2245"/>
                </a:lnTo>
                <a:lnTo>
                  <a:pt x="1174" y="2246"/>
                </a:lnTo>
                <a:lnTo>
                  <a:pt x="1179" y="2247"/>
                </a:lnTo>
                <a:lnTo>
                  <a:pt x="1185" y="2248"/>
                </a:lnTo>
                <a:lnTo>
                  <a:pt x="1191" y="2249"/>
                </a:lnTo>
                <a:lnTo>
                  <a:pt x="1197" y="2250"/>
                </a:lnTo>
                <a:lnTo>
                  <a:pt x="1203" y="2250"/>
                </a:lnTo>
                <a:lnTo>
                  <a:pt x="1208" y="2251"/>
                </a:lnTo>
                <a:lnTo>
                  <a:pt x="1214" y="2252"/>
                </a:lnTo>
                <a:lnTo>
                  <a:pt x="1220" y="2253"/>
                </a:lnTo>
                <a:lnTo>
                  <a:pt x="1226" y="2254"/>
                </a:lnTo>
                <a:lnTo>
                  <a:pt x="1232" y="2255"/>
                </a:lnTo>
                <a:lnTo>
                  <a:pt x="1237" y="2255"/>
                </a:lnTo>
                <a:lnTo>
                  <a:pt x="1243" y="2256"/>
                </a:lnTo>
                <a:lnTo>
                  <a:pt x="1249" y="2257"/>
                </a:lnTo>
                <a:lnTo>
                  <a:pt x="1255" y="2258"/>
                </a:lnTo>
                <a:lnTo>
                  <a:pt x="1261" y="2258"/>
                </a:lnTo>
                <a:lnTo>
                  <a:pt x="1266" y="2259"/>
                </a:lnTo>
                <a:lnTo>
                  <a:pt x="1272" y="2260"/>
                </a:lnTo>
                <a:lnTo>
                  <a:pt x="1278" y="2261"/>
                </a:lnTo>
                <a:lnTo>
                  <a:pt x="1284" y="2261"/>
                </a:lnTo>
                <a:lnTo>
                  <a:pt x="1290" y="2262"/>
                </a:lnTo>
                <a:lnTo>
                  <a:pt x="1295" y="2263"/>
                </a:lnTo>
                <a:lnTo>
                  <a:pt x="1301" y="2263"/>
                </a:lnTo>
                <a:lnTo>
                  <a:pt x="1307" y="2264"/>
                </a:lnTo>
                <a:lnTo>
                  <a:pt x="1313" y="2264"/>
                </a:lnTo>
                <a:lnTo>
                  <a:pt x="1319" y="2265"/>
                </a:lnTo>
                <a:lnTo>
                  <a:pt x="1325" y="2265"/>
                </a:lnTo>
                <a:lnTo>
                  <a:pt x="1330" y="2266"/>
                </a:lnTo>
                <a:lnTo>
                  <a:pt x="1336" y="2267"/>
                </a:lnTo>
                <a:lnTo>
                  <a:pt x="1342" y="2267"/>
                </a:lnTo>
                <a:lnTo>
                  <a:pt x="1348" y="2268"/>
                </a:lnTo>
                <a:lnTo>
                  <a:pt x="1354" y="2268"/>
                </a:lnTo>
                <a:lnTo>
                  <a:pt x="1359" y="2269"/>
                </a:lnTo>
                <a:lnTo>
                  <a:pt x="1365" y="2269"/>
                </a:lnTo>
                <a:lnTo>
                  <a:pt x="1371" y="2269"/>
                </a:lnTo>
                <a:lnTo>
                  <a:pt x="1377" y="2270"/>
                </a:lnTo>
                <a:lnTo>
                  <a:pt x="1383" y="2270"/>
                </a:lnTo>
                <a:lnTo>
                  <a:pt x="1388" y="2271"/>
                </a:lnTo>
                <a:lnTo>
                  <a:pt x="1394" y="2271"/>
                </a:lnTo>
                <a:lnTo>
                  <a:pt x="1400" y="2271"/>
                </a:lnTo>
                <a:lnTo>
                  <a:pt x="1406" y="2272"/>
                </a:lnTo>
                <a:lnTo>
                  <a:pt x="1412" y="2272"/>
                </a:lnTo>
                <a:lnTo>
                  <a:pt x="1418" y="2272"/>
                </a:lnTo>
                <a:lnTo>
                  <a:pt x="1423" y="2273"/>
                </a:lnTo>
                <a:lnTo>
                  <a:pt x="1429" y="2273"/>
                </a:lnTo>
                <a:lnTo>
                  <a:pt x="1435" y="2273"/>
                </a:lnTo>
                <a:lnTo>
                  <a:pt x="1441" y="2274"/>
                </a:lnTo>
                <a:lnTo>
                  <a:pt x="1447" y="2274"/>
                </a:lnTo>
                <a:lnTo>
                  <a:pt x="1452" y="2274"/>
                </a:lnTo>
                <a:lnTo>
                  <a:pt x="1458" y="2274"/>
                </a:lnTo>
                <a:lnTo>
                  <a:pt x="1464" y="2274"/>
                </a:lnTo>
                <a:lnTo>
                  <a:pt x="1470" y="2275"/>
                </a:lnTo>
                <a:lnTo>
                  <a:pt x="1476" y="2275"/>
                </a:lnTo>
                <a:lnTo>
                  <a:pt x="1481" y="2275"/>
                </a:lnTo>
                <a:lnTo>
                  <a:pt x="1487" y="2275"/>
                </a:lnTo>
                <a:lnTo>
                  <a:pt x="1493" y="2275"/>
                </a:lnTo>
                <a:lnTo>
                  <a:pt x="1499" y="2275"/>
                </a:lnTo>
                <a:lnTo>
                  <a:pt x="1505" y="2275"/>
                </a:lnTo>
                <a:lnTo>
                  <a:pt x="1511" y="2276"/>
                </a:lnTo>
                <a:lnTo>
                  <a:pt x="1516" y="2276"/>
                </a:lnTo>
                <a:lnTo>
                  <a:pt x="1522" y="2276"/>
                </a:lnTo>
                <a:lnTo>
                  <a:pt x="1528" y="2276"/>
                </a:lnTo>
                <a:lnTo>
                  <a:pt x="1534" y="2276"/>
                </a:lnTo>
                <a:lnTo>
                  <a:pt x="1540" y="2276"/>
                </a:lnTo>
                <a:lnTo>
                  <a:pt x="1545" y="2276"/>
                </a:lnTo>
                <a:lnTo>
                  <a:pt x="1551" y="2276"/>
                </a:lnTo>
                <a:lnTo>
                  <a:pt x="1557" y="2276"/>
                </a:lnTo>
                <a:lnTo>
                  <a:pt x="1563" y="2276"/>
                </a:lnTo>
                <a:lnTo>
                  <a:pt x="1569" y="2276"/>
                </a:lnTo>
                <a:lnTo>
                  <a:pt x="1574" y="2275"/>
                </a:lnTo>
                <a:lnTo>
                  <a:pt x="1580" y="2275"/>
                </a:lnTo>
                <a:lnTo>
                  <a:pt x="1586" y="2275"/>
                </a:lnTo>
                <a:lnTo>
                  <a:pt x="1592" y="2275"/>
                </a:lnTo>
                <a:lnTo>
                  <a:pt x="1598" y="2275"/>
                </a:lnTo>
                <a:lnTo>
                  <a:pt x="1603" y="2275"/>
                </a:lnTo>
                <a:lnTo>
                  <a:pt x="1609" y="2275"/>
                </a:lnTo>
                <a:lnTo>
                  <a:pt x="1615" y="2275"/>
                </a:lnTo>
                <a:lnTo>
                  <a:pt x="1621" y="2274"/>
                </a:lnTo>
                <a:lnTo>
                  <a:pt x="1627" y="2274"/>
                </a:lnTo>
                <a:lnTo>
                  <a:pt x="1632" y="2274"/>
                </a:lnTo>
                <a:lnTo>
                  <a:pt x="1638" y="2274"/>
                </a:lnTo>
                <a:lnTo>
                  <a:pt x="1644" y="2273"/>
                </a:lnTo>
                <a:lnTo>
                  <a:pt x="1650" y="2273"/>
                </a:lnTo>
                <a:lnTo>
                  <a:pt x="1655" y="2273"/>
                </a:lnTo>
                <a:lnTo>
                  <a:pt x="1661" y="2273"/>
                </a:lnTo>
                <a:lnTo>
                  <a:pt x="1667" y="2272"/>
                </a:lnTo>
                <a:lnTo>
                  <a:pt x="1673" y="2272"/>
                </a:lnTo>
                <a:lnTo>
                  <a:pt x="1679" y="2272"/>
                </a:lnTo>
                <a:lnTo>
                  <a:pt x="1684" y="2271"/>
                </a:lnTo>
                <a:lnTo>
                  <a:pt x="1690" y="2271"/>
                </a:lnTo>
                <a:lnTo>
                  <a:pt x="1696" y="2270"/>
                </a:lnTo>
                <a:lnTo>
                  <a:pt x="1702" y="2270"/>
                </a:lnTo>
                <a:lnTo>
                  <a:pt x="1708" y="2270"/>
                </a:lnTo>
                <a:lnTo>
                  <a:pt x="1713" y="2269"/>
                </a:lnTo>
                <a:lnTo>
                  <a:pt x="1719" y="2269"/>
                </a:lnTo>
                <a:lnTo>
                  <a:pt x="1725" y="2268"/>
                </a:lnTo>
                <a:lnTo>
                  <a:pt x="1731" y="2268"/>
                </a:lnTo>
                <a:lnTo>
                  <a:pt x="1736" y="2267"/>
                </a:lnTo>
                <a:lnTo>
                  <a:pt x="1742" y="2267"/>
                </a:lnTo>
                <a:lnTo>
                  <a:pt x="1748" y="2266"/>
                </a:lnTo>
                <a:lnTo>
                  <a:pt x="1754" y="2266"/>
                </a:lnTo>
                <a:lnTo>
                  <a:pt x="1759" y="2265"/>
                </a:lnTo>
                <a:lnTo>
                  <a:pt x="1765" y="2265"/>
                </a:lnTo>
                <a:lnTo>
                  <a:pt x="1771" y="2264"/>
                </a:lnTo>
                <a:lnTo>
                  <a:pt x="1777" y="2263"/>
                </a:lnTo>
                <a:lnTo>
                  <a:pt x="1782" y="2263"/>
                </a:lnTo>
                <a:lnTo>
                  <a:pt x="1788" y="2262"/>
                </a:lnTo>
                <a:lnTo>
                  <a:pt x="1794" y="2262"/>
                </a:lnTo>
                <a:lnTo>
                  <a:pt x="1800" y="2261"/>
                </a:lnTo>
                <a:lnTo>
                  <a:pt x="1805" y="2260"/>
                </a:lnTo>
                <a:lnTo>
                  <a:pt x="1811" y="2260"/>
                </a:lnTo>
                <a:lnTo>
                  <a:pt x="1817" y="2259"/>
                </a:lnTo>
                <a:lnTo>
                  <a:pt x="1823" y="2258"/>
                </a:lnTo>
                <a:lnTo>
                  <a:pt x="1828" y="2257"/>
                </a:lnTo>
                <a:lnTo>
                  <a:pt x="1834" y="2257"/>
                </a:lnTo>
                <a:lnTo>
                  <a:pt x="1840" y="2256"/>
                </a:lnTo>
                <a:lnTo>
                  <a:pt x="1846" y="2255"/>
                </a:lnTo>
                <a:lnTo>
                  <a:pt x="1851" y="2254"/>
                </a:lnTo>
                <a:lnTo>
                  <a:pt x="1857" y="2254"/>
                </a:lnTo>
                <a:lnTo>
                  <a:pt x="1863" y="2253"/>
                </a:lnTo>
                <a:lnTo>
                  <a:pt x="1868" y="2252"/>
                </a:lnTo>
                <a:lnTo>
                  <a:pt x="1874" y="2251"/>
                </a:lnTo>
                <a:lnTo>
                  <a:pt x="1880" y="2250"/>
                </a:lnTo>
                <a:lnTo>
                  <a:pt x="1886" y="2249"/>
                </a:lnTo>
                <a:lnTo>
                  <a:pt x="1891" y="2249"/>
                </a:lnTo>
                <a:lnTo>
                  <a:pt x="1897" y="2248"/>
                </a:lnTo>
                <a:lnTo>
                  <a:pt x="1903" y="2247"/>
                </a:lnTo>
                <a:lnTo>
                  <a:pt x="1908" y="2246"/>
                </a:lnTo>
                <a:lnTo>
                  <a:pt x="1914" y="2245"/>
                </a:lnTo>
                <a:lnTo>
                  <a:pt x="1920" y="2244"/>
                </a:lnTo>
                <a:lnTo>
                  <a:pt x="1925" y="2243"/>
                </a:lnTo>
                <a:lnTo>
                  <a:pt x="1931" y="2242"/>
                </a:lnTo>
                <a:lnTo>
                  <a:pt x="1937" y="2241"/>
                </a:lnTo>
                <a:lnTo>
                  <a:pt x="1943" y="2240"/>
                </a:lnTo>
                <a:lnTo>
                  <a:pt x="1948" y="2239"/>
                </a:lnTo>
                <a:lnTo>
                  <a:pt x="1954" y="2238"/>
                </a:lnTo>
                <a:lnTo>
                  <a:pt x="1960" y="2237"/>
                </a:lnTo>
                <a:lnTo>
                  <a:pt x="1965" y="2236"/>
                </a:lnTo>
                <a:lnTo>
                  <a:pt x="1971" y="2235"/>
                </a:lnTo>
                <a:lnTo>
                  <a:pt x="1977" y="2234"/>
                </a:lnTo>
                <a:lnTo>
                  <a:pt x="1982" y="2233"/>
                </a:lnTo>
                <a:lnTo>
                  <a:pt x="1988" y="2231"/>
                </a:lnTo>
                <a:lnTo>
                  <a:pt x="1994" y="2230"/>
                </a:lnTo>
                <a:lnTo>
                  <a:pt x="1999" y="2229"/>
                </a:lnTo>
                <a:lnTo>
                  <a:pt x="2005" y="2228"/>
                </a:lnTo>
                <a:lnTo>
                  <a:pt x="2010" y="2227"/>
                </a:lnTo>
                <a:lnTo>
                  <a:pt x="2016" y="2226"/>
                </a:lnTo>
                <a:lnTo>
                  <a:pt x="2022" y="2224"/>
                </a:lnTo>
                <a:lnTo>
                  <a:pt x="2027" y="2223"/>
                </a:lnTo>
                <a:lnTo>
                  <a:pt x="2033" y="2222"/>
                </a:lnTo>
                <a:lnTo>
                  <a:pt x="2039" y="2221"/>
                </a:lnTo>
                <a:lnTo>
                  <a:pt x="2044" y="2220"/>
                </a:lnTo>
                <a:lnTo>
                  <a:pt x="2050" y="2218"/>
                </a:lnTo>
                <a:lnTo>
                  <a:pt x="2056" y="2217"/>
                </a:lnTo>
                <a:lnTo>
                  <a:pt x="2061" y="2216"/>
                </a:lnTo>
                <a:lnTo>
                  <a:pt x="2067" y="2214"/>
                </a:lnTo>
                <a:lnTo>
                  <a:pt x="2072" y="2213"/>
                </a:lnTo>
                <a:lnTo>
                  <a:pt x="2078" y="2212"/>
                </a:lnTo>
                <a:lnTo>
                  <a:pt x="2084" y="2210"/>
                </a:lnTo>
                <a:lnTo>
                  <a:pt x="2089" y="2209"/>
                </a:lnTo>
                <a:lnTo>
                  <a:pt x="2095" y="2208"/>
                </a:lnTo>
                <a:lnTo>
                  <a:pt x="2100" y="2206"/>
                </a:lnTo>
                <a:lnTo>
                  <a:pt x="2106" y="2205"/>
                </a:lnTo>
                <a:lnTo>
                  <a:pt x="2112" y="2203"/>
                </a:lnTo>
                <a:lnTo>
                  <a:pt x="2117" y="2202"/>
                </a:lnTo>
                <a:lnTo>
                  <a:pt x="2123" y="2200"/>
                </a:lnTo>
                <a:lnTo>
                  <a:pt x="2128" y="2199"/>
                </a:lnTo>
                <a:lnTo>
                  <a:pt x="2134" y="2198"/>
                </a:lnTo>
                <a:lnTo>
                  <a:pt x="2139" y="2196"/>
                </a:lnTo>
                <a:lnTo>
                  <a:pt x="2145" y="2195"/>
                </a:lnTo>
                <a:lnTo>
                  <a:pt x="2151" y="2193"/>
                </a:lnTo>
                <a:lnTo>
                  <a:pt x="2156" y="2191"/>
                </a:lnTo>
                <a:lnTo>
                  <a:pt x="2162" y="2190"/>
                </a:lnTo>
                <a:lnTo>
                  <a:pt x="2167" y="2188"/>
                </a:lnTo>
                <a:lnTo>
                  <a:pt x="2173" y="2187"/>
                </a:lnTo>
                <a:lnTo>
                  <a:pt x="2178" y="2185"/>
                </a:lnTo>
                <a:lnTo>
                  <a:pt x="2184" y="2184"/>
                </a:lnTo>
                <a:lnTo>
                  <a:pt x="2189" y="2182"/>
                </a:lnTo>
                <a:lnTo>
                  <a:pt x="2195" y="2180"/>
                </a:lnTo>
                <a:lnTo>
                  <a:pt x="2200" y="2179"/>
                </a:lnTo>
                <a:lnTo>
                  <a:pt x="2206" y="2177"/>
                </a:lnTo>
                <a:lnTo>
                  <a:pt x="2212" y="2175"/>
                </a:lnTo>
                <a:lnTo>
                  <a:pt x="2217" y="2174"/>
                </a:lnTo>
                <a:lnTo>
                  <a:pt x="2223" y="2172"/>
                </a:lnTo>
                <a:lnTo>
                  <a:pt x="2228" y="2170"/>
                </a:lnTo>
                <a:lnTo>
                  <a:pt x="2234" y="2169"/>
                </a:lnTo>
                <a:lnTo>
                  <a:pt x="2239" y="2167"/>
                </a:lnTo>
                <a:lnTo>
                  <a:pt x="2245" y="2165"/>
                </a:lnTo>
                <a:lnTo>
                  <a:pt x="2250" y="2163"/>
                </a:lnTo>
                <a:lnTo>
                  <a:pt x="2256" y="2161"/>
                </a:lnTo>
                <a:lnTo>
                  <a:pt x="2261" y="2160"/>
                </a:lnTo>
                <a:lnTo>
                  <a:pt x="2266" y="2158"/>
                </a:lnTo>
                <a:lnTo>
                  <a:pt x="2272" y="2156"/>
                </a:lnTo>
                <a:lnTo>
                  <a:pt x="2277" y="2154"/>
                </a:lnTo>
                <a:lnTo>
                  <a:pt x="2283" y="2152"/>
                </a:lnTo>
                <a:lnTo>
                  <a:pt x="2288" y="2150"/>
                </a:lnTo>
                <a:lnTo>
                  <a:pt x="2294" y="2149"/>
                </a:lnTo>
                <a:lnTo>
                  <a:pt x="2299" y="2147"/>
                </a:lnTo>
                <a:lnTo>
                  <a:pt x="2305" y="2145"/>
                </a:lnTo>
                <a:lnTo>
                  <a:pt x="2310" y="2143"/>
                </a:lnTo>
                <a:lnTo>
                  <a:pt x="2316" y="2141"/>
                </a:lnTo>
                <a:lnTo>
                  <a:pt x="2321" y="2139"/>
                </a:lnTo>
                <a:lnTo>
                  <a:pt x="2326" y="2137"/>
                </a:lnTo>
                <a:lnTo>
                  <a:pt x="2332" y="2135"/>
                </a:lnTo>
                <a:lnTo>
                  <a:pt x="2337" y="2133"/>
                </a:lnTo>
                <a:lnTo>
                  <a:pt x="2343" y="2131"/>
                </a:lnTo>
                <a:lnTo>
                  <a:pt x="2348" y="2129"/>
                </a:lnTo>
                <a:lnTo>
                  <a:pt x="2353" y="2127"/>
                </a:lnTo>
                <a:lnTo>
                  <a:pt x="2359" y="2125"/>
                </a:lnTo>
                <a:lnTo>
                  <a:pt x="2364" y="2123"/>
                </a:lnTo>
                <a:lnTo>
                  <a:pt x="2370" y="2121"/>
                </a:lnTo>
                <a:lnTo>
                  <a:pt x="2375" y="2119"/>
                </a:lnTo>
                <a:lnTo>
                  <a:pt x="2380" y="2117"/>
                </a:lnTo>
                <a:lnTo>
                  <a:pt x="2386" y="2115"/>
                </a:lnTo>
                <a:lnTo>
                  <a:pt x="2391" y="2113"/>
                </a:lnTo>
                <a:lnTo>
                  <a:pt x="2396" y="2110"/>
                </a:lnTo>
                <a:lnTo>
                  <a:pt x="2402" y="2108"/>
                </a:lnTo>
                <a:lnTo>
                  <a:pt x="2407" y="2106"/>
                </a:lnTo>
                <a:lnTo>
                  <a:pt x="2412" y="2104"/>
                </a:lnTo>
                <a:lnTo>
                  <a:pt x="2418" y="2102"/>
                </a:lnTo>
                <a:lnTo>
                  <a:pt x="2423" y="2100"/>
                </a:lnTo>
                <a:lnTo>
                  <a:pt x="2428" y="2097"/>
                </a:lnTo>
                <a:lnTo>
                  <a:pt x="2434" y="2095"/>
                </a:lnTo>
                <a:lnTo>
                  <a:pt x="2439" y="2093"/>
                </a:lnTo>
                <a:lnTo>
                  <a:pt x="2444" y="2091"/>
                </a:lnTo>
                <a:lnTo>
                  <a:pt x="2450" y="2088"/>
                </a:lnTo>
                <a:lnTo>
                  <a:pt x="2455" y="2086"/>
                </a:lnTo>
                <a:lnTo>
                  <a:pt x="2460" y="2084"/>
                </a:lnTo>
                <a:lnTo>
                  <a:pt x="2466" y="2081"/>
                </a:lnTo>
                <a:lnTo>
                  <a:pt x="2471" y="2079"/>
                </a:lnTo>
                <a:lnTo>
                  <a:pt x="2476" y="2077"/>
                </a:lnTo>
                <a:lnTo>
                  <a:pt x="2481" y="2074"/>
                </a:lnTo>
                <a:lnTo>
                  <a:pt x="2487" y="2072"/>
                </a:lnTo>
                <a:lnTo>
                  <a:pt x="2492" y="2070"/>
                </a:lnTo>
                <a:lnTo>
                  <a:pt x="2497" y="2067"/>
                </a:lnTo>
                <a:lnTo>
                  <a:pt x="2502" y="2065"/>
                </a:lnTo>
                <a:lnTo>
                  <a:pt x="2508" y="2063"/>
                </a:lnTo>
                <a:lnTo>
                  <a:pt x="2513" y="2060"/>
                </a:lnTo>
                <a:lnTo>
                  <a:pt x="2518" y="2058"/>
                </a:lnTo>
                <a:lnTo>
                  <a:pt x="2523" y="2055"/>
                </a:lnTo>
                <a:lnTo>
                  <a:pt x="2529" y="2053"/>
                </a:lnTo>
                <a:lnTo>
                  <a:pt x="2534" y="2050"/>
                </a:lnTo>
                <a:lnTo>
                  <a:pt x="2539" y="2048"/>
                </a:lnTo>
                <a:lnTo>
                  <a:pt x="2544" y="2045"/>
                </a:lnTo>
                <a:lnTo>
                  <a:pt x="2549" y="2043"/>
                </a:lnTo>
                <a:lnTo>
                  <a:pt x="2555" y="2040"/>
                </a:lnTo>
                <a:lnTo>
                  <a:pt x="2560" y="2038"/>
                </a:lnTo>
                <a:lnTo>
                  <a:pt x="2565" y="2035"/>
                </a:lnTo>
                <a:lnTo>
                  <a:pt x="2570" y="2033"/>
                </a:lnTo>
                <a:lnTo>
                  <a:pt x="2575" y="2030"/>
                </a:lnTo>
                <a:lnTo>
                  <a:pt x="2580" y="2027"/>
                </a:lnTo>
                <a:lnTo>
                  <a:pt x="2586" y="2025"/>
                </a:lnTo>
                <a:lnTo>
                  <a:pt x="2591" y="2022"/>
                </a:lnTo>
                <a:lnTo>
                  <a:pt x="2596" y="2020"/>
                </a:lnTo>
                <a:lnTo>
                  <a:pt x="2601" y="2017"/>
                </a:lnTo>
                <a:lnTo>
                  <a:pt x="2606" y="2014"/>
                </a:lnTo>
                <a:lnTo>
                  <a:pt x="2611" y="2012"/>
                </a:lnTo>
                <a:lnTo>
                  <a:pt x="2616" y="2009"/>
                </a:lnTo>
                <a:lnTo>
                  <a:pt x="2621" y="2006"/>
                </a:lnTo>
                <a:lnTo>
                  <a:pt x="2627" y="2004"/>
                </a:lnTo>
                <a:lnTo>
                  <a:pt x="2632" y="2001"/>
                </a:lnTo>
                <a:lnTo>
                  <a:pt x="2637" y="1998"/>
                </a:lnTo>
                <a:lnTo>
                  <a:pt x="2642" y="1995"/>
                </a:lnTo>
                <a:lnTo>
                  <a:pt x="2647" y="1993"/>
                </a:lnTo>
                <a:lnTo>
                  <a:pt x="2652" y="1990"/>
                </a:lnTo>
                <a:lnTo>
                  <a:pt x="2657" y="1987"/>
                </a:lnTo>
                <a:lnTo>
                  <a:pt x="2662" y="1984"/>
                </a:lnTo>
                <a:lnTo>
                  <a:pt x="2667" y="1981"/>
                </a:lnTo>
                <a:lnTo>
                  <a:pt x="2672" y="1979"/>
                </a:lnTo>
                <a:lnTo>
                  <a:pt x="2677" y="1976"/>
                </a:lnTo>
                <a:lnTo>
                  <a:pt x="2682" y="1973"/>
                </a:lnTo>
                <a:lnTo>
                  <a:pt x="2687" y="1970"/>
                </a:lnTo>
                <a:lnTo>
                  <a:pt x="2692" y="1967"/>
                </a:lnTo>
                <a:lnTo>
                  <a:pt x="2697" y="1964"/>
                </a:lnTo>
                <a:lnTo>
                  <a:pt x="2702" y="1961"/>
                </a:lnTo>
                <a:lnTo>
                  <a:pt x="2707" y="1958"/>
                </a:lnTo>
                <a:lnTo>
                  <a:pt x="2712" y="1956"/>
                </a:lnTo>
                <a:lnTo>
                  <a:pt x="2717" y="1953"/>
                </a:lnTo>
                <a:lnTo>
                  <a:pt x="2722" y="1950"/>
                </a:lnTo>
                <a:lnTo>
                  <a:pt x="2727" y="1947"/>
                </a:lnTo>
                <a:lnTo>
                  <a:pt x="2732" y="1944"/>
                </a:lnTo>
                <a:lnTo>
                  <a:pt x="2737" y="1941"/>
                </a:lnTo>
                <a:lnTo>
                  <a:pt x="2742" y="1938"/>
                </a:lnTo>
                <a:lnTo>
                  <a:pt x="2747" y="1935"/>
                </a:lnTo>
                <a:lnTo>
                  <a:pt x="2752" y="1932"/>
                </a:lnTo>
                <a:lnTo>
                  <a:pt x="2757" y="1929"/>
                </a:lnTo>
                <a:lnTo>
                  <a:pt x="2762" y="1926"/>
                </a:lnTo>
                <a:lnTo>
                  <a:pt x="2767" y="1923"/>
                </a:lnTo>
                <a:lnTo>
                  <a:pt x="2772" y="1919"/>
                </a:lnTo>
                <a:lnTo>
                  <a:pt x="2776" y="1916"/>
                </a:lnTo>
                <a:lnTo>
                  <a:pt x="2781" y="1913"/>
                </a:lnTo>
                <a:lnTo>
                  <a:pt x="2786" y="1910"/>
                </a:lnTo>
                <a:lnTo>
                  <a:pt x="2791" y="1907"/>
                </a:lnTo>
                <a:lnTo>
                  <a:pt x="2796" y="1904"/>
                </a:lnTo>
                <a:lnTo>
                  <a:pt x="2801" y="1901"/>
                </a:lnTo>
                <a:lnTo>
                  <a:pt x="2806" y="1898"/>
                </a:lnTo>
                <a:lnTo>
                  <a:pt x="2810" y="1894"/>
                </a:lnTo>
                <a:lnTo>
                  <a:pt x="2815" y="1891"/>
                </a:lnTo>
                <a:lnTo>
                  <a:pt x="2820" y="1888"/>
                </a:lnTo>
                <a:lnTo>
                  <a:pt x="2825" y="1885"/>
                </a:lnTo>
                <a:lnTo>
                  <a:pt x="2830" y="1882"/>
                </a:lnTo>
                <a:lnTo>
                  <a:pt x="2835" y="1878"/>
                </a:lnTo>
                <a:lnTo>
                  <a:pt x="2839" y="1875"/>
                </a:lnTo>
                <a:lnTo>
                  <a:pt x="2844" y="1872"/>
                </a:lnTo>
                <a:lnTo>
                  <a:pt x="2849" y="1869"/>
                </a:lnTo>
                <a:lnTo>
                  <a:pt x="2854" y="1865"/>
                </a:lnTo>
                <a:lnTo>
                  <a:pt x="2858" y="1862"/>
                </a:lnTo>
                <a:lnTo>
                  <a:pt x="2863" y="1859"/>
                </a:lnTo>
                <a:lnTo>
                  <a:pt x="2868" y="1855"/>
                </a:lnTo>
                <a:lnTo>
                  <a:pt x="2873" y="1852"/>
                </a:lnTo>
                <a:lnTo>
                  <a:pt x="2877" y="1849"/>
                </a:lnTo>
                <a:lnTo>
                  <a:pt x="2882" y="1845"/>
                </a:lnTo>
                <a:lnTo>
                  <a:pt x="2887" y="1842"/>
                </a:lnTo>
                <a:lnTo>
                  <a:pt x="2892" y="1838"/>
                </a:lnTo>
                <a:lnTo>
                  <a:pt x="2896" y="1835"/>
                </a:lnTo>
                <a:lnTo>
                  <a:pt x="2901" y="1832"/>
                </a:lnTo>
                <a:lnTo>
                  <a:pt x="2906" y="1828"/>
                </a:lnTo>
                <a:lnTo>
                  <a:pt x="2910" y="1825"/>
                </a:lnTo>
                <a:lnTo>
                  <a:pt x="2915" y="1821"/>
                </a:lnTo>
                <a:lnTo>
                  <a:pt x="2920" y="1818"/>
                </a:lnTo>
                <a:lnTo>
                  <a:pt x="2924" y="1814"/>
                </a:lnTo>
                <a:lnTo>
                  <a:pt x="2929" y="1811"/>
                </a:lnTo>
                <a:lnTo>
                  <a:pt x="2933" y="1807"/>
                </a:lnTo>
                <a:lnTo>
                  <a:pt x="2938" y="1804"/>
                </a:lnTo>
                <a:lnTo>
                  <a:pt x="2943" y="1800"/>
                </a:lnTo>
                <a:lnTo>
                  <a:pt x="2947" y="1797"/>
                </a:lnTo>
                <a:lnTo>
                  <a:pt x="2952" y="1793"/>
                </a:lnTo>
                <a:lnTo>
                  <a:pt x="2957" y="1790"/>
                </a:lnTo>
                <a:lnTo>
                  <a:pt x="2961" y="1786"/>
                </a:lnTo>
                <a:lnTo>
                  <a:pt x="2966" y="1783"/>
                </a:lnTo>
                <a:lnTo>
                  <a:pt x="2970" y="1779"/>
                </a:lnTo>
                <a:lnTo>
                  <a:pt x="2975" y="1775"/>
                </a:lnTo>
                <a:lnTo>
                  <a:pt x="2979" y="1772"/>
                </a:lnTo>
                <a:lnTo>
                  <a:pt x="2984" y="1768"/>
                </a:lnTo>
                <a:lnTo>
                  <a:pt x="2988" y="1764"/>
                </a:lnTo>
                <a:lnTo>
                  <a:pt x="2993" y="1761"/>
                </a:lnTo>
                <a:lnTo>
                  <a:pt x="2997" y="1757"/>
                </a:lnTo>
                <a:lnTo>
                  <a:pt x="3002" y="1753"/>
                </a:lnTo>
                <a:lnTo>
                  <a:pt x="3006" y="1750"/>
                </a:lnTo>
                <a:lnTo>
                  <a:pt x="3011" y="1746"/>
                </a:lnTo>
                <a:lnTo>
                  <a:pt x="3015" y="1742"/>
                </a:lnTo>
                <a:lnTo>
                  <a:pt x="3020" y="1739"/>
                </a:lnTo>
                <a:lnTo>
                  <a:pt x="3024" y="1735"/>
                </a:lnTo>
                <a:lnTo>
                  <a:pt x="3029" y="1731"/>
                </a:lnTo>
                <a:lnTo>
                  <a:pt x="3033" y="1727"/>
                </a:lnTo>
                <a:lnTo>
                  <a:pt x="3038" y="1724"/>
                </a:lnTo>
                <a:lnTo>
                  <a:pt x="3042" y="1720"/>
                </a:lnTo>
                <a:lnTo>
                  <a:pt x="3046" y="1716"/>
                </a:lnTo>
                <a:lnTo>
                  <a:pt x="3051" y="1712"/>
                </a:lnTo>
                <a:lnTo>
                  <a:pt x="3055" y="1708"/>
                </a:lnTo>
                <a:lnTo>
                  <a:pt x="3060" y="1704"/>
                </a:lnTo>
                <a:lnTo>
                  <a:pt x="3064" y="1701"/>
                </a:lnTo>
                <a:lnTo>
                  <a:pt x="3068" y="1697"/>
                </a:lnTo>
                <a:lnTo>
                  <a:pt x="3073" y="1693"/>
                </a:lnTo>
                <a:lnTo>
                  <a:pt x="3077" y="1689"/>
                </a:lnTo>
                <a:lnTo>
                  <a:pt x="3081" y="1685"/>
                </a:lnTo>
                <a:lnTo>
                  <a:pt x="3086" y="1681"/>
                </a:lnTo>
                <a:lnTo>
                  <a:pt x="3090" y="1677"/>
                </a:lnTo>
                <a:lnTo>
                  <a:pt x="3094" y="1673"/>
                </a:lnTo>
                <a:lnTo>
                  <a:pt x="3099" y="1669"/>
                </a:lnTo>
                <a:lnTo>
                  <a:pt x="3103" y="1665"/>
                </a:lnTo>
                <a:lnTo>
                  <a:pt x="3107" y="1661"/>
                </a:lnTo>
                <a:lnTo>
                  <a:pt x="3112" y="1657"/>
                </a:lnTo>
                <a:lnTo>
                  <a:pt x="3116" y="1653"/>
                </a:lnTo>
                <a:lnTo>
                  <a:pt x="3120" y="1649"/>
                </a:lnTo>
                <a:lnTo>
                  <a:pt x="3124" y="1645"/>
                </a:lnTo>
                <a:lnTo>
                  <a:pt x="3129" y="1641"/>
                </a:lnTo>
                <a:lnTo>
                  <a:pt x="3133" y="1637"/>
                </a:lnTo>
                <a:lnTo>
                  <a:pt x="3137" y="1633"/>
                </a:lnTo>
                <a:lnTo>
                  <a:pt x="3141" y="1629"/>
                </a:lnTo>
                <a:lnTo>
                  <a:pt x="3145" y="1625"/>
                </a:lnTo>
                <a:lnTo>
                  <a:pt x="3150" y="1621"/>
                </a:lnTo>
                <a:lnTo>
                  <a:pt x="3154" y="1617"/>
                </a:lnTo>
                <a:lnTo>
                  <a:pt x="3158" y="1613"/>
                </a:lnTo>
                <a:lnTo>
                  <a:pt x="3162" y="1609"/>
                </a:lnTo>
                <a:lnTo>
                  <a:pt x="3166" y="1605"/>
                </a:lnTo>
                <a:lnTo>
                  <a:pt x="3170" y="1600"/>
                </a:lnTo>
                <a:lnTo>
                  <a:pt x="3174" y="1596"/>
                </a:lnTo>
                <a:lnTo>
                  <a:pt x="3179" y="1592"/>
                </a:lnTo>
                <a:lnTo>
                  <a:pt x="3183" y="1588"/>
                </a:lnTo>
                <a:lnTo>
                  <a:pt x="3187" y="1584"/>
                </a:lnTo>
                <a:lnTo>
                  <a:pt x="3191" y="1580"/>
                </a:lnTo>
                <a:lnTo>
                  <a:pt x="3195" y="1575"/>
                </a:lnTo>
                <a:lnTo>
                  <a:pt x="3199" y="1571"/>
                </a:lnTo>
                <a:lnTo>
                  <a:pt x="3203" y="1567"/>
                </a:lnTo>
                <a:lnTo>
                  <a:pt x="3207" y="1563"/>
                </a:lnTo>
                <a:lnTo>
                  <a:pt x="3211" y="1558"/>
                </a:lnTo>
                <a:lnTo>
                  <a:pt x="3215" y="1554"/>
                </a:lnTo>
                <a:lnTo>
                  <a:pt x="3219" y="1550"/>
                </a:lnTo>
                <a:lnTo>
                  <a:pt x="3223" y="1545"/>
                </a:lnTo>
                <a:lnTo>
                  <a:pt x="3227" y="1541"/>
                </a:lnTo>
                <a:lnTo>
                  <a:pt x="3231" y="1537"/>
                </a:lnTo>
                <a:lnTo>
                  <a:pt x="3235" y="1532"/>
                </a:lnTo>
                <a:lnTo>
                  <a:pt x="3239" y="1528"/>
                </a:lnTo>
                <a:lnTo>
                  <a:pt x="3243" y="1524"/>
                </a:lnTo>
                <a:lnTo>
                  <a:pt x="3247" y="1519"/>
                </a:lnTo>
                <a:lnTo>
                  <a:pt x="3251" y="1515"/>
                </a:lnTo>
                <a:lnTo>
                  <a:pt x="3255" y="1511"/>
                </a:lnTo>
                <a:lnTo>
                  <a:pt x="3259" y="1506"/>
                </a:lnTo>
                <a:lnTo>
                  <a:pt x="3263" y="1502"/>
                </a:lnTo>
                <a:lnTo>
                  <a:pt x="3267" y="1497"/>
                </a:lnTo>
                <a:lnTo>
                  <a:pt x="3270" y="1493"/>
                </a:lnTo>
                <a:lnTo>
                  <a:pt x="3274" y="1488"/>
                </a:lnTo>
                <a:lnTo>
                  <a:pt x="3278" y="1484"/>
                </a:lnTo>
                <a:lnTo>
                  <a:pt x="3282" y="1480"/>
                </a:lnTo>
                <a:lnTo>
                  <a:pt x="3286" y="1475"/>
                </a:lnTo>
                <a:lnTo>
                  <a:pt x="3290" y="1471"/>
                </a:lnTo>
                <a:lnTo>
                  <a:pt x="3293" y="1466"/>
                </a:lnTo>
                <a:lnTo>
                  <a:pt x="3297" y="1462"/>
                </a:lnTo>
                <a:lnTo>
                  <a:pt x="3301" y="1457"/>
                </a:lnTo>
                <a:lnTo>
                  <a:pt x="3305" y="1452"/>
                </a:lnTo>
                <a:lnTo>
                  <a:pt x="3309" y="1448"/>
                </a:lnTo>
                <a:lnTo>
                  <a:pt x="3312" y="1443"/>
                </a:lnTo>
                <a:lnTo>
                  <a:pt x="3316" y="1439"/>
                </a:lnTo>
                <a:lnTo>
                  <a:pt x="3320" y="1434"/>
                </a:lnTo>
                <a:lnTo>
                  <a:pt x="3324" y="1430"/>
                </a:lnTo>
                <a:lnTo>
                  <a:pt x="3327" y="1425"/>
                </a:lnTo>
                <a:lnTo>
                  <a:pt x="3331" y="1420"/>
                </a:lnTo>
                <a:lnTo>
                  <a:pt x="3335" y="1416"/>
                </a:lnTo>
                <a:lnTo>
                  <a:pt x="3338" y="1411"/>
                </a:lnTo>
                <a:lnTo>
                  <a:pt x="3342" y="1406"/>
                </a:lnTo>
                <a:lnTo>
                  <a:pt x="3346" y="1402"/>
                </a:lnTo>
                <a:lnTo>
                  <a:pt x="3349" y="1397"/>
                </a:lnTo>
                <a:lnTo>
                  <a:pt x="3353" y="1392"/>
                </a:lnTo>
                <a:lnTo>
                  <a:pt x="3357" y="1388"/>
                </a:lnTo>
                <a:lnTo>
                  <a:pt x="3360" y="1383"/>
                </a:lnTo>
                <a:lnTo>
                  <a:pt x="3364" y="1378"/>
                </a:lnTo>
                <a:lnTo>
                  <a:pt x="3367" y="1374"/>
                </a:lnTo>
                <a:lnTo>
                  <a:pt x="3371" y="1369"/>
                </a:lnTo>
                <a:lnTo>
                  <a:pt x="3375" y="1364"/>
                </a:lnTo>
                <a:lnTo>
                  <a:pt x="3378" y="1359"/>
                </a:lnTo>
                <a:lnTo>
                  <a:pt x="3382" y="1354"/>
                </a:lnTo>
                <a:lnTo>
                  <a:pt x="3385" y="1350"/>
                </a:lnTo>
                <a:lnTo>
                  <a:pt x="3389" y="1345"/>
                </a:lnTo>
                <a:lnTo>
                  <a:pt x="3392" y="1340"/>
                </a:lnTo>
                <a:lnTo>
                  <a:pt x="3396" y="1335"/>
                </a:lnTo>
                <a:lnTo>
                  <a:pt x="3399" y="1330"/>
                </a:lnTo>
                <a:lnTo>
                  <a:pt x="3403" y="1326"/>
                </a:lnTo>
                <a:lnTo>
                  <a:pt x="3406" y="1321"/>
                </a:lnTo>
                <a:lnTo>
                  <a:pt x="3410" y="1316"/>
                </a:lnTo>
                <a:lnTo>
                  <a:pt x="3413" y="1311"/>
                </a:lnTo>
                <a:lnTo>
                  <a:pt x="3416" y="1306"/>
                </a:lnTo>
                <a:lnTo>
                  <a:pt x="3420" y="1301"/>
                </a:lnTo>
                <a:lnTo>
                  <a:pt x="3423" y="1296"/>
                </a:lnTo>
                <a:lnTo>
                  <a:pt x="3427" y="1291"/>
                </a:lnTo>
                <a:lnTo>
                  <a:pt x="3430" y="1286"/>
                </a:lnTo>
                <a:lnTo>
                  <a:pt x="3433" y="1281"/>
                </a:lnTo>
                <a:lnTo>
                  <a:pt x="3437" y="1277"/>
                </a:lnTo>
                <a:lnTo>
                  <a:pt x="3440" y="1272"/>
                </a:lnTo>
                <a:lnTo>
                  <a:pt x="3443" y="1267"/>
                </a:lnTo>
                <a:lnTo>
                  <a:pt x="3447" y="1262"/>
                </a:lnTo>
                <a:lnTo>
                  <a:pt x="3450" y="1257"/>
                </a:lnTo>
                <a:lnTo>
                  <a:pt x="3453" y="1252"/>
                </a:lnTo>
                <a:lnTo>
                  <a:pt x="3457" y="1247"/>
                </a:lnTo>
                <a:lnTo>
                  <a:pt x="3460" y="1242"/>
                </a:lnTo>
                <a:lnTo>
                  <a:pt x="3463" y="1236"/>
                </a:lnTo>
                <a:lnTo>
                  <a:pt x="3466" y="1231"/>
                </a:lnTo>
                <a:lnTo>
                  <a:pt x="3470" y="1226"/>
                </a:lnTo>
                <a:lnTo>
                  <a:pt x="3473" y="1221"/>
                </a:lnTo>
                <a:lnTo>
                  <a:pt x="3476" y="1216"/>
                </a:lnTo>
                <a:lnTo>
                  <a:pt x="3479" y="1211"/>
                </a:lnTo>
                <a:lnTo>
                  <a:pt x="3482" y="1206"/>
                </a:lnTo>
                <a:lnTo>
                  <a:pt x="3486" y="1201"/>
                </a:lnTo>
                <a:lnTo>
                  <a:pt x="3489" y="1196"/>
                </a:lnTo>
                <a:lnTo>
                  <a:pt x="3492" y="1191"/>
                </a:lnTo>
                <a:lnTo>
                  <a:pt x="3495" y="1185"/>
                </a:lnTo>
                <a:lnTo>
                  <a:pt x="3498" y="1180"/>
                </a:lnTo>
                <a:lnTo>
                  <a:pt x="3501" y="1175"/>
                </a:lnTo>
                <a:lnTo>
                  <a:pt x="3504" y="1170"/>
                </a:lnTo>
                <a:lnTo>
                  <a:pt x="3507" y="1165"/>
                </a:lnTo>
                <a:lnTo>
                  <a:pt x="3510" y="1160"/>
                </a:lnTo>
                <a:lnTo>
                  <a:pt x="3514" y="1154"/>
                </a:lnTo>
                <a:lnTo>
                  <a:pt x="3517" y="1149"/>
                </a:lnTo>
                <a:lnTo>
                  <a:pt x="3520" y="1144"/>
                </a:lnTo>
                <a:lnTo>
                  <a:pt x="3523" y="1139"/>
                </a:lnTo>
                <a:lnTo>
                  <a:pt x="3526" y="1133"/>
                </a:lnTo>
                <a:lnTo>
                  <a:pt x="3529" y="1128"/>
                </a:lnTo>
                <a:lnTo>
                  <a:pt x="3532" y="1123"/>
                </a:lnTo>
                <a:lnTo>
                  <a:pt x="3535" y="1117"/>
                </a:lnTo>
                <a:lnTo>
                  <a:pt x="3538" y="1112"/>
                </a:lnTo>
                <a:lnTo>
                  <a:pt x="3540" y="1107"/>
                </a:lnTo>
                <a:lnTo>
                  <a:pt x="3543" y="1102"/>
                </a:lnTo>
                <a:lnTo>
                  <a:pt x="3546" y="1096"/>
                </a:lnTo>
                <a:lnTo>
                  <a:pt x="3549" y="1091"/>
                </a:lnTo>
                <a:lnTo>
                  <a:pt x="3552" y="1085"/>
                </a:lnTo>
                <a:lnTo>
                  <a:pt x="3555" y="1080"/>
                </a:lnTo>
                <a:lnTo>
                  <a:pt x="3558" y="1075"/>
                </a:lnTo>
                <a:lnTo>
                  <a:pt x="3561" y="1069"/>
                </a:lnTo>
                <a:lnTo>
                  <a:pt x="3563" y="1064"/>
                </a:lnTo>
                <a:lnTo>
                  <a:pt x="3566" y="1059"/>
                </a:lnTo>
                <a:lnTo>
                  <a:pt x="3569" y="1053"/>
                </a:lnTo>
                <a:lnTo>
                  <a:pt x="3572" y="1048"/>
                </a:lnTo>
                <a:lnTo>
                  <a:pt x="3575" y="1042"/>
                </a:lnTo>
                <a:lnTo>
                  <a:pt x="3577" y="1037"/>
                </a:lnTo>
                <a:lnTo>
                  <a:pt x="3580" y="1031"/>
                </a:lnTo>
                <a:lnTo>
                  <a:pt x="3583" y="1026"/>
                </a:lnTo>
                <a:lnTo>
                  <a:pt x="3586" y="1020"/>
                </a:lnTo>
                <a:lnTo>
                  <a:pt x="3588" y="1015"/>
                </a:lnTo>
                <a:lnTo>
                  <a:pt x="3591" y="1009"/>
                </a:lnTo>
                <a:lnTo>
                  <a:pt x="3594" y="1004"/>
                </a:lnTo>
                <a:lnTo>
                  <a:pt x="3596" y="998"/>
                </a:lnTo>
                <a:lnTo>
                  <a:pt x="3599" y="993"/>
                </a:lnTo>
                <a:lnTo>
                  <a:pt x="3602" y="987"/>
                </a:lnTo>
                <a:lnTo>
                  <a:pt x="3604" y="982"/>
                </a:lnTo>
                <a:lnTo>
                  <a:pt x="3607" y="976"/>
                </a:lnTo>
                <a:lnTo>
                  <a:pt x="3610" y="971"/>
                </a:lnTo>
                <a:lnTo>
                  <a:pt x="3612" y="965"/>
                </a:lnTo>
                <a:lnTo>
                  <a:pt x="3615" y="959"/>
                </a:lnTo>
                <a:lnTo>
                  <a:pt x="3617" y="954"/>
                </a:lnTo>
                <a:lnTo>
                  <a:pt x="3620" y="948"/>
                </a:lnTo>
                <a:lnTo>
                  <a:pt x="3622" y="942"/>
                </a:lnTo>
                <a:lnTo>
                  <a:pt x="3625" y="937"/>
                </a:lnTo>
                <a:lnTo>
                  <a:pt x="3627" y="931"/>
                </a:lnTo>
                <a:lnTo>
                  <a:pt x="3630" y="926"/>
                </a:lnTo>
                <a:lnTo>
                  <a:pt x="3632" y="920"/>
                </a:lnTo>
                <a:lnTo>
                  <a:pt x="3635" y="914"/>
                </a:lnTo>
                <a:lnTo>
                  <a:pt x="3637" y="908"/>
                </a:lnTo>
                <a:lnTo>
                  <a:pt x="3640" y="903"/>
                </a:lnTo>
                <a:lnTo>
                  <a:pt x="3642" y="897"/>
                </a:lnTo>
                <a:lnTo>
                  <a:pt x="3645" y="891"/>
                </a:lnTo>
                <a:lnTo>
                  <a:pt x="3647" y="886"/>
                </a:lnTo>
                <a:lnTo>
                  <a:pt x="3649" y="880"/>
                </a:lnTo>
                <a:lnTo>
                  <a:pt x="3652" y="874"/>
                </a:lnTo>
                <a:lnTo>
                  <a:pt x="3654" y="868"/>
                </a:lnTo>
                <a:lnTo>
                  <a:pt x="3656" y="863"/>
                </a:lnTo>
                <a:lnTo>
                  <a:pt x="3659" y="857"/>
                </a:lnTo>
                <a:lnTo>
                  <a:pt x="3661" y="851"/>
                </a:lnTo>
                <a:lnTo>
                  <a:pt x="3663" y="845"/>
                </a:lnTo>
                <a:lnTo>
                  <a:pt x="3666" y="839"/>
                </a:lnTo>
                <a:lnTo>
                  <a:pt x="3668" y="834"/>
                </a:lnTo>
                <a:lnTo>
                  <a:pt x="3670" y="828"/>
                </a:lnTo>
                <a:lnTo>
                  <a:pt x="3672" y="822"/>
                </a:lnTo>
                <a:lnTo>
                  <a:pt x="3675" y="816"/>
                </a:lnTo>
                <a:lnTo>
                  <a:pt x="3677" y="810"/>
                </a:lnTo>
                <a:lnTo>
                  <a:pt x="3679" y="804"/>
                </a:lnTo>
                <a:lnTo>
                  <a:pt x="3681" y="798"/>
                </a:lnTo>
                <a:lnTo>
                  <a:pt x="3683" y="792"/>
                </a:lnTo>
                <a:lnTo>
                  <a:pt x="3685" y="787"/>
                </a:lnTo>
                <a:lnTo>
                  <a:pt x="3688" y="781"/>
                </a:lnTo>
                <a:lnTo>
                  <a:pt x="3690" y="775"/>
                </a:lnTo>
                <a:lnTo>
                  <a:pt x="3692" y="769"/>
                </a:lnTo>
                <a:lnTo>
                  <a:pt x="3694" y="763"/>
                </a:lnTo>
                <a:lnTo>
                  <a:pt x="3696" y="757"/>
                </a:lnTo>
                <a:lnTo>
                  <a:pt x="3698" y="751"/>
                </a:lnTo>
                <a:lnTo>
                  <a:pt x="3700" y="745"/>
                </a:lnTo>
                <a:lnTo>
                  <a:pt x="3702" y="739"/>
                </a:lnTo>
                <a:lnTo>
                  <a:pt x="3704" y="733"/>
                </a:lnTo>
                <a:lnTo>
                  <a:pt x="3706" y="727"/>
                </a:lnTo>
                <a:lnTo>
                  <a:pt x="3708" y="721"/>
                </a:lnTo>
                <a:lnTo>
                  <a:pt x="3710" y="715"/>
                </a:lnTo>
                <a:lnTo>
                  <a:pt x="3712" y="709"/>
                </a:lnTo>
                <a:lnTo>
                  <a:pt x="3714" y="703"/>
                </a:lnTo>
                <a:lnTo>
                  <a:pt x="3716" y="697"/>
                </a:lnTo>
                <a:lnTo>
                  <a:pt x="3718" y="691"/>
                </a:lnTo>
                <a:lnTo>
                  <a:pt x="3720" y="685"/>
                </a:lnTo>
                <a:lnTo>
                  <a:pt x="3722" y="678"/>
                </a:lnTo>
                <a:lnTo>
                  <a:pt x="3723" y="672"/>
                </a:lnTo>
                <a:lnTo>
                  <a:pt x="3725" y="666"/>
                </a:lnTo>
                <a:lnTo>
                  <a:pt x="3727" y="660"/>
                </a:lnTo>
                <a:lnTo>
                  <a:pt x="3729" y="654"/>
                </a:lnTo>
                <a:lnTo>
                  <a:pt x="3731" y="648"/>
                </a:lnTo>
                <a:lnTo>
                  <a:pt x="3732" y="642"/>
                </a:lnTo>
                <a:lnTo>
                  <a:pt x="3734" y="636"/>
                </a:lnTo>
                <a:lnTo>
                  <a:pt x="3736" y="629"/>
                </a:lnTo>
                <a:lnTo>
                  <a:pt x="3738" y="623"/>
                </a:lnTo>
                <a:lnTo>
                  <a:pt x="3739" y="617"/>
                </a:lnTo>
                <a:lnTo>
                  <a:pt x="3741" y="611"/>
                </a:lnTo>
                <a:lnTo>
                  <a:pt x="3743" y="605"/>
                </a:lnTo>
                <a:lnTo>
                  <a:pt x="3745" y="598"/>
                </a:lnTo>
                <a:lnTo>
                  <a:pt x="3746" y="592"/>
                </a:lnTo>
                <a:lnTo>
                  <a:pt x="3748" y="586"/>
                </a:lnTo>
                <a:lnTo>
                  <a:pt x="3749" y="580"/>
                </a:lnTo>
                <a:lnTo>
                  <a:pt x="3751" y="573"/>
                </a:lnTo>
                <a:lnTo>
                  <a:pt x="3753" y="567"/>
                </a:lnTo>
                <a:lnTo>
                  <a:pt x="3754" y="561"/>
                </a:lnTo>
                <a:lnTo>
                  <a:pt x="3756" y="555"/>
                </a:lnTo>
                <a:lnTo>
                  <a:pt x="3757" y="548"/>
                </a:lnTo>
                <a:lnTo>
                  <a:pt x="3759" y="542"/>
                </a:lnTo>
                <a:lnTo>
                  <a:pt x="3760" y="536"/>
                </a:lnTo>
                <a:lnTo>
                  <a:pt x="3762" y="529"/>
                </a:lnTo>
                <a:lnTo>
                  <a:pt x="3763" y="523"/>
                </a:lnTo>
                <a:lnTo>
                  <a:pt x="3765" y="517"/>
                </a:lnTo>
                <a:lnTo>
                  <a:pt x="3766" y="510"/>
                </a:lnTo>
                <a:lnTo>
                  <a:pt x="3768" y="504"/>
                </a:lnTo>
                <a:lnTo>
                  <a:pt x="3769" y="498"/>
                </a:lnTo>
                <a:lnTo>
                  <a:pt x="3771" y="491"/>
                </a:lnTo>
                <a:lnTo>
                  <a:pt x="3772" y="485"/>
                </a:lnTo>
                <a:lnTo>
                  <a:pt x="3773" y="478"/>
                </a:lnTo>
                <a:lnTo>
                  <a:pt x="3775" y="472"/>
                </a:lnTo>
                <a:lnTo>
                  <a:pt x="3776" y="466"/>
                </a:lnTo>
                <a:lnTo>
                  <a:pt x="3777" y="459"/>
                </a:lnTo>
                <a:lnTo>
                  <a:pt x="3779" y="453"/>
                </a:lnTo>
                <a:lnTo>
                  <a:pt x="3780" y="446"/>
                </a:lnTo>
                <a:lnTo>
                  <a:pt x="3781" y="440"/>
                </a:lnTo>
                <a:lnTo>
                  <a:pt x="3783" y="433"/>
                </a:lnTo>
                <a:lnTo>
                  <a:pt x="3784" y="427"/>
                </a:lnTo>
                <a:lnTo>
                  <a:pt x="3785" y="420"/>
                </a:lnTo>
                <a:lnTo>
                  <a:pt x="3786" y="414"/>
                </a:lnTo>
                <a:lnTo>
                  <a:pt x="3787" y="407"/>
                </a:lnTo>
                <a:lnTo>
                  <a:pt x="3789" y="401"/>
                </a:lnTo>
                <a:lnTo>
                  <a:pt x="3790" y="394"/>
                </a:lnTo>
                <a:lnTo>
                  <a:pt x="1550" y="0"/>
                </a:lnTo>
                <a:lnTo>
                  <a:pt x="0" y="1663"/>
                </a:lnTo>
                <a:close/>
              </a:path>
            </a:pathLst>
          </a:custGeom>
          <a:noFill/>
          <a:ln w="9981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Text Box 16"/>
          <p:cNvSpPr txBox="1">
            <a:spLocks noChangeArrowheads="1"/>
          </p:cNvSpPr>
          <p:nvPr/>
        </p:nvSpPr>
        <p:spPr bwMode="auto">
          <a:xfrm rot="-1740000">
            <a:off x="6956425" y="5078413"/>
            <a:ext cx="700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c . L</a:t>
            </a:r>
          </a:p>
        </p:txBody>
      </p:sp>
      <p:sp>
        <p:nvSpPr>
          <p:cNvPr id="34832" name="Freeform 19"/>
          <p:cNvSpPr>
            <a:spLocks/>
          </p:cNvSpPr>
          <p:nvPr/>
        </p:nvSpPr>
        <p:spPr bwMode="auto">
          <a:xfrm>
            <a:off x="5418138" y="2498725"/>
            <a:ext cx="1987550" cy="2270125"/>
          </a:xfrm>
          <a:custGeom>
            <a:avLst/>
            <a:gdLst>
              <a:gd name="T0" fmla="*/ 2147483646 w 1503"/>
              <a:gd name="T1" fmla="*/ 2147483646 h 1698"/>
              <a:gd name="T2" fmla="*/ 0 w 1503"/>
              <a:gd name="T3" fmla="*/ 0 h 1698"/>
              <a:gd name="T4" fmla="*/ 0 60000 65536"/>
              <a:gd name="T5" fmla="*/ 0 60000 65536"/>
              <a:gd name="T6" fmla="*/ 0 w 1503"/>
              <a:gd name="T7" fmla="*/ 0 h 1698"/>
              <a:gd name="T8" fmla="*/ 1503 w 1503"/>
              <a:gd name="T9" fmla="*/ 1698 h 16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3" h="1698">
                <a:moveTo>
                  <a:pt x="1503" y="1698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Text Box 20"/>
          <p:cNvSpPr txBox="1">
            <a:spLocks noChangeArrowheads="1"/>
          </p:cNvSpPr>
          <p:nvPr/>
        </p:nvSpPr>
        <p:spPr bwMode="auto">
          <a:xfrm>
            <a:off x="6445250" y="4845050"/>
            <a:ext cx="482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W</a:t>
            </a:r>
            <a:r>
              <a:rPr lang="en-US" altLang="en-US" sz="1600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4834" name="Freeform 21"/>
          <p:cNvSpPr>
            <a:spLocks noChangeArrowheads="1"/>
          </p:cNvSpPr>
          <p:nvPr/>
        </p:nvSpPr>
        <p:spPr bwMode="auto">
          <a:xfrm>
            <a:off x="5276850" y="2540000"/>
            <a:ext cx="366713" cy="192088"/>
          </a:xfrm>
          <a:custGeom>
            <a:avLst/>
            <a:gdLst>
              <a:gd name="T0" fmla="*/ 2147483646 w 278"/>
              <a:gd name="T1" fmla="*/ 2147483646 h 144"/>
              <a:gd name="T2" fmla="*/ 2147483646 w 278"/>
              <a:gd name="T3" fmla="*/ 2147483646 h 144"/>
              <a:gd name="T4" fmla="*/ 2147483646 w 278"/>
              <a:gd name="T5" fmla="*/ 2147483646 h 144"/>
              <a:gd name="T6" fmla="*/ 2147483646 w 278"/>
              <a:gd name="T7" fmla="*/ 2147483646 h 144"/>
              <a:gd name="T8" fmla="*/ 2147483646 w 278"/>
              <a:gd name="T9" fmla="*/ 2147483646 h 144"/>
              <a:gd name="T10" fmla="*/ 2147483646 w 278"/>
              <a:gd name="T11" fmla="*/ 2147483646 h 144"/>
              <a:gd name="T12" fmla="*/ 2147483646 w 278"/>
              <a:gd name="T13" fmla="*/ 2147483646 h 144"/>
              <a:gd name="T14" fmla="*/ 2147483646 w 278"/>
              <a:gd name="T15" fmla="*/ 2147483646 h 144"/>
              <a:gd name="T16" fmla="*/ 2147483646 w 278"/>
              <a:gd name="T17" fmla="*/ 2147483646 h 144"/>
              <a:gd name="T18" fmla="*/ 2147483646 w 278"/>
              <a:gd name="T19" fmla="*/ 2147483646 h 144"/>
              <a:gd name="T20" fmla="*/ 2147483646 w 278"/>
              <a:gd name="T21" fmla="*/ 2147483646 h 144"/>
              <a:gd name="T22" fmla="*/ 2147483646 w 278"/>
              <a:gd name="T23" fmla="*/ 2147483646 h 144"/>
              <a:gd name="T24" fmla="*/ 2147483646 w 278"/>
              <a:gd name="T25" fmla="*/ 2147483646 h 144"/>
              <a:gd name="T26" fmla="*/ 2147483646 w 278"/>
              <a:gd name="T27" fmla="*/ 2147483646 h 144"/>
              <a:gd name="T28" fmla="*/ 2147483646 w 278"/>
              <a:gd name="T29" fmla="*/ 2147483646 h 144"/>
              <a:gd name="T30" fmla="*/ 2147483646 w 278"/>
              <a:gd name="T31" fmla="*/ 2147483646 h 144"/>
              <a:gd name="T32" fmla="*/ 2147483646 w 278"/>
              <a:gd name="T33" fmla="*/ 2147483646 h 144"/>
              <a:gd name="T34" fmla="*/ 2147483646 w 278"/>
              <a:gd name="T35" fmla="*/ 2147483646 h 144"/>
              <a:gd name="T36" fmla="*/ 2147483646 w 278"/>
              <a:gd name="T37" fmla="*/ 2147483646 h 144"/>
              <a:gd name="T38" fmla="*/ 2147483646 w 278"/>
              <a:gd name="T39" fmla="*/ 2147483646 h 144"/>
              <a:gd name="T40" fmla="*/ 2147483646 w 278"/>
              <a:gd name="T41" fmla="*/ 2147483646 h 144"/>
              <a:gd name="T42" fmla="*/ 2147483646 w 278"/>
              <a:gd name="T43" fmla="*/ 2147483646 h 144"/>
              <a:gd name="T44" fmla="*/ 2147483646 w 278"/>
              <a:gd name="T45" fmla="*/ 2147483646 h 144"/>
              <a:gd name="T46" fmla="*/ 2147483646 w 278"/>
              <a:gd name="T47" fmla="*/ 2147483646 h 144"/>
              <a:gd name="T48" fmla="*/ 2147483646 w 278"/>
              <a:gd name="T49" fmla="*/ 2147483646 h 144"/>
              <a:gd name="T50" fmla="*/ 2147483646 w 278"/>
              <a:gd name="T51" fmla="*/ 2147483646 h 144"/>
              <a:gd name="T52" fmla="*/ 2147483646 w 278"/>
              <a:gd name="T53" fmla="*/ 2147483646 h 144"/>
              <a:gd name="T54" fmla="*/ 2147483646 w 278"/>
              <a:gd name="T55" fmla="*/ 2147483646 h 144"/>
              <a:gd name="T56" fmla="*/ 2147483646 w 278"/>
              <a:gd name="T57" fmla="*/ 2147483646 h 144"/>
              <a:gd name="T58" fmla="*/ 2147483646 w 278"/>
              <a:gd name="T59" fmla="*/ 2147483646 h 144"/>
              <a:gd name="T60" fmla="*/ 2147483646 w 278"/>
              <a:gd name="T61" fmla="*/ 2147483646 h 144"/>
              <a:gd name="T62" fmla="*/ 2147483646 w 278"/>
              <a:gd name="T63" fmla="*/ 2147483646 h 1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78"/>
              <a:gd name="T97" fmla="*/ 0 h 144"/>
              <a:gd name="T98" fmla="*/ 278 w 278"/>
              <a:gd name="T99" fmla="*/ 144 h 14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78" h="144">
                <a:moveTo>
                  <a:pt x="0" y="86"/>
                </a:moveTo>
                <a:lnTo>
                  <a:pt x="6" y="92"/>
                </a:lnTo>
                <a:lnTo>
                  <a:pt x="12" y="97"/>
                </a:lnTo>
                <a:lnTo>
                  <a:pt x="18" y="102"/>
                </a:lnTo>
                <a:lnTo>
                  <a:pt x="24" y="107"/>
                </a:lnTo>
                <a:lnTo>
                  <a:pt x="30" y="111"/>
                </a:lnTo>
                <a:lnTo>
                  <a:pt x="36" y="116"/>
                </a:lnTo>
                <a:lnTo>
                  <a:pt x="42" y="119"/>
                </a:lnTo>
                <a:lnTo>
                  <a:pt x="49" y="123"/>
                </a:lnTo>
                <a:lnTo>
                  <a:pt x="55" y="126"/>
                </a:lnTo>
                <a:lnTo>
                  <a:pt x="61" y="129"/>
                </a:lnTo>
                <a:lnTo>
                  <a:pt x="67" y="132"/>
                </a:lnTo>
                <a:lnTo>
                  <a:pt x="73" y="134"/>
                </a:lnTo>
                <a:lnTo>
                  <a:pt x="79" y="136"/>
                </a:lnTo>
                <a:lnTo>
                  <a:pt x="85" y="138"/>
                </a:lnTo>
                <a:lnTo>
                  <a:pt x="91" y="140"/>
                </a:lnTo>
                <a:lnTo>
                  <a:pt x="97" y="141"/>
                </a:lnTo>
                <a:lnTo>
                  <a:pt x="103" y="142"/>
                </a:lnTo>
                <a:lnTo>
                  <a:pt x="109" y="143"/>
                </a:lnTo>
                <a:lnTo>
                  <a:pt x="114" y="144"/>
                </a:lnTo>
                <a:lnTo>
                  <a:pt x="120" y="144"/>
                </a:lnTo>
                <a:lnTo>
                  <a:pt x="126" y="144"/>
                </a:lnTo>
                <a:lnTo>
                  <a:pt x="132" y="144"/>
                </a:lnTo>
                <a:lnTo>
                  <a:pt x="137" y="144"/>
                </a:lnTo>
                <a:lnTo>
                  <a:pt x="143" y="144"/>
                </a:lnTo>
                <a:lnTo>
                  <a:pt x="149" y="143"/>
                </a:lnTo>
                <a:lnTo>
                  <a:pt x="154" y="142"/>
                </a:lnTo>
                <a:lnTo>
                  <a:pt x="160" y="141"/>
                </a:lnTo>
                <a:lnTo>
                  <a:pt x="165" y="140"/>
                </a:lnTo>
                <a:lnTo>
                  <a:pt x="170" y="138"/>
                </a:lnTo>
                <a:lnTo>
                  <a:pt x="175" y="137"/>
                </a:lnTo>
                <a:lnTo>
                  <a:pt x="181" y="135"/>
                </a:lnTo>
                <a:lnTo>
                  <a:pt x="186" y="133"/>
                </a:lnTo>
                <a:lnTo>
                  <a:pt x="191" y="131"/>
                </a:lnTo>
                <a:lnTo>
                  <a:pt x="195" y="128"/>
                </a:lnTo>
                <a:lnTo>
                  <a:pt x="200" y="126"/>
                </a:lnTo>
                <a:lnTo>
                  <a:pt x="205" y="123"/>
                </a:lnTo>
                <a:lnTo>
                  <a:pt x="209" y="120"/>
                </a:lnTo>
                <a:lnTo>
                  <a:pt x="214" y="117"/>
                </a:lnTo>
                <a:lnTo>
                  <a:pt x="218" y="114"/>
                </a:lnTo>
                <a:lnTo>
                  <a:pt x="222" y="111"/>
                </a:lnTo>
                <a:lnTo>
                  <a:pt x="226" y="107"/>
                </a:lnTo>
                <a:lnTo>
                  <a:pt x="230" y="104"/>
                </a:lnTo>
                <a:lnTo>
                  <a:pt x="234" y="100"/>
                </a:lnTo>
                <a:lnTo>
                  <a:pt x="238" y="96"/>
                </a:lnTo>
                <a:lnTo>
                  <a:pt x="241" y="92"/>
                </a:lnTo>
                <a:lnTo>
                  <a:pt x="245" y="88"/>
                </a:lnTo>
                <a:lnTo>
                  <a:pt x="248" y="84"/>
                </a:lnTo>
                <a:lnTo>
                  <a:pt x="251" y="79"/>
                </a:lnTo>
                <a:lnTo>
                  <a:pt x="254" y="75"/>
                </a:lnTo>
                <a:lnTo>
                  <a:pt x="257" y="71"/>
                </a:lnTo>
                <a:lnTo>
                  <a:pt x="260" y="66"/>
                </a:lnTo>
                <a:lnTo>
                  <a:pt x="262" y="61"/>
                </a:lnTo>
                <a:lnTo>
                  <a:pt x="265" y="56"/>
                </a:lnTo>
                <a:lnTo>
                  <a:pt x="267" y="52"/>
                </a:lnTo>
                <a:lnTo>
                  <a:pt x="269" y="47"/>
                </a:lnTo>
                <a:lnTo>
                  <a:pt x="270" y="42"/>
                </a:lnTo>
                <a:lnTo>
                  <a:pt x="272" y="37"/>
                </a:lnTo>
                <a:lnTo>
                  <a:pt x="274" y="31"/>
                </a:lnTo>
                <a:lnTo>
                  <a:pt x="275" y="26"/>
                </a:lnTo>
                <a:lnTo>
                  <a:pt x="276" y="21"/>
                </a:lnTo>
                <a:lnTo>
                  <a:pt x="277" y="16"/>
                </a:lnTo>
                <a:lnTo>
                  <a:pt x="277" y="10"/>
                </a:lnTo>
                <a:lnTo>
                  <a:pt x="278" y="5"/>
                </a:lnTo>
                <a:lnTo>
                  <a:pt x="278" y="0"/>
                </a:lnTo>
              </a:path>
            </a:pathLst>
          </a:custGeom>
          <a:noFill/>
          <a:ln w="1996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5" name="Text Box 22"/>
          <p:cNvSpPr txBox="1">
            <a:spLocks noChangeArrowheads="1"/>
          </p:cNvSpPr>
          <p:nvPr/>
        </p:nvSpPr>
        <p:spPr bwMode="auto">
          <a:xfrm>
            <a:off x="5467350" y="2770188"/>
            <a:ext cx="169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>
                <a:solidFill>
                  <a:srgbClr val="000000"/>
                </a:solidFill>
              </a:rPr>
              <a:t>θ</a:t>
            </a:r>
          </a:p>
        </p:txBody>
      </p:sp>
      <p:sp>
        <p:nvSpPr>
          <p:cNvPr id="34836" name="Text Box 23"/>
          <p:cNvSpPr txBox="1">
            <a:spLocks noChangeArrowheads="1"/>
          </p:cNvSpPr>
          <p:nvPr/>
        </p:nvSpPr>
        <p:spPr bwMode="auto">
          <a:xfrm>
            <a:off x="6364288" y="2408238"/>
            <a:ext cx="31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4837" name="Text Box 24"/>
          <p:cNvSpPr txBox="1">
            <a:spLocks noChangeArrowheads="1"/>
          </p:cNvSpPr>
          <p:nvPr/>
        </p:nvSpPr>
        <p:spPr bwMode="auto">
          <a:xfrm>
            <a:off x="3243263" y="4784725"/>
            <a:ext cx="303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4838" name="Text Box 25"/>
          <p:cNvSpPr txBox="1">
            <a:spLocks noChangeArrowheads="1"/>
          </p:cNvSpPr>
          <p:nvPr/>
        </p:nvSpPr>
        <p:spPr bwMode="auto">
          <a:xfrm>
            <a:off x="6207125" y="3114675"/>
            <a:ext cx="31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4839" name="Text Box 26"/>
          <p:cNvSpPr txBox="1">
            <a:spLocks noChangeArrowheads="1"/>
          </p:cNvSpPr>
          <p:nvPr/>
        </p:nvSpPr>
        <p:spPr bwMode="auto">
          <a:xfrm>
            <a:off x="8224838" y="2724150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4840" name="Text Box 27"/>
          <p:cNvSpPr txBox="1">
            <a:spLocks noChangeArrowheads="1"/>
          </p:cNvSpPr>
          <p:nvPr/>
        </p:nvSpPr>
        <p:spPr bwMode="auto">
          <a:xfrm>
            <a:off x="4068763" y="3365500"/>
            <a:ext cx="3127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34841" name="Text Box 28"/>
          <p:cNvSpPr txBox="1">
            <a:spLocks noChangeArrowheads="1"/>
          </p:cNvSpPr>
          <p:nvPr/>
        </p:nvSpPr>
        <p:spPr bwMode="auto">
          <a:xfrm>
            <a:off x="6842125" y="2828925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4842" name="Freeform 29"/>
          <p:cNvSpPr>
            <a:spLocks/>
          </p:cNvSpPr>
          <p:nvPr/>
        </p:nvSpPr>
        <p:spPr bwMode="auto">
          <a:xfrm>
            <a:off x="4511675" y="4794250"/>
            <a:ext cx="0" cy="636588"/>
          </a:xfrm>
          <a:custGeom>
            <a:avLst/>
            <a:gdLst>
              <a:gd name="T0" fmla="*/ 0 h 477"/>
              <a:gd name="T1" fmla="*/ 2147483646 h 477"/>
              <a:gd name="T2" fmla="*/ 0 60000 65536"/>
              <a:gd name="T3" fmla="*/ 0 60000 65536"/>
              <a:gd name="T4" fmla="*/ 0 h 477"/>
              <a:gd name="T5" fmla="*/ 477 h 47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77">
                <a:moveTo>
                  <a:pt x="0" y="0"/>
                </a:moveTo>
                <a:lnTo>
                  <a:pt x="0" y="477"/>
                </a:lnTo>
              </a:path>
            </a:pathLst>
          </a:custGeom>
          <a:noFill/>
          <a:ln w="29942">
            <a:solidFill>
              <a:srgbClr val="00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3" name="Oval 30"/>
          <p:cNvSpPr>
            <a:spLocks noChangeArrowheads="1"/>
          </p:cNvSpPr>
          <p:nvPr/>
        </p:nvSpPr>
        <p:spPr bwMode="auto">
          <a:xfrm>
            <a:off x="4448175" y="4905375"/>
            <a:ext cx="133350" cy="144463"/>
          </a:xfrm>
          <a:prstGeom prst="ellipse">
            <a:avLst/>
          </a:prstGeom>
          <a:solidFill>
            <a:srgbClr val="000000"/>
          </a:solidFill>
          <a:ln w="29942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44" name="Text Box 31"/>
          <p:cNvSpPr txBox="1">
            <a:spLocks noChangeArrowheads="1"/>
          </p:cNvSpPr>
          <p:nvPr/>
        </p:nvSpPr>
        <p:spPr bwMode="auto">
          <a:xfrm>
            <a:off x="4022725" y="4829175"/>
            <a:ext cx="482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W</a:t>
            </a:r>
            <a:r>
              <a:rPr lang="en-US" altLang="en-US" sz="160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4845" name="Freeform 32"/>
          <p:cNvSpPr>
            <a:spLocks/>
          </p:cNvSpPr>
          <p:nvPr/>
        </p:nvSpPr>
        <p:spPr bwMode="auto">
          <a:xfrm>
            <a:off x="5418138" y="4805363"/>
            <a:ext cx="960437" cy="0"/>
          </a:xfrm>
          <a:custGeom>
            <a:avLst/>
            <a:gdLst>
              <a:gd name="T0" fmla="*/ 2147483646 w 726"/>
              <a:gd name="T1" fmla="*/ 0 w 726"/>
              <a:gd name="T2" fmla="*/ 0 60000 65536"/>
              <a:gd name="T3" fmla="*/ 0 60000 65536"/>
              <a:gd name="T4" fmla="*/ 0 w 726"/>
              <a:gd name="T5" fmla="*/ 726 w 72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26">
                <a:moveTo>
                  <a:pt x="726" y="0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6" name="Text Box 33"/>
          <p:cNvSpPr txBox="1">
            <a:spLocks noChangeArrowheads="1"/>
          </p:cNvSpPr>
          <p:nvPr/>
        </p:nvSpPr>
        <p:spPr bwMode="auto">
          <a:xfrm>
            <a:off x="698500" y="1763713"/>
            <a:ext cx="1023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F.S. = </a:t>
            </a:r>
          </a:p>
        </p:txBody>
      </p:sp>
      <p:sp>
        <p:nvSpPr>
          <p:cNvPr id="34847" name="Text Box 34"/>
          <p:cNvSpPr txBox="1">
            <a:spLocks noChangeArrowheads="1"/>
          </p:cNvSpPr>
          <p:nvPr/>
        </p:nvSpPr>
        <p:spPr bwMode="auto">
          <a:xfrm>
            <a:off x="1846263" y="2012950"/>
            <a:ext cx="1057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M</a:t>
            </a:r>
            <a:r>
              <a:rPr lang="en-US" altLang="en-US" sz="1600" baseline="-25000">
                <a:solidFill>
                  <a:srgbClr val="000000"/>
                </a:solidFill>
              </a:rPr>
              <a:t>driving</a:t>
            </a:r>
          </a:p>
        </p:txBody>
      </p:sp>
      <p:sp>
        <p:nvSpPr>
          <p:cNvPr id="34848" name="Text Box 35"/>
          <p:cNvSpPr txBox="1">
            <a:spLocks noChangeArrowheads="1"/>
          </p:cNvSpPr>
          <p:nvPr/>
        </p:nvSpPr>
        <p:spPr bwMode="auto">
          <a:xfrm>
            <a:off x="1846263" y="1492250"/>
            <a:ext cx="1057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M</a:t>
            </a:r>
            <a:r>
              <a:rPr lang="en-US" altLang="en-US" sz="1600" baseline="-25000">
                <a:solidFill>
                  <a:srgbClr val="000000"/>
                </a:solidFill>
              </a:rPr>
              <a:t>resisting</a:t>
            </a:r>
          </a:p>
        </p:txBody>
      </p:sp>
      <p:sp>
        <p:nvSpPr>
          <p:cNvPr id="34849" name="Freeform 36"/>
          <p:cNvSpPr>
            <a:spLocks noChangeArrowheads="1"/>
          </p:cNvSpPr>
          <p:nvPr/>
        </p:nvSpPr>
        <p:spPr bwMode="auto">
          <a:xfrm>
            <a:off x="1778000" y="1898650"/>
            <a:ext cx="877888" cy="0"/>
          </a:xfrm>
          <a:custGeom>
            <a:avLst/>
            <a:gdLst>
              <a:gd name="T0" fmla="*/ 0 w 553"/>
              <a:gd name="T1" fmla="*/ 2147483646 w 553"/>
              <a:gd name="T2" fmla="*/ 0 60000 65536"/>
              <a:gd name="T3" fmla="*/ 0 60000 65536"/>
              <a:gd name="T4" fmla="*/ 0 w 553"/>
              <a:gd name="T5" fmla="*/ 553 w 55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53">
                <a:moveTo>
                  <a:pt x="0" y="0"/>
                </a:moveTo>
                <a:lnTo>
                  <a:pt x="553" y="0"/>
                </a:lnTo>
              </a:path>
            </a:pathLst>
          </a:custGeom>
          <a:noFill/>
          <a:ln w="3326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0" name="Rectangle 37"/>
          <p:cNvSpPr>
            <a:spLocks noChangeArrowheads="1"/>
          </p:cNvSpPr>
          <p:nvPr/>
        </p:nvSpPr>
        <p:spPr bwMode="auto">
          <a:xfrm>
            <a:off x="452438" y="1235075"/>
            <a:ext cx="2767012" cy="1439863"/>
          </a:xfrm>
          <a:prstGeom prst="rect">
            <a:avLst/>
          </a:prstGeom>
          <a:noFill/>
          <a:ln w="998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851" name="Text Box 38"/>
          <p:cNvSpPr txBox="1">
            <a:spLocks noChangeArrowheads="1"/>
          </p:cNvSpPr>
          <p:nvPr/>
        </p:nvSpPr>
        <p:spPr bwMode="auto">
          <a:xfrm>
            <a:off x="182563" y="209550"/>
            <a:ext cx="8261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u="sng">
                <a:solidFill>
                  <a:srgbClr val="000000"/>
                </a:solidFill>
              </a:rPr>
              <a:t>Circular Failure Surface</a:t>
            </a:r>
            <a:r>
              <a:rPr lang="en-US" altLang="en-US">
                <a:solidFill>
                  <a:srgbClr val="000000"/>
                </a:solidFill>
              </a:rPr>
              <a:t>          (Cohesive Soil)</a:t>
            </a:r>
          </a:p>
        </p:txBody>
      </p:sp>
      <p:sp>
        <p:nvSpPr>
          <p:cNvPr id="34852" name="Text Box 39"/>
          <p:cNvSpPr txBox="1">
            <a:spLocks noChangeArrowheads="1"/>
          </p:cNvSpPr>
          <p:nvPr/>
        </p:nvSpPr>
        <p:spPr bwMode="auto">
          <a:xfrm>
            <a:off x="252413" y="576263"/>
            <a:ext cx="48323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Determinate Problem</a:t>
            </a:r>
          </a:p>
          <a:p>
            <a:r>
              <a:rPr lang="en-US" altLang="en-US" sz="1400">
                <a:solidFill>
                  <a:srgbClr val="000000"/>
                </a:solidFill>
              </a:rPr>
              <a:t>Number of Unknowns = Number of Equilibrium Equations</a:t>
            </a:r>
          </a:p>
        </p:txBody>
      </p:sp>
      <p:sp>
        <p:nvSpPr>
          <p:cNvPr id="34853" name="Text Box 40"/>
          <p:cNvSpPr txBox="1">
            <a:spLocks noChangeArrowheads="1"/>
          </p:cNvSpPr>
          <p:nvPr/>
        </p:nvSpPr>
        <p:spPr bwMode="auto">
          <a:xfrm>
            <a:off x="512763" y="5953125"/>
            <a:ext cx="7847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M</a:t>
            </a:r>
            <a:r>
              <a:rPr lang="en-US" altLang="en-US" baseline="-25000">
                <a:solidFill>
                  <a:srgbClr val="000000"/>
                </a:solidFill>
              </a:rPr>
              <a:t>resisting</a:t>
            </a:r>
            <a:r>
              <a:rPr lang="en-US" altLang="en-US">
                <a:solidFill>
                  <a:srgbClr val="000000"/>
                </a:solidFill>
              </a:rPr>
              <a:t> = c . L + W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 .  a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 = c . (R.θ) R + W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 .  a</a:t>
            </a:r>
            <a:r>
              <a:rPr lang="en-US" altLang="en-US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4854" name="Text Box 41"/>
          <p:cNvSpPr txBox="1">
            <a:spLocks noChangeArrowheads="1"/>
          </p:cNvSpPr>
          <p:nvPr/>
        </p:nvSpPr>
        <p:spPr bwMode="auto">
          <a:xfrm>
            <a:off x="328613" y="3136900"/>
            <a:ext cx="30241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M</a:t>
            </a:r>
            <a:r>
              <a:rPr lang="en-US" altLang="en-US" sz="1600" baseline="-25000">
                <a:solidFill>
                  <a:srgbClr val="000000"/>
                </a:solidFill>
              </a:rPr>
              <a:t>driving</a:t>
            </a:r>
            <a:r>
              <a:rPr lang="en-US" altLang="en-US" sz="1600">
                <a:solidFill>
                  <a:srgbClr val="000000"/>
                </a:solidFill>
              </a:rPr>
              <a:t>  = W</a:t>
            </a:r>
            <a:r>
              <a:rPr lang="en-US" altLang="en-US" sz="1600" baseline="-25000">
                <a:solidFill>
                  <a:srgbClr val="000000"/>
                </a:solidFill>
              </a:rPr>
              <a:t>1</a:t>
            </a:r>
            <a:r>
              <a:rPr lang="en-US" altLang="en-US" sz="1600">
                <a:solidFill>
                  <a:srgbClr val="000000"/>
                </a:solidFill>
              </a:rPr>
              <a:t> .  a</a:t>
            </a:r>
            <a:r>
              <a:rPr lang="en-US" altLang="en-US" sz="1600" baseline="-25000">
                <a:solidFill>
                  <a:srgbClr val="000000"/>
                </a:solidFill>
              </a:rPr>
              <a:t>1</a:t>
            </a:r>
            <a:endParaRPr lang="en-US" altLang="en-US" sz="1600">
              <a:solidFill>
                <a:srgbClr val="000000"/>
              </a:solidFill>
            </a:endParaRPr>
          </a:p>
          <a:p>
            <a:endParaRPr lang="en-US" altLang="en-US" sz="1600">
              <a:solidFill>
                <a:srgbClr val="000000"/>
              </a:solidFill>
            </a:endParaRPr>
          </a:p>
          <a:p>
            <a:r>
              <a:rPr lang="en-US" altLang="en-US" sz="1600">
                <a:solidFill>
                  <a:srgbClr val="000000"/>
                </a:solidFill>
              </a:rPr>
              <a:t>W</a:t>
            </a:r>
            <a:r>
              <a:rPr lang="en-US" altLang="en-US" sz="1600" baseline="-25000">
                <a:solidFill>
                  <a:srgbClr val="000000"/>
                </a:solidFill>
              </a:rPr>
              <a:t>1</a:t>
            </a:r>
            <a:r>
              <a:rPr lang="en-US" altLang="en-US" sz="1600">
                <a:solidFill>
                  <a:srgbClr val="000000"/>
                </a:solidFill>
              </a:rPr>
              <a:t> = Area (BCDE) . γ</a:t>
            </a:r>
            <a:r>
              <a:rPr lang="en-US" altLang="en-US" sz="1600" baseline="-25000">
                <a:solidFill>
                  <a:srgbClr val="000000"/>
                </a:solidFill>
              </a:rPr>
              <a:t>soil</a:t>
            </a:r>
          </a:p>
        </p:txBody>
      </p:sp>
      <p:sp>
        <p:nvSpPr>
          <p:cNvPr id="34855" name="Rectangle 45"/>
          <p:cNvSpPr>
            <a:spLocks noChangeArrowheads="1"/>
          </p:cNvSpPr>
          <p:nvPr/>
        </p:nvSpPr>
        <p:spPr bwMode="auto">
          <a:xfrm>
            <a:off x="6877050" y="6464300"/>
            <a:ext cx="16430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i="1">
                <a:solidFill>
                  <a:srgbClr val="000000"/>
                </a:solidFill>
              </a:rPr>
              <a:t>By Kamal Tawfiq, Ph.D., P.E.</a:t>
            </a:r>
          </a:p>
        </p:txBody>
      </p:sp>
      <p:sp>
        <p:nvSpPr>
          <p:cNvPr id="34856" name="Freeform 43"/>
          <p:cNvSpPr>
            <a:spLocks/>
          </p:cNvSpPr>
          <p:nvPr/>
        </p:nvSpPr>
        <p:spPr bwMode="auto">
          <a:xfrm>
            <a:off x="1792288" y="5916613"/>
            <a:ext cx="144462" cy="60325"/>
          </a:xfrm>
          <a:custGeom>
            <a:avLst/>
            <a:gdLst>
              <a:gd name="T0" fmla="*/ 0 w 144780"/>
              <a:gd name="T1" fmla="*/ 56062 h 60960"/>
              <a:gd name="T2" fmla="*/ 74871 w 144780"/>
              <a:gd name="T3" fmla="*/ 0 h 60960"/>
              <a:gd name="T4" fmla="*/ 142255 w 144780"/>
              <a:gd name="T5" fmla="*/ 56062 h 60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780" h="60960">
                <a:moveTo>
                  <a:pt x="0" y="60960"/>
                </a:moveTo>
                <a:cubicBezTo>
                  <a:pt x="26035" y="30480"/>
                  <a:pt x="52070" y="0"/>
                  <a:pt x="76200" y="0"/>
                </a:cubicBezTo>
                <a:cubicBezTo>
                  <a:pt x="100330" y="0"/>
                  <a:pt x="122555" y="30480"/>
                  <a:pt x="144780" y="6096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57" name="Straight Connector 45"/>
          <p:cNvCxnSpPr>
            <a:cxnSpLocks noChangeShapeType="1"/>
          </p:cNvCxnSpPr>
          <p:nvPr/>
        </p:nvCxnSpPr>
        <p:spPr bwMode="auto">
          <a:xfrm rot="5400000">
            <a:off x="7644607" y="4415631"/>
            <a:ext cx="292100" cy="14763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58" name="Freeform 46"/>
          <p:cNvSpPr>
            <a:spLocks/>
          </p:cNvSpPr>
          <p:nvPr/>
        </p:nvSpPr>
        <p:spPr bwMode="auto">
          <a:xfrm>
            <a:off x="7146925" y="5111750"/>
            <a:ext cx="107950" cy="73025"/>
          </a:xfrm>
          <a:custGeom>
            <a:avLst/>
            <a:gdLst>
              <a:gd name="T0" fmla="*/ 0 w 106680"/>
              <a:gd name="T1" fmla="*/ 77629 h 72390"/>
              <a:gd name="T2" fmla="*/ 41884 w 106680"/>
              <a:gd name="T3" fmla="*/ 12258 h 72390"/>
              <a:gd name="T4" fmla="*/ 117273 w 106680"/>
              <a:gd name="T5" fmla="*/ 4086 h 723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680" h="72390">
                <a:moveTo>
                  <a:pt x="0" y="72390"/>
                </a:moveTo>
                <a:cubicBezTo>
                  <a:pt x="10160" y="47625"/>
                  <a:pt x="20320" y="22860"/>
                  <a:pt x="38100" y="11430"/>
                </a:cubicBezTo>
                <a:cubicBezTo>
                  <a:pt x="55880" y="0"/>
                  <a:pt x="81280" y="1905"/>
                  <a:pt x="106680" y="381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9" name="Freeform 9"/>
          <p:cNvSpPr>
            <a:spLocks/>
          </p:cNvSpPr>
          <p:nvPr/>
        </p:nvSpPr>
        <p:spPr bwMode="auto">
          <a:xfrm>
            <a:off x="5435600" y="3038475"/>
            <a:ext cx="2927350" cy="2495550"/>
          </a:xfrm>
          <a:custGeom>
            <a:avLst/>
            <a:gdLst>
              <a:gd name="T0" fmla="*/ 20956864 w 2209800"/>
              <a:gd name="T1" fmla="*/ 0 h 1854200"/>
              <a:gd name="T2" fmla="*/ 11803296 w 2209800"/>
              <a:gd name="T3" fmla="*/ 68362 h 1854200"/>
              <a:gd name="T4" fmla="*/ 0 w 2209800"/>
              <a:gd name="T5" fmla="*/ 8956178 h 1854200"/>
              <a:gd name="T6" fmla="*/ 60216 w 2209800"/>
              <a:gd name="T7" fmla="*/ 19963385 h 1854200"/>
              <a:gd name="T8" fmla="*/ 20956864 w 2209800"/>
              <a:gd name="T9" fmla="*/ 0 h 1854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09800" h="1854200">
                <a:moveTo>
                  <a:pt x="2209800" y="0"/>
                </a:moveTo>
                <a:cubicBezTo>
                  <a:pt x="1241425" y="34925"/>
                  <a:pt x="1263650" y="7408"/>
                  <a:pt x="1244600" y="6350"/>
                </a:cubicBezTo>
                <a:cubicBezTo>
                  <a:pt x="1225550" y="5292"/>
                  <a:pt x="1267170" y="22983"/>
                  <a:pt x="0" y="831850"/>
                </a:cubicBezTo>
                <a:cubicBezTo>
                  <a:pt x="3175" y="1247775"/>
                  <a:pt x="5292" y="1087967"/>
                  <a:pt x="6350" y="1854200"/>
                </a:cubicBezTo>
                <a:cubicBezTo>
                  <a:pt x="185208" y="1820333"/>
                  <a:pt x="1838325" y="1800225"/>
                  <a:pt x="2209800" y="0"/>
                </a:cubicBezTo>
                <a:close/>
              </a:path>
            </a:pathLst>
          </a:custGeom>
          <a:solidFill>
            <a:srgbClr val="FFFF0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0" name="Text Box 28"/>
          <p:cNvSpPr txBox="1">
            <a:spLocks noChangeArrowheads="1"/>
          </p:cNvSpPr>
          <p:nvPr/>
        </p:nvSpPr>
        <p:spPr bwMode="auto">
          <a:xfrm>
            <a:off x="5435600" y="3840163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4861" name="Text Box 28"/>
          <p:cNvSpPr txBox="1">
            <a:spLocks noChangeArrowheads="1"/>
          </p:cNvSpPr>
          <p:nvPr/>
        </p:nvSpPr>
        <p:spPr bwMode="auto">
          <a:xfrm>
            <a:off x="5381625" y="5599113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4862" name="Text Box 14"/>
          <p:cNvSpPr txBox="1">
            <a:spLocks noChangeArrowheads="1"/>
          </p:cNvSpPr>
          <p:nvPr/>
        </p:nvSpPr>
        <p:spPr bwMode="auto">
          <a:xfrm>
            <a:off x="5811838" y="4497388"/>
            <a:ext cx="307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a</a:t>
            </a:r>
            <a:r>
              <a:rPr lang="en-US" altLang="en-US" sz="1600" baseline="-25000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6459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 bwMode="auto">
          <a:xfrm>
            <a:off x="5600700" y="3035300"/>
            <a:ext cx="2413000" cy="1778000"/>
          </a:xfrm>
          <a:custGeom>
            <a:avLst/>
            <a:gdLst>
              <a:gd name="connsiteX0" fmla="*/ 2413000 w 2413000"/>
              <a:gd name="connsiteY0" fmla="*/ 25400 h 1778000"/>
              <a:gd name="connsiteX1" fmla="*/ 2413000 w 2413000"/>
              <a:gd name="connsiteY1" fmla="*/ 25400 h 1778000"/>
              <a:gd name="connsiteX2" fmla="*/ 2171700 w 2413000"/>
              <a:gd name="connsiteY2" fmla="*/ 0 h 1778000"/>
              <a:gd name="connsiteX3" fmla="*/ 0 w 2413000"/>
              <a:gd name="connsiteY3" fmla="*/ 1435100 h 1778000"/>
              <a:gd name="connsiteX4" fmla="*/ 0 w 2413000"/>
              <a:gd name="connsiteY4" fmla="*/ 1765300 h 1778000"/>
              <a:gd name="connsiteX5" fmla="*/ 406400 w 2413000"/>
              <a:gd name="connsiteY5" fmla="*/ 1778000 h 1778000"/>
              <a:gd name="connsiteX6" fmla="*/ 749300 w 2413000"/>
              <a:gd name="connsiteY6" fmla="*/ 1727200 h 1778000"/>
              <a:gd name="connsiteX7" fmla="*/ 1181100 w 2413000"/>
              <a:gd name="connsiteY7" fmla="*/ 1562100 h 1778000"/>
              <a:gd name="connsiteX8" fmla="*/ 1574800 w 2413000"/>
              <a:gd name="connsiteY8" fmla="*/ 1333500 h 1778000"/>
              <a:gd name="connsiteX9" fmla="*/ 1879600 w 2413000"/>
              <a:gd name="connsiteY9" fmla="*/ 1054100 h 1778000"/>
              <a:gd name="connsiteX10" fmla="*/ 2146300 w 2413000"/>
              <a:gd name="connsiteY10" fmla="*/ 698500 h 1778000"/>
              <a:gd name="connsiteX11" fmla="*/ 2324100 w 2413000"/>
              <a:gd name="connsiteY11" fmla="*/ 330200 h 1778000"/>
              <a:gd name="connsiteX12" fmla="*/ 2413000 w 2413000"/>
              <a:gd name="connsiteY12" fmla="*/ 25400 h 1778000"/>
              <a:gd name="connsiteX0" fmla="*/ 2413000 w 2413000"/>
              <a:gd name="connsiteY0" fmla="*/ 25400 h 1778000"/>
              <a:gd name="connsiteX1" fmla="*/ 2413000 w 2413000"/>
              <a:gd name="connsiteY1" fmla="*/ 25400 h 1778000"/>
              <a:gd name="connsiteX2" fmla="*/ 2171700 w 2413000"/>
              <a:gd name="connsiteY2" fmla="*/ 0 h 1778000"/>
              <a:gd name="connsiteX3" fmla="*/ 0 w 2413000"/>
              <a:gd name="connsiteY3" fmla="*/ 1435100 h 1778000"/>
              <a:gd name="connsiteX4" fmla="*/ 0 w 2413000"/>
              <a:gd name="connsiteY4" fmla="*/ 1765300 h 1778000"/>
              <a:gd name="connsiteX5" fmla="*/ 406400 w 2413000"/>
              <a:gd name="connsiteY5" fmla="*/ 1778000 h 1778000"/>
              <a:gd name="connsiteX6" fmla="*/ 749300 w 2413000"/>
              <a:gd name="connsiteY6" fmla="*/ 1727200 h 1778000"/>
              <a:gd name="connsiteX7" fmla="*/ 1181100 w 2413000"/>
              <a:gd name="connsiteY7" fmla="*/ 1562100 h 1778000"/>
              <a:gd name="connsiteX8" fmla="*/ 1574800 w 2413000"/>
              <a:gd name="connsiteY8" fmla="*/ 1333500 h 1778000"/>
              <a:gd name="connsiteX9" fmla="*/ 1879600 w 2413000"/>
              <a:gd name="connsiteY9" fmla="*/ 1054100 h 1778000"/>
              <a:gd name="connsiteX10" fmla="*/ 2108200 w 2413000"/>
              <a:gd name="connsiteY10" fmla="*/ 673100 h 1778000"/>
              <a:gd name="connsiteX11" fmla="*/ 2324100 w 2413000"/>
              <a:gd name="connsiteY11" fmla="*/ 330200 h 1778000"/>
              <a:gd name="connsiteX12" fmla="*/ 2413000 w 2413000"/>
              <a:gd name="connsiteY12" fmla="*/ 25400 h 1778000"/>
              <a:gd name="connsiteX0" fmla="*/ 2413000 w 2413000"/>
              <a:gd name="connsiteY0" fmla="*/ 25400 h 1778000"/>
              <a:gd name="connsiteX1" fmla="*/ 2413000 w 2413000"/>
              <a:gd name="connsiteY1" fmla="*/ 25400 h 1778000"/>
              <a:gd name="connsiteX2" fmla="*/ 2171700 w 2413000"/>
              <a:gd name="connsiteY2" fmla="*/ 0 h 1778000"/>
              <a:gd name="connsiteX3" fmla="*/ 0 w 2413000"/>
              <a:gd name="connsiteY3" fmla="*/ 1435100 h 1778000"/>
              <a:gd name="connsiteX4" fmla="*/ 0 w 2413000"/>
              <a:gd name="connsiteY4" fmla="*/ 1765300 h 1778000"/>
              <a:gd name="connsiteX5" fmla="*/ 406400 w 2413000"/>
              <a:gd name="connsiteY5" fmla="*/ 1778000 h 1778000"/>
              <a:gd name="connsiteX6" fmla="*/ 749300 w 2413000"/>
              <a:gd name="connsiteY6" fmla="*/ 1727200 h 1778000"/>
              <a:gd name="connsiteX7" fmla="*/ 1181100 w 2413000"/>
              <a:gd name="connsiteY7" fmla="*/ 1562100 h 1778000"/>
              <a:gd name="connsiteX8" fmla="*/ 1574800 w 2413000"/>
              <a:gd name="connsiteY8" fmla="*/ 1333500 h 1778000"/>
              <a:gd name="connsiteX9" fmla="*/ 1879600 w 2413000"/>
              <a:gd name="connsiteY9" fmla="*/ 1054100 h 1778000"/>
              <a:gd name="connsiteX10" fmla="*/ 2108200 w 2413000"/>
              <a:gd name="connsiteY10" fmla="*/ 673100 h 1778000"/>
              <a:gd name="connsiteX11" fmla="*/ 2286000 w 2413000"/>
              <a:gd name="connsiteY11" fmla="*/ 330200 h 1778000"/>
              <a:gd name="connsiteX12" fmla="*/ 2413000 w 2413000"/>
              <a:gd name="connsiteY12" fmla="*/ 25400 h 1778000"/>
              <a:gd name="connsiteX0" fmla="*/ 2413000 w 2413000"/>
              <a:gd name="connsiteY0" fmla="*/ 25400 h 1778000"/>
              <a:gd name="connsiteX1" fmla="*/ 2413000 w 2413000"/>
              <a:gd name="connsiteY1" fmla="*/ 25400 h 1778000"/>
              <a:gd name="connsiteX2" fmla="*/ 2171700 w 2413000"/>
              <a:gd name="connsiteY2" fmla="*/ 0 h 1778000"/>
              <a:gd name="connsiteX3" fmla="*/ 0 w 2413000"/>
              <a:gd name="connsiteY3" fmla="*/ 1435100 h 1778000"/>
              <a:gd name="connsiteX4" fmla="*/ 0 w 2413000"/>
              <a:gd name="connsiteY4" fmla="*/ 1765300 h 1778000"/>
              <a:gd name="connsiteX5" fmla="*/ 406400 w 2413000"/>
              <a:gd name="connsiteY5" fmla="*/ 1778000 h 1778000"/>
              <a:gd name="connsiteX6" fmla="*/ 749300 w 2413000"/>
              <a:gd name="connsiteY6" fmla="*/ 1727200 h 1778000"/>
              <a:gd name="connsiteX7" fmla="*/ 1181100 w 2413000"/>
              <a:gd name="connsiteY7" fmla="*/ 1562100 h 1778000"/>
              <a:gd name="connsiteX8" fmla="*/ 1574800 w 2413000"/>
              <a:gd name="connsiteY8" fmla="*/ 1333500 h 1778000"/>
              <a:gd name="connsiteX9" fmla="*/ 1841500 w 2413000"/>
              <a:gd name="connsiteY9" fmla="*/ 1041400 h 1778000"/>
              <a:gd name="connsiteX10" fmla="*/ 2108200 w 2413000"/>
              <a:gd name="connsiteY10" fmla="*/ 673100 h 1778000"/>
              <a:gd name="connsiteX11" fmla="*/ 2286000 w 2413000"/>
              <a:gd name="connsiteY11" fmla="*/ 330200 h 1778000"/>
              <a:gd name="connsiteX12" fmla="*/ 2413000 w 2413000"/>
              <a:gd name="connsiteY12" fmla="*/ 25400 h 1778000"/>
              <a:gd name="connsiteX0" fmla="*/ 2413000 w 2413000"/>
              <a:gd name="connsiteY0" fmla="*/ 25400 h 1778000"/>
              <a:gd name="connsiteX1" fmla="*/ 2413000 w 2413000"/>
              <a:gd name="connsiteY1" fmla="*/ 25400 h 1778000"/>
              <a:gd name="connsiteX2" fmla="*/ 2171700 w 2413000"/>
              <a:gd name="connsiteY2" fmla="*/ 0 h 1778000"/>
              <a:gd name="connsiteX3" fmla="*/ 0 w 2413000"/>
              <a:gd name="connsiteY3" fmla="*/ 1435100 h 1778000"/>
              <a:gd name="connsiteX4" fmla="*/ 0 w 2413000"/>
              <a:gd name="connsiteY4" fmla="*/ 1765300 h 1778000"/>
              <a:gd name="connsiteX5" fmla="*/ 406400 w 2413000"/>
              <a:gd name="connsiteY5" fmla="*/ 1778000 h 1778000"/>
              <a:gd name="connsiteX6" fmla="*/ 749300 w 2413000"/>
              <a:gd name="connsiteY6" fmla="*/ 1727200 h 1778000"/>
              <a:gd name="connsiteX7" fmla="*/ 1181100 w 2413000"/>
              <a:gd name="connsiteY7" fmla="*/ 1562100 h 1778000"/>
              <a:gd name="connsiteX8" fmla="*/ 1574800 w 2413000"/>
              <a:gd name="connsiteY8" fmla="*/ 1333500 h 1778000"/>
              <a:gd name="connsiteX9" fmla="*/ 1841500 w 2413000"/>
              <a:gd name="connsiteY9" fmla="*/ 1041400 h 1778000"/>
              <a:gd name="connsiteX10" fmla="*/ 2127250 w 2413000"/>
              <a:gd name="connsiteY10" fmla="*/ 701675 h 1778000"/>
              <a:gd name="connsiteX11" fmla="*/ 2286000 w 2413000"/>
              <a:gd name="connsiteY11" fmla="*/ 330200 h 1778000"/>
              <a:gd name="connsiteX12" fmla="*/ 2413000 w 2413000"/>
              <a:gd name="connsiteY12" fmla="*/ 25400 h 1778000"/>
              <a:gd name="connsiteX0" fmla="*/ 2413000 w 2413000"/>
              <a:gd name="connsiteY0" fmla="*/ 25400 h 1778000"/>
              <a:gd name="connsiteX1" fmla="*/ 2413000 w 2413000"/>
              <a:gd name="connsiteY1" fmla="*/ 25400 h 1778000"/>
              <a:gd name="connsiteX2" fmla="*/ 2171700 w 2413000"/>
              <a:gd name="connsiteY2" fmla="*/ 0 h 1778000"/>
              <a:gd name="connsiteX3" fmla="*/ 0 w 2413000"/>
              <a:gd name="connsiteY3" fmla="*/ 1435100 h 1778000"/>
              <a:gd name="connsiteX4" fmla="*/ 0 w 2413000"/>
              <a:gd name="connsiteY4" fmla="*/ 1765300 h 1778000"/>
              <a:gd name="connsiteX5" fmla="*/ 406400 w 2413000"/>
              <a:gd name="connsiteY5" fmla="*/ 1778000 h 1778000"/>
              <a:gd name="connsiteX6" fmla="*/ 749300 w 2413000"/>
              <a:gd name="connsiteY6" fmla="*/ 1727200 h 1778000"/>
              <a:gd name="connsiteX7" fmla="*/ 1181100 w 2413000"/>
              <a:gd name="connsiteY7" fmla="*/ 1562100 h 1778000"/>
              <a:gd name="connsiteX8" fmla="*/ 1574800 w 2413000"/>
              <a:gd name="connsiteY8" fmla="*/ 1333500 h 1778000"/>
              <a:gd name="connsiteX9" fmla="*/ 1854200 w 2413000"/>
              <a:gd name="connsiteY9" fmla="*/ 1066800 h 1778000"/>
              <a:gd name="connsiteX10" fmla="*/ 2127250 w 2413000"/>
              <a:gd name="connsiteY10" fmla="*/ 701675 h 1778000"/>
              <a:gd name="connsiteX11" fmla="*/ 2286000 w 2413000"/>
              <a:gd name="connsiteY11" fmla="*/ 330200 h 1778000"/>
              <a:gd name="connsiteX12" fmla="*/ 2413000 w 2413000"/>
              <a:gd name="connsiteY12" fmla="*/ 25400 h 1778000"/>
              <a:gd name="connsiteX0" fmla="*/ 2413000 w 2413000"/>
              <a:gd name="connsiteY0" fmla="*/ 25400 h 1778000"/>
              <a:gd name="connsiteX1" fmla="*/ 2413000 w 2413000"/>
              <a:gd name="connsiteY1" fmla="*/ 25400 h 1778000"/>
              <a:gd name="connsiteX2" fmla="*/ 2171700 w 2413000"/>
              <a:gd name="connsiteY2" fmla="*/ 0 h 1778000"/>
              <a:gd name="connsiteX3" fmla="*/ 0 w 2413000"/>
              <a:gd name="connsiteY3" fmla="*/ 1435100 h 1778000"/>
              <a:gd name="connsiteX4" fmla="*/ 0 w 2413000"/>
              <a:gd name="connsiteY4" fmla="*/ 1765300 h 1778000"/>
              <a:gd name="connsiteX5" fmla="*/ 406400 w 2413000"/>
              <a:gd name="connsiteY5" fmla="*/ 1778000 h 1778000"/>
              <a:gd name="connsiteX6" fmla="*/ 749300 w 2413000"/>
              <a:gd name="connsiteY6" fmla="*/ 1727200 h 1778000"/>
              <a:gd name="connsiteX7" fmla="*/ 1181100 w 2413000"/>
              <a:gd name="connsiteY7" fmla="*/ 1562100 h 1778000"/>
              <a:gd name="connsiteX8" fmla="*/ 1574800 w 2413000"/>
              <a:gd name="connsiteY8" fmla="*/ 1333500 h 1778000"/>
              <a:gd name="connsiteX9" fmla="*/ 1854200 w 2413000"/>
              <a:gd name="connsiteY9" fmla="*/ 1066800 h 1778000"/>
              <a:gd name="connsiteX10" fmla="*/ 2127250 w 2413000"/>
              <a:gd name="connsiteY10" fmla="*/ 701675 h 1778000"/>
              <a:gd name="connsiteX11" fmla="*/ 2317750 w 2413000"/>
              <a:gd name="connsiteY11" fmla="*/ 339725 h 1778000"/>
              <a:gd name="connsiteX12" fmla="*/ 2413000 w 2413000"/>
              <a:gd name="connsiteY12" fmla="*/ 25400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3000" h="1778000">
                <a:moveTo>
                  <a:pt x="2413000" y="25400"/>
                </a:moveTo>
                <a:lnTo>
                  <a:pt x="2413000" y="25400"/>
                </a:lnTo>
                <a:lnTo>
                  <a:pt x="2171700" y="0"/>
                </a:lnTo>
                <a:lnTo>
                  <a:pt x="0" y="1435100"/>
                </a:lnTo>
                <a:lnTo>
                  <a:pt x="0" y="1765300"/>
                </a:lnTo>
                <a:lnTo>
                  <a:pt x="406400" y="1778000"/>
                </a:lnTo>
                <a:lnTo>
                  <a:pt x="749300" y="1727200"/>
                </a:lnTo>
                <a:lnTo>
                  <a:pt x="1181100" y="1562100"/>
                </a:lnTo>
                <a:lnTo>
                  <a:pt x="1574800" y="1333500"/>
                </a:lnTo>
                <a:lnTo>
                  <a:pt x="1854200" y="1066800"/>
                </a:lnTo>
                <a:lnTo>
                  <a:pt x="2127250" y="701675"/>
                </a:lnTo>
                <a:lnTo>
                  <a:pt x="2317750" y="339725"/>
                </a:lnTo>
                <a:lnTo>
                  <a:pt x="2413000" y="25400"/>
                </a:lnTo>
                <a:close/>
              </a:path>
            </a:pathLst>
          </a:cu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4579" name="Freeform 8"/>
          <p:cNvSpPr>
            <a:spLocks/>
          </p:cNvSpPr>
          <p:nvPr/>
        </p:nvSpPr>
        <p:spPr bwMode="auto">
          <a:xfrm>
            <a:off x="4833938" y="3038475"/>
            <a:ext cx="3194050" cy="2076450"/>
          </a:xfrm>
          <a:custGeom>
            <a:avLst/>
            <a:gdLst>
              <a:gd name="T0" fmla="*/ 0 w 10000"/>
              <a:gd name="T1" fmla="*/ 2147483646 h 13973"/>
              <a:gd name="T2" fmla="*/ 2147483646 w 10000"/>
              <a:gd name="T3" fmla="*/ 0 h 13973"/>
              <a:gd name="T4" fmla="*/ 0 60000 65536"/>
              <a:gd name="T5" fmla="*/ 0 60000 65536"/>
              <a:gd name="T6" fmla="*/ 0 w 10000"/>
              <a:gd name="T7" fmla="*/ 0 h 13973"/>
              <a:gd name="T8" fmla="*/ 10000 w 10000"/>
              <a:gd name="T9" fmla="*/ 13973 h 139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00" h="13973">
                <a:moveTo>
                  <a:pt x="0" y="10000"/>
                </a:moveTo>
                <a:cubicBezTo>
                  <a:pt x="2498" y="13973"/>
                  <a:pt x="8337" y="12561"/>
                  <a:pt x="10000" y="0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44"/>
          <p:cNvSpPr>
            <a:spLocks noChangeShapeType="1"/>
          </p:cNvSpPr>
          <p:nvPr/>
        </p:nvSpPr>
        <p:spPr bwMode="auto">
          <a:xfrm flipH="1">
            <a:off x="7743825" y="3036888"/>
            <a:ext cx="1006475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51"/>
          <p:cNvSpPr>
            <a:spLocks noChangeShapeType="1"/>
          </p:cNvSpPr>
          <p:nvPr/>
        </p:nvSpPr>
        <p:spPr bwMode="auto">
          <a:xfrm flipV="1">
            <a:off x="4848225" y="2116138"/>
            <a:ext cx="742950" cy="2417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Freeform 8"/>
          <p:cNvSpPr>
            <a:spLocks/>
          </p:cNvSpPr>
          <p:nvPr/>
        </p:nvSpPr>
        <p:spPr bwMode="auto">
          <a:xfrm>
            <a:off x="1752600" y="3114675"/>
            <a:ext cx="1944688" cy="1309688"/>
          </a:xfrm>
          <a:custGeom>
            <a:avLst/>
            <a:gdLst>
              <a:gd name="T0" fmla="*/ 0 w 10000"/>
              <a:gd name="T1" fmla="*/ 2147483646 h 10000"/>
              <a:gd name="T2" fmla="*/ 2147483646 w 10000"/>
              <a:gd name="T3" fmla="*/ 0 h 10000"/>
              <a:gd name="T4" fmla="*/ 0 60000 65536"/>
              <a:gd name="T5" fmla="*/ 0 60000 65536"/>
              <a:gd name="T6" fmla="*/ 0 w 10000"/>
              <a:gd name="T7" fmla="*/ 0 h 10000"/>
              <a:gd name="T8" fmla="*/ 10000 w 10000"/>
              <a:gd name="T9" fmla="*/ 10000 h 100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00" h="10000">
                <a:moveTo>
                  <a:pt x="0" y="10000"/>
                </a:moveTo>
                <a:cubicBezTo>
                  <a:pt x="6360" y="8416"/>
                  <a:pt x="8312" y="3923"/>
                  <a:pt x="10000" y="0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Freeform 10"/>
          <p:cNvSpPr>
            <a:spLocks/>
          </p:cNvSpPr>
          <p:nvPr/>
        </p:nvSpPr>
        <p:spPr bwMode="auto">
          <a:xfrm>
            <a:off x="1417638" y="2106613"/>
            <a:ext cx="2278062" cy="1017587"/>
          </a:xfrm>
          <a:custGeom>
            <a:avLst/>
            <a:gdLst>
              <a:gd name="T0" fmla="*/ 0 w 3352"/>
              <a:gd name="T1" fmla="*/ 0 h 1148"/>
              <a:gd name="T2" fmla="*/ 2147483646 w 3352"/>
              <a:gd name="T3" fmla="*/ 2147483646 h 1148"/>
              <a:gd name="T4" fmla="*/ 0 60000 65536"/>
              <a:gd name="T5" fmla="*/ 0 60000 65536"/>
              <a:gd name="T6" fmla="*/ 0 w 3352"/>
              <a:gd name="T7" fmla="*/ 0 h 1148"/>
              <a:gd name="T8" fmla="*/ 3352 w 3352"/>
              <a:gd name="T9" fmla="*/ 1148 h 11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52" h="1148">
                <a:moveTo>
                  <a:pt x="0" y="0"/>
                </a:moveTo>
                <a:lnTo>
                  <a:pt x="3352" y="114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44"/>
          <p:cNvSpPr>
            <a:spLocks noChangeShapeType="1"/>
          </p:cNvSpPr>
          <p:nvPr/>
        </p:nvSpPr>
        <p:spPr bwMode="auto">
          <a:xfrm flipH="1">
            <a:off x="3794125" y="3036888"/>
            <a:ext cx="1006475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45"/>
          <p:cNvSpPr>
            <a:spLocks noChangeShapeType="1"/>
          </p:cNvSpPr>
          <p:nvPr/>
        </p:nvSpPr>
        <p:spPr bwMode="auto">
          <a:xfrm flipH="1">
            <a:off x="960438" y="3036888"/>
            <a:ext cx="2833687" cy="193675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51"/>
          <p:cNvSpPr>
            <a:spLocks noChangeShapeType="1"/>
          </p:cNvSpPr>
          <p:nvPr/>
        </p:nvSpPr>
        <p:spPr bwMode="auto">
          <a:xfrm flipH="1" flipV="1">
            <a:off x="1417638" y="2105025"/>
            <a:ext cx="373062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Freeform 10"/>
          <p:cNvSpPr>
            <a:spLocks/>
          </p:cNvSpPr>
          <p:nvPr/>
        </p:nvSpPr>
        <p:spPr bwMode="auto">
          <a:xfrm>
            <a:off x="5591175" y="2122488"/>
            <a:ext cx="2436813" cy="912812"/>
          </a:xfrm>
          <a:custGeom>
            <a:avLst/>
            <a:gdLst>
              <a:gd name="T0" fmla="*/ 0 w 3352"/>
              <a:gd name="T1" fmla="*/ 0 h 1148"/>
              <a:gd name="T2" fmla="*/ 2147483646 w 3352"/>
              <a:gd name="T3" fmla="*/ 2147483646 h 1148"/>
              <a:gd name="T4" fmla="*/ 0 60000 65536"/>
              <a:gd name="T5" fmla="*/ 0 60000 65536"/>
              <a:gd name="T6" fmla="*/ 0 w 3352"/>
              <a:gd name="T7" fmla="*/ 0 h 1148"/>
              <a:gd name="T8" fmla="*/ 3352 w 3352"/>
              <a:gd name="T9" fmla="*/ 1148 h 11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52" h="1148">
                <a:moveTo>
                  <a:pt x="0" y="0"/>
                </a:moveTo>
                <a:lnTo>
                  <a:pt x="3352" y="114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88" name="Straight Connector 16"/>
          <p:cNvCxnSpPr>
            <a:cxnSpLocks noChangeShapeType="1"/>
          </p:cNvCxnSpPr>
          <p:nvPr/>
        </p:nvCxnSpPr>
        <p:spPr bwMode="auto">
          <a:xfrm rot="5400000">
            <a:off x="3870325" y="3529013"/>
            <a:ext cx="343852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Straight Connector 17"/>
          <p:cNvCxnSpPr>
            <a:cxnSpLocks noChangeShapeType="1"/>
          </p:cNvCxnSpPr>
          <p:nvPr/>
        </p:nvCxnSpPr>
        <p:spPr bwMode="auto">
          <a:xfrm rot="5400000">
            <a:off x="-311150" y="3509963"/>
            <a:ext cx="3438525" cy="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0" name="TextBox 18"/>
          <p:cNvSpPr txBox="1">
            <a:spLocks noChangeArrowheads="1"/>
          </p:cNvSpPr>
          <p:nvPr/>
        </p:nvSpPr>
        <p:spPr bwMode="auto">
          <a:xfrm>
            <a:off x="173038" y="136525"/>
            <a:ext cx="6446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u="sng"/>
              <a:t>Circular Method in </a:t>
            </a:r>
            <a:r>
              <a:rPr lang="en-US" altLang="en-US" sz="2800" b="1" u="sng">
                <a:solidFill>
                  <a:srgbClr val="C00000"/>
                </a:solidFill>
              </a:rPr>
              <a:t>Clayey  Soil (</a:t>
            </a:r>
            <a:r>
              <a:rPr lang="en-US" altLang="en-US" sz="2800" b="1" u="sng">
                <a:solidFill>
                  <a:srgbClr val="C00000"/>
                </a:solidFill>
                <a:latin typeface="Symbol" panose="05050102010706020507" pitchFamily="18" charset="2"/>
              </a:rPr>
              <a:t>f </a:t>
            </a:r>
            <a:r>
              <a:rPr lang="en-US" altLang="en-US" sz="2800" b="1" u="sng">
                <a:solidFill>
                  <a:srgbClr val="C00000"/>
                </a:solidFill>
              </a:rPr>
              <a:t>= 0) </a:t>
            </a:r>
          </a:p>
        </p:txBody>
      </p:sp>
      <p:sp>
        <p:nvSpPr>
          <p:cNvPr id="24591" name="TextBox 19"/>
          <p:cNvSpPr txBox="1">
            <a:spLocks noChangeArrowheads="1"/>
          </p:cNvSpPr>
          <p:nvPr/>
        </p:nvSpPr>
        <p:spPr bwMode="auto">
          <a:xfrm>
            <a:off x="5041900" y="1905000"/>
            <a:ext cx="611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center</a:t>
            </a:r>
          </a:p>
        </p:txBody>
      </p:sp>
      <p:sp>
        <p:nvSpPr>
          <p:cNvPr id="24592" name="TextBox 20"/>
          <p:cNvSpPr txBox="1">
            <a:spLocks noChangeArrowheads="1"/>
          </p:cNvSpPr>
          <p:nvPr/>
        </p:nvSpPr>
        <p:spPr bwMode="auto">
          <a:xfrm>
            <a:off x="812800" y="1955800"/>
            <a:ext cx="611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center</a:t>
            </a:r>
          </a:p>
        </p:txBody>
      </p:sp>
      <p:sp>
        <p:nvSpPr>
          <p:cNvPr id="24593" name="TextBox 21"/>
          <p:cNvSpPr txBox="1">
            <a:spLocks noChangeArrowheads="1"/>
          </p:cNvSpPr>
          <p:nvPr/>
        </p:nvSpPr>
        <p:spPr bwMode="auto">
          <a:xfrm>
            <a:off x="6729413" y="2332038"/>
            <a:ext cx="9477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Radius = R</a:t>
            </a:r>
          </a:p>
        </p:txBody>
      </p:sp>
      <p:sp>
        <p:nvSpPr>
          <p:cNvPr id="24594" name="TextBox 22"/>
          <p:cNvSpPr txBox="1">
            <a:spLocks noChangeArrowheads="1"/>
          </p:cNvSpPr>
          <p:nvPr/>
        </p:nvSpPr>
        <p:spPr bwMode="auto">
          <a:xfrm>
            <a:off x="1955800" y="2476500"/>
            <a:ext cx="94773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Radius = R</a:t>
            </a:r>
          </a:p>
        </p:txBody>
      </p:sp>
      <p:sp>
        <p:nvSpPr>
          <p:cNvPr id="24595" name="Freeform 8"/>
          <p:cNvSpPr>
            <a:spLocks/>
          </p:cNvSpPr>
          <p:nvPr/>
        </p:nvSpPr>
        <p:spPr bwMode="auto">
          <a:xfrm>
            <a:off x="4940300" y="3314700"/>
            <a:ext cx="3073400" cy="1911350"/>
          </a:xfrm>
          <a:custGeom>
            <a:avLst/>
            <a:gdLst>
              <a:gd name="T0" fmla="*/ 0 w 10431"/>
              <a:gd name="T1" fmla="*/ 2147483646 h 10635"/>
              <a:gd name="T2" fmla="*/ 2147483646 w 10431"/>
              <a:gd name="T3" fmla="*/ 0 h 10635"/>
              <a:gd name="T4" fmla="*/ 0 60000 65536"/>
              <a:gd name="T5" fmla="*/ 0 60000 65536"/>
              <a:gd name="T6" fmla="*/ 0 w 10431"/>
              <a:gd name="T7" fmla="*/ 0 h 10635"/>
              <a:gd name="T8" fmla="*/ 10431 w 10431"/>
              <a:gd name="T9" fmla="*/ 10635 h 10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31" h="10635">
                <a:moveTo>
                  <a:pt x="0" y="7846"/>
                </a:moveTo>
                <a:cubicBezTo>
                  <a:pt x="5073" y="10635"/>
                  <a:pt x="8868" y="6613"/>
                  <a:pt x="10431" y="0"/>
                </a:cubicBezTo>
              </a:path>
            </a:pathLst>
          </a:custGeom>
          <a:noFill/>
          <a:ln w="3175" cmpd="sng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TextBox 24"/>
          <p:cNvSpPr txBox="1">
            <a:spLocks noChangeArrowheads="1"/>
          </p:cNvSpPr>
          <p:nvPr/>
        </p:nvSpPr>
        <p:spPr bwMode="auto">
          <a:xfrm>
            <a:off x="5689600" y="4838700"/>
            <a:ext cx="300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Shear Resistance = C = c L</a:t>
            </a:r>
          </a:p>
        </p:txBody>
      </p:sp>
      <p:sp>
        <p:nvSpPr>
          <p:cNvPr id="24597" name="Freeform 25"/>
          <p:cNvSpPr>
            <a:spLocks/>
          </p:cNvSpPr>
          <p:nvPr/>
        </p:nvSpPr>
        <p:spPr bwMode="auto">
          <a:xfrm>
            <a:off x="8375650" y="4883150"/>
            <a:ext cx="174625" cy="46038"/>
          </a:xfrm>
          <a:custGeom>
            <a:avLst/>
            <a:gdLst>
              <a:gd name="T0" fmla="*/ 0 w 330200"/>
              <a:gd name="T1" fmla="*/ 18 h 141817"/>
              <a:gd name="T2" fmla="*/ 932 w 330200"/>
              <a:gd name="T3" fmla="*/ 0 h 141817"/>
              <a:gd name="T4" fmla="*/ 2020 w 330200"/>
              <a:gd name="T5" fmla="*/ 16 h 141817"/>
              <a:gd name="T6" fmla="*/ 0 60000 65536"/>
              <a:gd name="T7" fmla="*/ 0 60000 65536"/>
              <a:gd name="T8" fmla="*/ 0 60000 65536"/>
              <a:gd name="T9" fmla="*/ 0 w 330200"/>
              <a:gd name="T10" fmla="*/ 0 h 141817"/>
              <a:gd name="T11" fmla="*/ 330200 w 330200"/>
              <a:gd name="T12" fmla="*/ 141817 h 1418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200" h="141817">
                <a:moveTo>
                  <a:pt x="0" y="141817"/>
                </a:moveTo>
                <a:cubicBezTo>
                  <a:pt x="48683" y="73025"/>
                  <a:pt x="97367" y="4234"/>
                  <a:pt x="152400" y="2117"/>
                </a:cubicBezTo>
                <a:cubicBezTo>
                  <a:pt x="207433" y="0"/>
                  <a:pt x="268816" y="64558"/>
                  <a:pt x="330200" y="12911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Freeform 26"/>
          <p:cNvSpPr>
            <a:spLocks/>
          </p:cNvSpPr>
          <p:nvPr/>
        </p:nvSpPr>
        <p:spPr bwMode="auto">
          <a:xfrm>
            <a:off x="4864100" y="4470400"/>
            <a:ext cx="730250" cy="327025"/>
          </a:xfrm>
          <a:custGeom>
            <a:avLst/>
            <a:gdLst>
              <a:gd name="T0" fmla="*/ 0 w 756319"/>
              <a:gd name="T1" fmla="*/ 38100 h 327025"/>
              <a:gd name="T2" fmla="*/ 518307 w 756319"/>
              <a:gd name="T3" fmla="*/ 63500 h 327025"/>
              <a:gd name="T4" fmla="*/ 566297 w 756319"/>
              <a:gd name="T5" fmla="*/ 0 h 327025"/>
              <a:gd name="T6" fmla="*/ 571603 w 756319"/>
              <a:gd name="T7" fmla="*/ 327025 h 327025"/>
              <a:gd name="T8" fmla="*/ 374333 w 756319"/>
              <a:gd name="T9" fmla="*/ 288925 h 327025"/>
              <a:gd name="T10" fmla="*/ 163171 w 756319"/>
              <a:gd name="T11" fmla="*/ 190500 h 327025"/>
              <a:gd name="T12" fmla="*/ 0 w 756319"/>
              <a:gd name="T13" fmla="*/ 38100 h 3270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56319"/>
              <a:gd name="T22" fmla="*/ 0 h 327025"/>
              <a:gd name="T23" fmla="*/ 756319 w 756319"/>
              <a:gd name="T24" fmla="*/ 327025 h 3270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56319" h="327025">
                <a:moveTo>
                  <a:pt x="0" y="38100"/>
                </a:moveTo>
                <a:lnTo>
                  <a:pt x="685800" y="63500"/>
                </a:lnTo>
                <a:lnTo>
                  <a:pt x="749300" y="0"/>
                </a:lnTo>
                <a:lnTo>
                  <a:pt x="756319" y="327025"/>
                </a:lnTo>
                <a:lnTo>
                  <a:pt x="495300" y="288925"/>
                </a:lnTo>
                <a:lnTo>
                  <a:pt x="215900" y="19050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50"/>
          <p:cNvSpPr>
            <a:spLocks noChangeShapeType="1"/>
          </p:cNvSpPr>
          <p:nvPr/>
        </p:nvSpPr>
        <p:spPr bwMode="auto">
          <a:xfrm flipH="1" flipV="1">
            <a:off x="4205288" y="4511675"/>
            <a:ext cx="1347787" cy="635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45"/>
          <p:cNvSpPr>
            <a:spLocks noChangeShapeType="1"/>
          </p:cNvSpPr>
          <p:nvPr/>
        </p:nvSpPr>
        <p:spPr bwMode="auto">
          <a:xfrm flipH="1">
            <a:off x="5524500" y="3036888"/>
            <a:ext cx="2219325" cy="1487487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Oval 28"/>
          <p:cNvSpPr>
            <a:spLocks noChangeArrowheads="1"/>
          </p:cNvSpPr>
          <p:nvPr/>
        </p:nvSpPr>
        <p:spPr bwMode="auto">
          <a:xfrm>
            <a:off x="6791325" y="4057650"/>
            <a:ext cx="85725" cy="857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2" name="Oval 29"/>
          <p:cNvSpPr>
            <a:spLocks noChangeArrowheads="1"/>
          </p:cNvSpPr>
          <p:nvPr/>
        </p:nvSpPr>
        <p:spPr bwMode="auto">
          <a:xfrm>
            <a:off x="5349875" y="4606925"/>
            <a:ext cx="85725" cy="857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24603" name="Straight Arrow Connector 31"/>
          <p:cNvCxnSpPr>
            <a:cxnSpLocks noChangeShapeType="1"/>
          </p:cNvCxnSpPr>
          <p:nvPr/>
        </p:nvCxnSpPr>
        <p:spPr bwMode="auto">
          <a:xfrm rot="5400000">
            <a:off x="6492081" y="4140994"/>
            <a:ext cx="6953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4" name="Straight Arrow Connector 32"/>
          <p:cNvCxnSpPr>
            <a:cxnSpLocks noChangeShapeType="1"/>
          </p:cNvCxnSpPr>
          <p:nvPr/>
        </p:nvCxnSpPr>
        <p:spPr bwMode="auto">
          <a:xfrm rot="5400000">
            <a:off x="5047456" y="4617244"/>
            <a:ext cx="6953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5" name="TextBox 33"/>
          <p:cNvSpPr txBox="1">
            <a:spLocks noChangeArrowheads="1"/>
          </p:cNvSpPr>
          <p:nvPr/>
        </p:nvSpPr>
        <p:spPr bwMode="auto">
          <a:xfrm>
            <a:off x="6375400" y="4241800"/>
            <a:ext cx="487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</a:t>
            </a:r>
            <a:r>
              <a:rPr lang="en-US" altLang="en-US" baseline="-25000"/>
              <a:t>1</a:t>
            </a:r>
          </a:p>
        </p:txBody>
      </p:sp>
      <p:sp>
        <p:nvSpPr>
          <p:cNvPr id="24606" name="TextBox 34"/>
          <p:cNvSpPr txBox="1">
            <a:spLocks noChangeArrowheads="1"/>
          </p:cNvSpPr>
          <p:nvPr/>
        </p:nvSpPr>
        <p:spPr bwMode="auto">
          <a:xfrm>
            <a:off x="5003800" y="4838700"/>
            <a:ext cx="487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</a:t>
            </a:r>
            <a:r>
              <a:rPr lang="en-US" altLang="en-US" baseline="-25000"/>
              <a:t>2</a:t>
            </a:r>
          </a:p>
        </p:txBody>
      </p:sp>
      <p:cxnSp>
        <p:nvCxnSpPr>
          <p:cNvPr id="24607" name="Straight Connector 36"/>
          <p:cNvCxnSpPr>
            <a:cxnSpLocks noChangeShapeType="1"/>
          </p:cNvCxnSpPr>
          <p:nvPr/>
        </p:nvCxnSpPr>
        <p:spPr bwMode="auto">
          <a:xfrm>
            <a:off x="5321300" y="4356100"/>
            <a:ext cx="355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8" name="Straight Connector 37"/>
          <p:cNvCxnSpPr>
            <a:cxnSpLocks noChangeShapeType="1"/>
          </p:cNvCxnSpPr>
          <p:nvPr/>
        </p:nvCxnSpPr>
        <p:spPr bwMode="auto">
          <a:xfrm>
            <a:off x="5549900" y="3911600"/>
            <a:ext cx="13970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9" name="Straight Connector 40"/>
          <p:cNvCxnSpPr>
            <a:cxnSpLocks noChangeShapeType="1"/>
          </p:cNvCxnSpPr>
          <p:nvPr/>
        </p:nvCxnSpPr>
        <p:spPr bwMode="auto">
          <a:xfrm rot="10800000" flipV="1">
            <a:off x="6800850" y="3876675"/>
            <a:ext cx="85725" cy="66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0" name="Straight Connector 41"/>
          <p:cNvCxnSpPr>
            <a:cxnSpLocks noChangeShapeType="1"/>
          </p:cNvCxnSpPr>
          <p:nvPr/>
        </p:nvCxnSpPr>
        <p:spPr bwMode="auto">
          <a:xfrm rot="10800000" flipV="1">
            <a:off x="5548313" y="3881438"/>
            <a:ext cx="85725" cy="66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1" name="Straight Connector 42"/>
          <p:cNvCxnSpPr>
            <a:cxnSpLocks noChangeShapeType="1"/>
          </p:cNvCxnSpPr>
          <p:nvPr/>
        </p:nvCxnSpPr>
        <p:spPr bwMode="auto">
          <a:xfrm rot="10800000" flipV="1">
            <a:off x="5553075" y="4329113"/>
            <a:ext cx="85725" cy="66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2" name="Straight Connector 43"/>
          <p:cNvCxnSpPr>
            <a:cxnSpLocks noChangeShapeType="1"/>
          </p:cNvCxnSpPr>
          <p:nvPr/>
        </p:nvCxnSpPr>
        <p:spPr bwMode="auto">
          <a:xfrm rot="10800000" flipV="1">
            <a:off x="5362575" y="4324350"/>
            <a:ext cx="85725" cy="66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13" name="TextBox 44"/>
          <p:cNvSpPr txBox="1">
            <a:spLocks noChangeArrowheads="1"/>
          </p:cNvSpPr>
          <p:nvPr/>
        </p:nvSpPr>
        <p:spPr bwMode="auto">
          <a:xfrm>
            <a:off x="5749925" y="3708400"/>
            <a:ext cx="3984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</a:t>
            </a:r>
            <a:r>
              <a:rPr lang="en-US" altLang="en-US" baseline="-25000"/>
              <a:t>1</a:t>
            </a:r>
          </a:p>
        </p:txBody>
      </p:sp>
      <p:sp>
        <p:nvSpPr>
          <p:cNvPr id="24614" name="TextBox 45"/>
          <p:cNvSpPr txBox="1">
            <a:spLocks noChangeArrowheads="1"/>
          </p:cNvSpPr>
          <p:nvPr/>
        </p:nvSpPr>
        <p:spPr bwMode="auto">
          <a:xfrm>
            <a:off x="5087938" y="3876675"/>
            <a:ext cx="3968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</a:t>
            </a:r>
            <a:r>
              <a:rPr lang="en-US" altLang="en-US" baseline="-25000"/>
              <a:t>2</a:t>
            </a:r>
          </a:p>
        </p:txBody>
      </p:sp>
      <p:cxnSp>
        <p:nvCxnSpPr>
          <p:cNvPr id="24615" name="Straight Arrow Connector 47"/>
          <p:cNvCxnSpPr>
            <a:cxnSpLocks noChangeShapeType="1"/>
          </p:cNvCxnSpPr>
          <p:nvPr/>
        </p:nvCxnSpPr>
        <p:spPr bwMode="auto">
          <a:xfrm rot="16200000" flipH="1">
            <a:off x="5394325" y="4206875"/>
            <a:ext cx="130175" cy="984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16" name="Oval 1"/>
          <p:cNvSpPr>
            <a:spLocks noChangeArrowheads="1"/>
          </p:cNvSpPr>
          <p:nvPr/>
        </p:nvSpPr>
        <p:spPr bwMode="auto">
          <a:xfrm>
            <a:off x="-809625" y="-342900"/>
            <a:ext cx="4762500" cy="4760913"/>
          </a:xfrm>
          <a:prstGeom prst="ellipse">
            <a:avLst/>
          </a:prstGeom>
          <a:noFill/>
          <a:ln w="9525" algn="ctr">
            <a:solidFill>
              <a:srgbClr val="92D05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7" name="Line 50"/>
          <p:cNvSpPr>
            <a:spLocks noChangeShapeType="1"/>
          </p:cNvSpPr>
          <p:nvPr/>
        </p:nvSpPr>
        <p:spPr bwMode="auto">
          <a:xfrm flipH="1">
            <a:off x="741363" y="4973638"/>
            <a:ext cx="219075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18" name="Group 49"/>
          <p:cNvGrpSpPr>
            <a:grpSpLocks/>
          </p:cNvGrpSpPr>
          <p:nvPr/>
        </p:nvGrpSpPr>
        <p:grpSpPr bwMode="auto">
          <a:xfrm>
            <a:off x="4133850" y="941388"/>
            <a:ext cx="4137025" cy="641350"/>
            <a:chOff x="470263" y="5473684"/>
            <a:chExt cx="4138313" cy="640533"/>
          </a:xfrm>
        </p:grpSpPr>
        <p:sp>
          <p:nvSpPr>
            <p:cNvPr id="24638" name="TextBox 42"/>
            <p:cNvSpPr txBox="1">
              <a:spLocks noChangeArrowheads="1"/>
            </p:cNvSpPr>
            <p:nvPr/>
          </p:nvSpPr>
          <p:spPr bwMode="auto">
            <a:xfrm>
              <a:off x="470263" y="5643154"/>
              <a:ext cx="20762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Factor of Safety = </a:t>
              </a:r>
            </a:p>
          </p:txBody>
        </p:sp>
        <p:cxnSp>
          <p:nvCxnSpPr>
            <p:cNvPr id="24639" name="Straight Connector 44"/>
            <p:cNvCxnSpPr>
              <a:cxnSpLocks noChangeShapeType="1"/>
            </p:cNvCxnSpPr>
            <p:nvPr/>
          </p:nvCxnSpPr>
          <p:spPr bwMode="auto">
            <a:xfrm>
              <a:off x="2450592" y="5806440"/>
              <a:ext cx="21579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40" name="TextBox 45"/>
            <p:cNvSpPr txBox="1">
              <a:spLocks noChangeArrowheads="1"/>
            </p:cNvSpPr>
            <p:nvPr/>
          </p:nvSpPr>
          <p:spPr bwMode="auto">
            <a:xfrm>
              <a:off x="2367413" y="5473684"/>
              <a:ext cx="20217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Resisting Moment (M</a:t>
              </a:r>
              <a:r>
                <a:rPr lang="en-US" altLang="en-US" sz="1400" baseline="-25000"/>
                <a:t>R</a:t>
              </a:r>
              <a:r>
                <a:rPr lang="en-US" altLang="en-US" sz="1400"/>
                <a:t>)</a:t>
              </a:r>
            </a:p>
          </p:txBody>
        </p:sp>
        <p:sp>
          <p:nvSpPr>
            <p:cNvPr id="24641" name="TextBox 46"/>
            <p:cNvSpPr txBox="1">
              <a:spLocks noChangeArrowheads="1"/>
            </p:cNvSpPr>
            <p:nvPr/>
          </p:nvSpPr>
          <p:spPr bwMode="auto">
            <a:xfrm>
              <a:off x="2414016" y="5806440"/>
              <a:ext cx="18421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Driving Moment (M</a:t>
              </a:r>
              <a:r>
                <a:rPr lang="en-US" altLang="en-US" sz="1400" baseline="-25000"/>
                <a:t>D</a:t>
              </a:r>
              <a:r>
                <a:rPr lang="en-US" altLang="en-US" sz="1400"/>
                <a:t>)</a:t>
              </a:r>
            </a:p>
          </p:txBody>
        </p:sp>
      </p:grpSp>
      <p:sp>
        <p:nvSpPr>
          <p:cNvPr id="24619" name="TextBox 47"/>
          <p:cNvSpPr txBox="1">
            <a:spLocks noChangeArrowheads="1"/>
          </p:cNvSpPr>
          <p:nvPr/>
        </p:nvSpPr>
        <p:spPr bwMode="auto">
          <a:xfrm>
            <a:off x="3767138" y="5513388"/>
            <a:ext cx="3435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Resisting Moment (M</a:t>
            </a:r>
            <a:r>
              <a:rPr lang="en-US" altLang="en-US" sz="1400" baseline="-25000"/>
              <a:t>R</a:t>
            </a:r>
            <a:r>
              <a:rPr lang="en-US" altLang="en-US" sz="1400"/>
              <a:t>) = W</a:t>
            </a:r>
            <a:r>
              <a:rPr lang="en-US" altLang="en-US" sz="1400" baseline="-25000"/>
              <a:t>2 </a:t>
            </a:r>
            <a:r>
              <a:rPr lang="en-US" altLang="en-US" sz="1000"/>
              <a:t>x</a:t>
            </a:r>
            <a:r>
              <a:rPr lang="en-US" altLang="en-US" sz="1400"/>
              <a:t> a</a:t>
            </a:r>
            <a:r>
              <a:rPr lang="en-US" altLang="en-US" sz="1400" baseline="-25000"/>
              <a:t>2</a:t>
            </a:r>
            <a:r>
              <a:rPr lang="en-US" altLang="en-US" sz="1400"/>
              <a:t> + C </a:t>
            </a:r>
            <a:r>
              <a:rPr lang="en-US" altLang="en-US" sz="1000"/>
              <a:t>x</a:t>
            </a:r>
            <a:r>
              <a:rPr lang="en-US" altLang="en-US" sz="1400"/>
              <a:t> R</a:t>
            </a:r>
          </a:p>
        </p:txBody>
      </p:sp>
      <p:sp>
        <p:nvSpPr>
          <p:cNvPr id="24620" name="Freeform 50"/>
          <p:cNvSpPr>
            <a:spLocks/>
          </p:cNvSpPr>
          <p:nvPr/>
        </p:nvSpPr>
        <p:spPr bwMode="auto">
          <a:xfrm>
            <a:off x="5381625" y="2835275"/>
            <a:ext cx="222250" cy="71438"/>
          </a:xfrm>
          <a:custGeom>
            <a:avLst/>
            <a:gdLst>
              <a:gd name="T0" fmla="*/ 0 w 222069"/>
              <a:gd name="T1" fmla="*/ 0 h 71846"/>
              <a:gd name="T2" fmla="*/ 117758 w 222069"/>
              <a:gd name="T3" fmla="*/ 64574 h 71846"/>
              <a:gd name="T4" fmla="*/ 222431 w 222069"/>
              <a:gd name="T5" fmla="*/ 38745 h 718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069" h="71846">
                <a:moveTo>
                  <a:pt x="0" y="0"/>
                </a:moveTo>
                <a:cubicBezTo>
                  <a:pt x="40277" y="29391"/>
                  <a:pt x="80555" y="58783"/>
                  <a:pt x="117566" y="65314"/>
                </a:cubicBezTo>
                <a:cubicBezTo>
                  <a:pt x="154578" y="71846"/>
                  <a:pt x="188323" y="55517"/>
                  <a:pt x="222069" y="3918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1" name="Freeform 51"/>
          <p:cNvSpPr>
            <a:spLocks/>
          </p:cNvSpPr>
          <p:nvPr/>
        </p:nvSpPr>
        <p:spPr bwMode="auto">
          <a:xfrm>
            <a:off x="5591175" y="2286000"/>
            <a:ext cx="469900" cy="300038"/>
          </a:xfrm>
          <a:custGeom>
            <a:avLst/>
            <a:gdLst>
              <a:gd name="T0" fmla="*/ 0 w 470263"/>
              <a:gd name="T1" fmla="*/ 299631 h 300446"/>
              <a:gd name="T2" fmla="*/ 273896 w 470263"/>
              <a:gd name="T3" fmla="*/ 247520 h 300446"/>
              <a:gd name="T4" fmla="*/ 469537 w 470263"/>
              <a:gd name="T5" fmla="*/ 0 h 3004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0263" h="300446">
                <a:moveTo>
                  <a:pt x="0" y="300446"/>
                </a:moveTo>
                <a:cubicBezTo>
                  <a:pt x="97971" y="299357"/>
                  <a:pt x="195943" y="298268"/>
                  <a:pt x="274320" y="248194"/>
                </a:cubicBezTo>
                <a:cubicBezTo>
                  <a:pt x="352697" y="198120"/>
                  <a:pt x="411480" y="99060"/>
                  <a:pt x="470263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2" name="Freeform 52"/>
          <p:cNvSpPr>
            <a:spLocks/>
          </p:cNvSpPr>
          <p:nvPr/>
        </p:nvSpPr>
        <p:spPr bwMode="auto">
          <a:xfrm>
            <a:off x="5303838" y="2514600"/>
            <a:ext cx="1358900" cy="754063"/>
          </a:xfrm>
          <a:custGeom>
            <a:avLst/>
            <a:gdLst>
              <a:gd name="T0" fmla="*/ 0 w 1358538"/>
              <a:gd name="T1" fmla="*/ 602123 h 753291"/>
              <a:gd name="T2" fmla="*/ 784190 w 1358538"/>
              <a:gd name="T3" fmla="*/ 654482 h 753291"/>
              <a:gd name="T4" fmla="*/ 1359262 w 1358538"/>
              <a:gd name="T5" fmla="*/ 0 h 7532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58538" h="753291">
                <a:moveTo>
                  <a:pt x="0" y="600891"/>
                </a:moveTo>
                <a:cubicBezTo>
                  <a:pt x="278674" y="677091"/>
                  <a:pt x="557349" y="753291"/>
                  <a:pt x="783772" y="653143"/>
                </a:cubicBezTo>
                <a:cubicBezTo>
                  <a:pt x="1010195" y="552995"/>
                  <a:pt x="1184366" y="276497"/>
                  <a:pt x="1358538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3" name="TextBox 53"/>
          <p:cNvSpPr txBox="1">
            <a:spLocks noChangeArrowheads="1"/>
          </p:cNvSpPr>
          <p:nvPr/>
        </p:nvSpPr>
        <p:spPr bwMode="auto">
          <a:xfrm>
            <a:off x="5888038" y="2876550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Symbol" panose="05050102010706020507" pitchFamily="18" charset="2"/>
              </a:rPr>
              <a:t>q</a:t>
            </a:r>
          </a:p>
        </p:txBody>
      </p:sp>
      <p:cxnSp>
        <p:nvCxnSpPr>
          <p:cNvPr id="24624" name="Straight Arrow Connector 55"/>
          <p:cNvCxnSpPr>
            <a:cxnSpLocks noChangeShapeType="1"/>
          </p:cNvCxnSpPr>
          <p:nvPr/>
        </p:nvCxnSpPr>
        <p:spPr bwMode="auto">
          <a:xfrm rot="5400000">
            <a:off x="8338344" y="4672806"/>
            <a:ext cx="257175" cy="365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25" name="TextBox 56"/>
          <p:cNvSpPr txBox="1">
            <a:spLocks noChangeArrowheads="1"/>
          </p:cNvSpPr>
          <p:nvPr/>
        </p:nvSpPr>
        <p:spPr bwMode="auto">
          <a:xfrm>
            <a:off x="8266113" y="4270375"/>
            <a:ext cx="544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R.</a:t>
            </a:r>
            <a:r>
              <a:rPr lang="en-US" altLang="en-US">
                <a:latin typeface="Symbol" panose="05050102010706020507" pitchFamily="18" charset="2"/>
              </a:rPr>
              <a:t>q</a:t>
            </a:r>
          </a:p>
        </p:txBody>
      </p:sp>
      <p:cxnSp>
        <p:nvCxnSpPr>
          <p:cNvPr id="24626" name="Straight Arrow Connector 58"/>
          <p:cNvCxnSpPr>
            <a:cxnSpLocks noChangeShapeType="1"/>
          </p:cNvCxnSpPr>
          <p:nvPr/>
        </p:nvCxnSpPr>
        <p:spPr bwMode="auto">
          <a:xfrm rot="10800000" flipV="1">
            <a:off x="6765925" y="5111750"/>
            <a:ext cx="1098550" cy="438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27" name="TextBox 59"/>
          <p:cNvSpPr txBox="1">
            <a:spLocks noChangeArrowheads="1"/>
          </p:cNvSpPr>
          <p:nvPr/>
        </p:nvSpPr>
        <p:spPr bwMode="auto">
          <a:xfrm>
            <a:off x="3840163" y="6062663"/>
            <a:ext cx="2703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/>
              <a:t>Driving Moment (M</a:t>
            </a:r>
            <a:r>
              <a:rPr lang="en-US" altLang="en-US" sz="1400" baseline="-25000"/>
              <a:t>D</a:t>
            </a:r>
            <a:r>
              <a:rPr lang="en-US" altLang="en-US" sz="1400"/>
              <a:t>) = W</a:t>
            </a:r>
            <a:r>
              <a:rPr lang="en-US" altLang="en-US" sz="1400" baseline="-25000"/>
              <a:t>1</a:t>
            </a:r>
            <a:r>
              <a:rPr lang="en-US" altLang="en-US" sz="1400"/>
              <a:t> x a</a:t>
            </a:r>
            <a:r>
              <a:rPr lang="en-US" altLang="en-US" sz="1400" baseline="-25000"/>
              <a:t>1</a:t>
            </a:r>
          </a:p>
        </p:txBody>
      </p:sp>
      <p:sp>
        <p:nvSpPr>
          <p:cNvPr id="24628" name="TextBox 60"/>
          <p:cNvSpPr txBox="1">
            <a:spLocks noChangeArrowheads="1"/>
          </p:cNvSpPr>
          <p:nvPr/>
        </p:nvSpPr>
        <p:spPr bwMode="auto">
          <a:xfrm>
            <a:off x="6802438" y="3978275"/>
            <a:ext cx="4492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/>
              <a:t>CG</a:t>
            </a:r>
            <a:r>
              <a:rPr lang="en-US" altLang="en-US" sz="1100" baseline="-25000"/>
              <a:t>1</a:t>
            </a:r>
          </a:p>
        </p:txBody>
      </p:sp>
      <p:sp>
        <p:nvSpPr>
          <p:cNvPr id="24629" name="TextBox 61"/>
          <p:cNvSpPr txBox="1">
            <a:spLocks noChangeArrowheads="1"/>
          </p:cNvSpPr>
          <p:nvPr/>
        </p:nvSpPr>
        <p:spPr bwMode="auto">
          <a:xfrm>
            <a:off x="4973638" y="4489450"/>
            <a:ext cx="4492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/>
              <a:t>CG</a:t>
            </a:r>
            <a:r>
              <a:rPr lang="en-US" altLang="en-US" sz="1100" baseline="-25000"/>
              <a:t>2</a:t>
            </a:r>
          </a:p>
        </p:txBody>
      </p:sp>
      <p:cxnSp>
        <p:nvCxnSpPr>
          <p:cNvPr id="24630" name="Straight Arrow Connector 63"/>
          <p:cNvCxnSpPr>
            <a:cxnSpLocks noChangeShapeType="1"/>
          </p:cNvCxnSpPr>
          <p:nvPr/>
        </p:nvCxnSpPr>
        <p:spPr bwMode="auto">
          <a:xfrm rot="16200000" flipV="1">
            <a:off x="5907882" y="6373018"/>
            <a:ext cx="292100" cy="1825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31" name="TextBox 64"/>
          <p:cNvSpPr txBox="1">
            <a:spLocks noChangeArrowheads="1"/>
          </p:cNvSpPr>
          <p:nvPr/>
        </p:nvSpPr>
        <p:spPr bwMode="auto">
          <a:xfrm>
            <a:off x="6092825" y="6496050"/>
            <a:ext cx="20272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/>
              <a:t>Green Area x Soil Unit Weigh</a:t>
            </a:r>
          </a:p>
        </p:txBody>
      </p:sp>
      <p:cxnSp>
        <p:nvCxnSpPr>
          <p:cNvPr id="24632" name="Straight Arrow Connector 66"/>
          <p:cNvCxnSpPr>
            <a:cxnSpLocks noChangeShapeType="1"/>
          </p:cNvCxnSpPr>
          <p:nvPr/>
        </p:nvCxnSpPr>
        <p:spPr bwMode="auto">
          <a:xfrm>
            <a:off x="4754563" y="5294313"/>
            <a:ext cx="1208087" cy="255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33" name="TextBox 67"/>
          <p:cNvSpPr txBox="1">
            <a:spLocks noChangeArrowheads="1"/>
          </p:cNvSpPr>
          <p:nvPr/>
        </p:nvSpPr>
        <p:spPr bwMode="auto">
          <a:xfrm>
            <a:off x="2743200" y="5148263"/>
            <a:ext cx="2054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/>
              <a:t>Yellow Area x Soil Unit Weigh</a:t>
            </a:r>
          </a:p>
        </p:txBody>
      </p:sp>
      <p:sp>
        <p:nvSpPr>
          <p:cNvPr id="24634" name="TextBox 68"/>
          <p:cNvSpPr txBox="1">
            <a:spLocks noChangeArrowheads="1"/>
          </p:cNvSpPr>
          <p:nvPr/>
        </p:nvSpPr>
        <p:spPr bwMode="auto">
          <a:xfrm>
            <a:off x="146050" y="5549900"/>
            <a:ext cx="354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C00000"/>
                </a:solidFill>
              </a:rPr>
              <a:t>How to find W</a:t>
            </a:r>
            <a:r>
              <a:rPr lang="en-US" altLang="en-US" sz="1400" baseline="-25000">
                <a:solidFill>
                  <a:srgbClr val="C00000"/>
                </a:solidFill>
              </a:rPr>
              <a:t>1</a:t>
            </a:r>
            <a:r>
              <a:rPr lang="en-US" altLang="en-US" sz="1400">
                <a:solidFill>
                  <a:srgbClr val="C00000"/>
                </a:solidFill>
              </a:rPr>
              <a:t>, W</a:t>
            </a:r>
            <a:r>
              <a:rPr lang="en-US" altLang="en-US" sz="1400" baseline="-25000">
                <a:solidFill>
                  <a:srgbClr val="C00000"/>
                </a:solidFill>
              </a:rPr>
              <a:t>2 , </a:t>
            </a:r>
            <a:r>
              <a:rPr lang="en-US" altLang="en-US" sz="1400">
                <a:solidFill>
                  <a:srgbClr val="C00000"/>
                </a:solidFill>
              </a:rPr>
              <a:t>CG</a:t>
            </a:r>
            <a:r>
              <a:rPr lang="en-US" altLang="en-US" sz="1400" baseline="-25000">
                <a:solidFill>
                  <a:srgbClr val="C00000"/>
                </a:solidFill>
              </a:rPr>
              <a:t>1 and </a:t>
            </a:r>
            <a:r>
              <a:rPr lang="en-US" altLang="en-US" sz="1400">
                <a:solidFill>
                  <a:srgbClr val="C00000"/>
                </a:solidFill>
              </a:rPr>
              <a:t>CG</a:t>
            </a:r>
            <a:r>
              <a:rPr lang="en-US" altLang="en-US" sz="1400" baseline="-25000">
                <a:solidFill>
                  <a:srgbClr val="C00000"/>
                </a:solidFill>
              </a:rPr>
              <a:t>2  </a:t>
            </a:r>
            <a:r>
              <a:rPr lang="en-US" altLang="en-US" sz="140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4635" name="TextBox 69"/>
          <p:cNvSpPr txBox="1">
            <a:spLocks noChangeArrowheads="1"/>
          </p:cNvSpPr>
          <p:nvPr/>
        </p:nvSpPr>
        <p:spPr bwMode="auto">
          <a:xfrm>
            <a:off x="146050" y="5864225"/>
            <a:ext cx="3128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FF"/>
                </a:solidFill>
              </a:rPr>
              <a:t>Refer to your Eng. Mechanics course</a:t>
            </a:r>
          </a:p>
        </p:txBody>
      </p:sp>
      <p:sp>
        <p:nvSpPr>
          <p:cNvPr id="24636" name="TextBox 71"/>
          <p:cNvSpPr txBox="1">
            <a:spLocks noChangeArrowheads="1"/>
          </p:cNvSpPr>
          <p:nvPr/>
        </p:nvSpPr>
        <p:spPr bwMode="auto">
          <a:xfrm>
            <a:off x="2084388" y="1527175"/>
            <a:ext cx="915987" cy="3698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Case 1</a:t>
            </a:r>
          </a:p>
        </p:txBody>
      </p:sp>
      <p:sp>
        <p:nvSpPr>
          <p:cNvPr id="24637" name="TextBox 72"/>
          <p:cNvSpPr txBox="1">
            <a:spLocks noChangeArrowheads="1"/>
          </p:cNvSpPr>
          <p:nvPr/>
        </p:nvSpPr>
        <p:spPr bwMode="auto">
          <a:xfrm>
            <a:off x="6291263" y="1855788"/>
            <a:ext cx="915987" cy="3698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27991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513" y="100013"/>
            <a:ext cx="40243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Circuler Failure Surface  in  C - </a:t>
            </a:r>
            <a:r>
              <a:rPr lang="fr-F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f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Soil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322263" y="635000"/>
            <a:ext cx="6029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</a:rPr>
              <a:t>Indeterminate Problem</a:t>
            </a:r>
          </a:p>
          <a:p>
            <a:r>
              <a:rPr lang="en-US" altLang="en-US">
                <a:solidFill>
                  <a:srgbClr val="C00000"/>
                </a:solidFill>
              </a:rPr>
              <a:t>Number of Unknowns ≠ Number of Equilibrium Equations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01625" y="1414463"/>
            <a:ext cx="610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rgbClr val="00B050"/>
                </a:solidFill>
              </a:rPr>
              <a:t>W varies from point to point.  Therefore,  N &amp; F  will vary from point to point</a:t>
            </a:r>
          </a:p>
        </p:txBody>
      </p:sp>
      <p:sp>
        <p:nvSpPr>
          <p:cNvPr id="36869" name="Arc 19"/>
          <p:cNvSpPr>
            <a:spLocks/>
          </p:cNvSpPr>
          <p:nvPr/>
        </p:nvSpPr>
        <p:spPr bwMode="auto">
          <a:xfrm rot="6830892">
            <a:off x="3071812" y="2917826"/>
            <a:ext cx="3800475" cy="3803650"/>
          </a:xfrm>
          <a:custGeom>
            <a:avLst/>
            <a:gdLst>
              <a:gd name="T0" fmla="*/ 0 w 3800023"/>
              <a:gd name="T1" fmla="*/ 0 h 3803672"/>
              <a:gd name="T2" fmla="*/ 3806808 w 3800023"/>
              <a:gd name="T3" fmla="*/ 3636795 h 3803672"/>
              <a:gd name="T4" fmla="*/ 3575249 w 3800023"/>
              <a:gd name="T5" fmla="*/ 3109149 h 3803672"/>
              <a:gd name="T6" fmla="*/ 462833 w 3800023"/>
              <a:gd name="T7" fmla="*/ 1046070 h 3803672"/>
              <a:gd name="T8" fmla="*/ 0 w 3800023"/>
              <a:gd name="T9" fmla="*/ 0 h 3803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00023" h="3803672" stroke="0">
                <a:moveTo>
                  <a:pt x="0" y="0"/>
                </a:moveTo>
                <a:cubicBezTo>
                  <a:pt x="2035934" y="0"/>
                  <a:pt x="3710870" y="1603129"/>
                  <a:pt x="3800023" y="3637110"/>
                </a:cubicBezTo>
                <a:lnTo>
                  <a:pt x="1" y="3803672"/>
                </a:lnTo>
                <a:cubicBezTo>
                  <a:pt x="1" y="2535781"/>
                  <a:pt x="0" y="1267891"/>
                  <a:pt x="0" y="0"/>
                </a:cubicBezTo>
                <a:close/>
              </a:path>
              <a:path w="3800023" h="3803672" fill="none">
                <a:moveTo>
                  <a:pt x="0" y="0"/>
                </a:moveTo>
                <a:cubicBezTo>
                  <a:pt x="2035934" y="0"/>
                  <a:pt x="3710870" y="1603129"/>
                  <a:pt x="3800023" y="3637110"/>
                </a:cubicBezTo>
                <a:cubicBezTo>
                  <a:pt x="3799995" y="3635448"/>
                  <a:pt x="3568902" y="3111081"/>
                  <a:pt x="3568874" y="3109419"/>
                </a:cubicBezTo>
                <a:lnTo>
                  <a:pt x="462008" y="1046160"/>
                </a:lnTo>
                <a:lnTo>
                  <a:pt x="0" y="0"/>
                </a:lnTo>
                <a:close/>
              </a:path>
            </a:pathLst>
          </a:custGeom>
          <a:noFill/>
          <a:ln w="127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6870" name="Straight Connector 6"/>
          <p:cNvCxnSpPr>
            <a:cxnSpLocks noChangeShapeType="1"/>
          </p:cNvCxnSpPr>
          <p:nvPr/>
        </p:nvCxnSpPr>
        <p:spPr bwMode="auto">
          <a:xfrm flipH="1">
            <a:off x="6323013" y="3849688"/>
            <a:ext cx="2011362" cy="0"/>
          </a:xfrm>
          <a:prstGeom prst="line">
            <a:avLst/>
          </a:prstGeom>
          <a:noFill/>
          <a:ln w="127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1" name="Straight Connector 9"/>
          <p:cNvCxnSpPr>
            <a:cxnSpLocks noChangeShapeType="1"/>
          </p:cNvCxnSpPr>
          <p:nvPr/>
        </p:nvCxnSpPr>
        <p:spPr bwMode="auto">
          <a:xfrm flipH="1">
            <a:off x="3190875" y="3849688"/>
            <a:ext cx="3132138" cy="2011362"/>
          </a:xfrm>
          <a:prstGeom prst="line">
            <a:avLst/>
          </a:prstGeom>
          <a:noFill/>
          <a:ln w="127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2" name="Straight Connector 11"/>
          <p:cNvCxnSpPr>
            <a:cxnSpLocks noChangeShapeType="1"/>
          </p:cNvCxnSpPr>
          <p:nvPr/>
        </p:nvCxnSpPr>
        <p:spPr bwMode="auto">
          <a:xfrm flipH="1">
            <a:off x="630238" y="5861050"/>
            <a:ext cx="2560637" cy="0"/>
          </a:xfrm>
          <a:prstGeom prst="line">
            <a:avLst/>
          </a:prstGeom>
          <a:noFill/>
          <a:ln w="127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22"/>
          <p:cNvCxnSpPr>
            <a:cxnSpLocks noChangeShapeType="1"/>
            <a:endCxn id="36869" idx="0"/>
          </p:cNvCxnSpPr>
          <p:nvPr/>
        </p:nvCxnSpPr>
        <p:spPr bwMode="auto">
          <a:xfrm>
            <a:off x="4006850" y="2279650"/>
            <a:ext cx="3473450" cy="1571625"/>
          </a:xfrm>
          <a:prstGeom prst="line">
            <a:avLst/>
          </a:prstGeom>
          <a:noFill/>
          <a:ln w="127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Connector 24"/>
          <p:cNvCxnSpPr>
            <a:cxnSpLocks noChangeShapeType="1"/>
            <a:endCxn id="36869" idx="1"/>
          </p:cNvCxnSpPr>
          <p:nvPr/>
        </p:nvCxnSpPr>
        <p:spPr bwMode="auto">
          <a:xfrm flipH="1">
            <a:off x="2617788" y="2279650"/>
            <a:ext cx="1397000" cy="3576638"/>
          </a:xfrm>
          <a:prstGeom prst="line">
            <a:avLst/>
          </a:prstGeom>
          <a:noFill/>
          <a:ln w="127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5" name="TextBox 26"/>
          <p:cNvSpPr txBox="1">
            <a:spLocks noChangeArrowheads="1"/>
          </p:cNvSpPr>
          <p:nvPr/>
        </p:nvSpPr>
        <p:spPr bwMode="auto">
          <a:xfrm>
            <a:off x="3160713" y="2041525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Center</a:t>
            </a:r>
          </a:p>
        </p:txBody>
      </p:sp>
      <p:sp>
        <p:nvSpPr>
          <p:cNvPr id="36876" name="Oval 27"/>
          <p:cNvSpPr>
            <a:spLocks noChangeArrowheads="1"/>
          </p:cNvSpPr>
          <p:nvPr/>
        </p:nvSpPr>
        <p:spPr bwMode="auto">
          <a:xfrm>
            <a:off x="3954463" y="2214563"/>
            <a:ext cx="120650" cy="1190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36877" name="Straight Arrow Connector 29"/>
          <p:cNvCxnSpPr>
            <a:cxnSpLocks noChangeShapeType="1"/>
            <a:endCxn id="36869" idx="0"/>
          </p:cNvCxnSpPr>
          <p:nvPr/>
        </p:nvCxnSpPr>
        <p:spPr bwMode="auto">
          <a:xfrm>
            <a:off x="4075113" y="2311400"/>
            <a:ext cx="3405187" cy="1539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8" name="TextBox 31"/>
          <p:cNvSpPr txBox="1">
            <a:spLocks noChangeArrowheads="1"/>
          </p:cNvSpPr>
          <p:nvPr/>
        </p:nvSpPr>
        <p:spPr bwMode="auto">
          <a:xfrm>
            <a:off x="5426075" y="2824163"/>
            <a:ext cx="35083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</a:t>
            </a:r>
          </a:p>
        </p:txBody>
      </p:sp>
      <p:sp>
        <p:nvSpPr>
          <p:cNvPr id="36879" name="Oval 75"/>
          <p:cNvSpPr>
            <a:spLocks noChangeArrowheads="1"/>
          </p:cNvSpPr>
          <p:nvPr/>
        </p:nvSpPr>
        <p:spPr bwMode="auto">
          <a:xfrm>
            <a:off x="3094038" y="5992813"/>
            <a:ext cx="46037" cy="460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36880" name="Straight Connector 77"/>
          <p:cNvCxnSpPr>
            <a:cxnSpLocks noChangeShapeType="1"/>
          </p:cNvCxnSpPr>
          <p:nvPr/>
        </p:nvCxnSpPr>
        <p:spPr bwMode="auto">
          <a:xfrm>
            <a:off x="2741613" y="5927725"/>
            <a:ext cx="831850" cy="184150"/>
          </a:xfrm>
          <a:prstGeom prst="line">
            <a:avLst/>
          </a:prstGeom>
          <a:noFill/>
          <a:ln w="317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1" name="Straight Arrow Connector 4"/>
          <p:cNvCxnSpPr>
            <a:cxnSpLocks noChangeShapeType="1"/>
          </p:cNvCxnSpPr>
          <p:nvPr/>
        </p:nvCxnSpPr>
        <p:spPr bwMode="auto">
          <a:xfrm>
            <a:off x="5532438" y="4635500"/>
            <a:ext cx="0" cy="1022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2" name="TextBox 5"/>
          <p:cNvSpPr txBox="1">
            <a:spLocks noChangeArrowheads="1"/>
          </p:cNvSpPr>
          <p:nvPr/>
        </p:nvSpPr>
        <p:spPr bwMode="auto">
          <a:xfrm>
            <a:off x="5638800" y="4903788"/>
            <a:ext cx="531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W1</a:t>
            </a:r>
          </a:p>
        </p:txBody>
      </p:sp>
      <p:cxnSp>
        <p:nvCxnSpPr>
          <p:cNvPr id="36883" name="Straight Arrow Connector 82"/>
          <p:cNvCxnSpPr>
            <a:cxnSpLocks noChangeShapeType="1"/>
          </p:cNvCxnSpPr>
          <p:nvPr/>
        </p:nvCxnSpPr>
        <p:spPr bwMode="auto">
          <a:xfrm>
            <a:off x="3190875" y="5089525"/>
            <a:ext cx="0" cy="1022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4" name="Straight Connector 7"/>
          <p:cNvCxnSpPr>
            <a:cxnSpLocks noChangeShapeType="1"/>
          </p:cNvCxnSpPr>
          <p:nvPr/>
        </p:nvCxnSpPr>
        <p:spPr bwMode="auto">
          <a:xfrm>
            <a:off x="4006850" y="1855788"/>
            <a:ext cx="0" cy="54705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5" name="TextBox 83"/>
          <p:cNvSpPr txBox="1">
            <a:spLocks noChangeArrowheads="1"/>
          </p:cNvSpPr>
          <p:nvPr/>
        </p:nvSpPr>
        <p:spPr bwMode="auto">
          <a:xfrm>
            <a:off x="2813050" y="5273675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W2</a:t>
            </a:r>
          </a:p>
        </p:txBody>
      </p:sp>
    </p:spTree>
    <p:extLst>
      <p:ext uri="{BB962C8B-B14F-4D97-AF65-F5344CB8AC3E}">
        <p14:creationId xmlns:p14="http://schemas.microsoft.com/office/powerpoint/2010/main" val="14115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513" y="100013"/>
            <a:ext cx="40243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Circuler Failure Surface  in  C - </a:t>
            </a:r>
            <a:r>
              <a:rPr lang="fr-F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f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Soil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322263" y="635000"/>
            <a:ext cx="6029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</a:rPr>
              <a:t>Indeterminate Problem</a:t>
            </a:r>
          </a:p>
          <a:p>
            <a:r>
              <a:rPr lang="en-US" altLang="en-US">
                <a:solidFill>
                  <a:srgbClr val="C00000"/>
                </a:solidFill>
              </a:rPr>
              <a:t>Number of Unknowns ≠ Number of Equilibrium Equations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301625" y="1414463"/>
            <a:ext cx="610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rgbClr val="00B050"/>
                </a:solidFill>
              </a:rPr>
              <a:t>W varies from point to point.  Therefore,  N &amp; F  will vary from point to point</a:t>
            </a:r>
          </a:p>
        </p:txBody>
      </p:sp>
      <p:sp>
        <p:nvSpPr>
          <p:cNvPr id="37893" name="Arc 19"/>
          <p:cNvSpPr>
            <a:spLocks/>
          </p:cNvSpPr>
          <p:nvPr/>
        </p:nvSpPr>
        <p:spPr bwMode="auto">
          <a:xfrm rot="6830892">
            <a:off x="3071812" y="2917826"/>
            <a:ext cx="3800475" cy="3803650"/>
          </a:xfrm>
          <a:custGeom>
            <a:avLst/>
            <a:gdLst>
              <a:gd name="T0" fmla="*/ 0 w 3800023"/>
              <a:gd name="T1" fmla="*/ 0 h 3803672"/>
              <a:gd name="T2" fmla="*/ 3806808 w 3800023"/>
              <a:gd name="T3" fmla="*/ 3636795 h 3803672"/>
              <a:gd name="T4" fmla="*/ 3575249 w 3800023"/>
              <a:gd name="T5" fmla="*/ 3109149 h 3803672"/>
              <a:gd name="T6" fmla="*/ 462833 w 3800023"/>
              <a:gd name="T7" fmla="*/ 1046070 h 3803672"/>
              <a:gd name="T8" fmla="*/ 0 w 3800023"/>
              <a:gd name="T9" fmla="*/ 0 h 3803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00023" h="3803672" stroke="0">
                <a:moveTo>
                  <a:pt x="0" y="0"/>
                </a:moveTo>
                <a:cubicBezTo>
                  <a:pt x="2035934" y="0"/>
                  <a:pt x="3710870" y="1603129"/>
                  <a:pt x="3800023" y="3637110"/>
                </a:cubicBezTo>
                <a:lnTo>
                  <a:pt x="1" y="3803672"/>
                </a:lnTo>
                <a:cubicBezTo>
                  <a:pt x="1" y="2535781"/>
                  <a:pt x="0" y="1267891"/>
                  <a:pt x="0" y="0"/>
                </a:cubicBezTo>
                <a:close/>
              </a:path>
              <a:path w="3800023" h="3803672" fill="none">
                <a:moveTo>
                  <a:pt x="0" y="0"/>
                </a:moveTo>
                <a:cubicBezTo>
                  <a:pt x="2035934" y="0"/>
                  <a:pt x="3710870" y="1603129"/>
                  <a:pt x="3800023" y="3637110"/>
                </a:cubicBezTo>
                <a:cubicBezTo>
                  <a:pt x="3799995" y="3635448"/>
                  <a:pt x="3568902" y="3111081"/>
                  <a:pt x="3568874" y="3109419"/>
                </a:cubicBezTo>
                <a:lnTo>
                  <a:pt x="462008" y="1046160"/>
                </a:lnTo>
                <a:lnTo>
                  <a:pt x="0" y="0"/>
                </a:lnTo>
                <a:close/>
              </a:path>
            </a:pathLst>
          </a:custGeom>
          <a:noFill/>
          <a:ln w="127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94" name="Group 2"/>
          <p:cNvGrpSpPr>
            <a:grpSpLocks/>
          </p:cNvGrpSpPr>
          <p:nvPr/>
        </p:nvGrpSpPr>
        <p:grpSpPr bwMode="auto">
          <a:xfrm>
            <a:off x="630238" y="2041525"/>
            <a:ext cx="7704137" cy="4151313"/>
            <a:chOff x="630238" y="2041525"/>
            <a:chExt cx="7704137" cy="4151313"/>
          </a:xfrm>
        </p:grpSpPr>
        <p:cxnSp>
          <p:nvCxnSpPr>
            <p:cNvPr id="37895" name="Straight Connector 6"/>
            <p:cNvCxnSpPr>
              <a:cxnSpLocks noChangeShapeType="1"/>
            </p:cNvCxnSpPr>
            <p:nvPr/>
          </p:nvCxnSpPr>
          <p:spPr bwMode="auto">
            <a:xfrm flipH="1">
              <a:off x="6323013" y="3849688"/>
              <a:ext cx="2011362" cy="0"/>
            </a:xfrm>
            <a:prstGeom prst="line">
              <a:avLst/>
            </a:prstGeom>
            <a:noFill/>
            <a:ln w="127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6" name="Straight Connector 9"/>
            <p:cNvCxnSpPr>
              <a:cxnSpLocks noChangeShapeType="1"/>
            </p:cNvCxnSpPr>
            <p:nvPr/>
          </p:nvCxnSpPr>
          <p:spPr bwMode="auto">
            <a:xfrm flipH="1">
              <a:off x="3190875" y="3849688"/>
              <a:ext cx="3132138" cy="2011362"/>
            </a:xfrm>
            <a:prstGeom prst="line">
              <a:avLst/>
            </a:prstGeom>
            <a:noFill/>
            <a:ln w="127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7" name="Straight Connector 11"/>
            <p:cNvCxnSpPr>
              <a:cxnSpLocks noChangeShapeType="1"/>
            </p:cNvCxnSpPr>
            <p:nvPr/>
          </p:nvCxnSpPr>
          <p:spPr bwMode="auto">
            <a:xfrm flipH="1">
              <a:off x="630238" y="5861050"/>
              <a:ext cx="2560637" cy="0"/>
            </a:xfrm>
            <a:prstGeom prst="line">
              <a:avLst/>
            </a:prstGeom>
            <a:noFill/>
            <a:ln w="127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8" name="Straight Connector 22"/>
            <p:cNvCxnSpPr>
              <a:cxnSpLocks noChangeShapeType="1"/>
              <a:endCxn id="37893" idx="0"/>
            </p:cNvCxnSpPr>
            <p:nvPr/>
          </p:nvCxnSpPr>
          <p:spPr bwMode="auto">
            <a:xfrm>
              <a:off x="4006850" y="2279650"/>
              <a:ext cx="3473450" cy="1571625"/>
            </a:xfrm>
            <a:prstGeom prst="line">
              <a:avLst/>
            </a:prstGeom>
            <a:noFill/>
            <a:ln w="127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9" name="Straight Connector 24"/>
            <p:cNvCxnSpPr>
              <a:cxnSpLocks noChangeShapeType="1"/>
              <a:endCxn id="37893" idx="1"/>
            </p:cNvCxnSpPr>
            <p:nvPr/>
          </p:nvCxnSpPr>
          <p:spPr bwMode="auto">
            <a:xfrm flipH="1">
              <a:off x="2617788" y="2279650"/>
              <a:ext cx="1397000" cy="3576638"/>
            </a:xfrm>
            <a:prstGeom prst="line">
              <a:avLst/>
            </a:prstGeom>
            <a:noFill/>
            <a:ln w="127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0" name="TextBox 26"/>
            <p:cNvSpPr txBox="1">
              <a:spLocks noChangeArrowheads="1"/>
            </p:cNvSpPr>
            <p:nvPr/>
          </p:nvSpPr>
          <p:spPr bwMode="auto">
            <a:xfrm>
              <a:off x="3160713" y="2041525"/>
              <a:ext cx="8763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Center</a:t>
              </a:r>
            </a:p>
          </p:txBody>
        </p:sp>
        <p:sp>
          <p:nvSpPr>
            <p:cNvPr id="37901" name="Oval 27"/>
            <p:cNvSpPr>
              <a:spLocks noChangeArrowheads="1"/>
            </p:cNvSpPr>
            <p:nvPr/>
          </p:nvSpPr>
          <p:spPr bwMode="auto">
            <a:xfrm>
              <a:off x="3954463" y="2214563"/>
              <a:ext cx="120650" cy="11906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37902" name="Straight Arrow Connector 29"/>
            <p:cNvCxnSpPr>
              <a:cxnSpLocks noChangeShapeType="1"/>
              <a:endCxn id="37893" idx="0"/>
            </p:cNvCxnSpPr>
            <p:nvPr/>
          </p:nvCxnSpPr>
          <p:spPr bwMode="auto">
            <a:xfrm>
              <a:off x="4075113" y="2311400"/>
              <a:ext cx="3405187" cy="15398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3" name="TextBox 31"/>
            <p:cNvSpPr txBox="1">
              <a:spLocks noChangeArrowheads="1"/>
            </p:cNvSpPr>
            <p:nvPr/>
          </p:nvSpPr>
          <p:spPr bwMode="auto">
            <a:xfrm>
              <a:off x="5426075" y="2824163"/>
              <a:ext cx="350838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R</a:t>
              </a:r>
            </a:p>
          </p:txBody>
        </p:sp>
        <p:cxnSp>
          <p:nvCxnSpPr>
            <p:cNvPr id="37904" name="Straight Connector 33"/>
            <p:cNvCxnSpPr>
              <a:cxnSpLocks noChangeShapeType="1"/>
            </p:cNvCxnSpPr>
            <p:nvPr/>
          </p:nvCxnSpPr>
          <p:spPr bwMode="auto">
            <a:xfrm flipH="1">
              <a:off x="5154613" y="5141913"/>
              <a:ext cx="1441450" cy="1050925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5" name="Oval 35"/>
            <p:cNvSpPr>
              <a:spLocks noChangeArrowheads="1"/>
            </p:cNvSpPr>
            <p:nvPr/>
          </p:nvSpPr>
          <p:spPr bwMode="auto">
            <a:xfrm>
              <a:off x="6243638" y="5353050"/>
              <a:ext cx="46037" cy="4603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37906" name="Straight Arrow Connector 37"/>
            <p:cNvCxnSpPr>
              <a:cxnSpLocks noChangeShapeType="1"/>
            </p:cNvCxnSpPr>
            <p:nvPr/>
          </p:nvCxnSpPr>
          <p:spPr bwMode="auto">
            <a:xfrm flipV="1">
              <a:off x="5886450" y="5394325"/>
              <a:ext cx="354013" cy="265113"/>
            </a:xfrm>
            <a:prstGeom prst="straightConnector1">
              <a:avLst/>
            </a:prstGeom>
            <a:noFill/>
            <a:ln w="9525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7" name="Straight Arrow Connector 38"/>
            <p:cNvCxnSpPr>
              <a:cxnSpLocks noChangeShapeType="1"/>
              <a:endCxn id="37905" idx="5"/>
            </p:cNvCxnSpPr>
            <p:nvPr/>
          </p:nvCxnSpPr>
          <p:spPr bwMode="auto">
            <a:xfrm flipH="1" flipV="1">
              <a:off x="6283325" y="5391150"/>
              <a:ext cx="263525" cy="298450"/>
            </a:xfrm>
            <a:prstGeom prst="straightConnector1">
              <a:avLst/>
            </a:prstGeom>
            <a:noFill/>
            <a:ln w="9525" algn="ctr">
              <a:solidFill>
                <a:srgbClr val="0099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8" name="Straight Arrow Connector 41"/>
            <p:cNvCxnSpPr>
              <a:cxnSpLocks noChangeShapeType="1"/>
              <a:endCxn id="37905" idx="4"/>
            </p:cNvCxnSpPr>
            <p:nvPr/>
          </p:nvCxnSpPr>
          <p:spPr bwMode="auto">
            <a:xfrm flipV="1">
              <a:off x="6148388" y="5399088"/>
              <a:ext cx="117475" cy="525462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Arc 45"/>
            <p:cNvSpPr/>
            <p:nvPr/>
          </p:nvSpPr>
          <p:spPr bwMode="auto">
            <a:xfrm rot="7040642">
              <a:off x="6154737" y="5343526"/>
              <a:ext cx="284163" cy="284162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7910" name="TextBox 46"/>
            <p:cNvSpPr txBox="1">
              <a:spLocks noChangeArrowheads="1"/>
            </p:cNvSpPr>
            <p:nvPr/>
          </p:nvSpPr>
          <p:spPr bwMode="auto">
            <a:xfrm>
              <a:off x="6188075" y="5497513"/>
              <a:ext cx="304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i="1">
                  <a:latin typeface="Symbol" panose="05050102010706020507" pitchFamily="18" charset="2"/>
                </a:rPr>
                <a:t>f</a:t>
              </a:r>
            </a:p>
          </p:txBody>
        </p:sp>
        <p:cxnSp>
          <p:nvCxnSpPr>
            <p:cNvPr id="37911" name="Straight Arrow Connector 49"/>
            <p:cNvCxnSpPr>
              <a:cxnSpLocks noChangeShapeType="1"/>
            </p:cNvCxnSpPr>
            <p:nvPr/>
          </p:nvCxnSpPr>
          <p:spPr bwMode="auto">
            <a:xfrm>
              <a:off x="6259513" y="4852988"/>
              <a:ext cx="0" cy="496887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12" name="TextBox 51"/>
            <p:cNvSpPr txBox="1">
              <a:spLocks noChangeArrowheads="1"/>
            </p:cNvSpPr>
            <p:nvPr/>
          </p:nvSpPr>
          <p:spPr bwMode="auto">
            <a:xfrm>
              <a:off x="6446838" y="5548313"/>
              <a:ext cx="3143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solidFill>
                    <a:srgbClr val="0099FF"/>
                  </a:solidFill>
                </a:rPr>
                <a:t>N</a:t>
              </a:r>
            </a:p>
          </p:txBody>
        </p:sp>
        <p:sp>
          <p:nvSpPr>
            <p:cNvPr id="37913" name="TextBox 52"/>
            <p:cNvSpPr txBox="1">
              <a:spLocks noChangeArrowheads="1"/>
            </p:cNvSpPr>
            <p:nvPr/>
          </p:nvSpPr>
          <p:spPr bwMode="auto">
            <a:xfrm>
              <a:off x="5807075" y="5513388"/>
              <a:ext cx="2857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i="1">
                  <a:solidFill>
                    <a:srgbClr val="00B050"/>
                  </a:solidFill>
                  <a:latin typeface="Symbol" panose="05050102010706020507" pitchFamily="18" charset="2"/>
                </a:rPr>
                <a:t>t</a:t>
              </a:r>
            </a:p>
          </p:txBody>
        </p:sp>
        <p:sp>
          <p:nvSpPr>
            <p:cNvPr id="37914" name="TextBox 53"/>
            <p:cNvSpPr txBox="1">
              <a:spLocks noChangeArrowheads="1"/>
            </p:cNvSpPr>
            <p:nvPr/>
          </p:nvSpPr>
          <p:spPr bwMode="auto">
            <a:xfrm>
              <a:off x="5972175" y="5884863"/>
              <a:ext cx="2936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i="1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37915" name="TextBox 54"/>
            <p:cNvSpPr txBox="1">
              <a:spLocks noChangeArrowheads="1"/>
            </p:cNvSpPr>
            <p:nvPr/>
          </p:nvSpPr>
          <p:spPr bwMode="auto">
            <a:xfrm>
              <a:off x="6081713" y="4613275"/>
              <a:ext cx="3556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i="1"/>
                <a:t>W</a:t>
              </a:r>
            </a:p>
          </p:txBody>
        </p:sp>
        <p:cxnSp>
          <p:nvCxnSpPr>
            <p:cNvPr id="37916" name="Straight Arrow Connector 55"/>
            <p:cNvCxnSpPr>
              <a:cxnSpLocks noChangeShapeType="1"/>
              <a:endCxn id="37905" idx="0"/>
            </p:cNvCxnSpPr>
            <p:nvPr/>
          </p:nvCxnSpPr>
          <p:spPr bwMode="auto">
            <a:xfrm flipH="1">
              <a:off x="6265863" y="5106988"/>
              <a:ext cx="290512" cy="246062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7" name="Straight Arrow Connector 58"/>
            <p:cNvCxnSpPr>
              <a:cxnSpLocks noChangeShapeType="1"/>
              <a:endCxn id="37905" idx="1"/>
            </p:cNvCxnSpPr>
            <p:nvPr/>
          </p:nvCxnSpPr>
          <p:spPr bwMode="auto">
            <a:xfrm>
              <a:off x="5969000" y="4979988"/>
              <a:ext cx="280988" cy="379412"/>
            </a:xfrm>
            <a:prstGeom prst="straightConnector1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Arc 63"/>
            <p:cNvSpPr/>
            <p:nvPr/>
          </p:nvSpPr>
          <p:spPr bwMode="auto">
            <a:xfrm rot="18041588">
              <a:off x="6055519" y="5036344"/>
              <a:ext cx="282575" cy="284163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319838" y="4887913"/>
              <a:ext cx="592137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i="1" dirty="0"/>
                <a:t>W sin</a:t>
              </a:r>
              <a:r>
                <a:rPr lang="en-US" sz="1050" i="1" dirty="0">
                  <a:latin typeface="Symbol" panose="05050102010706020507" pitchFamily="18" charset="2"/>
                </a:rPr>
                <a:t>q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522913" y="4765675"/>
              <a:ext cx="628650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i="1" dirty="0"/>
                <a:t>W cos</a:t>
              </a:r>
              <a:r>
                <a:rPr lang="en-US" sz="1050" i="1" dirty="0">
                  <a:latin typeface="Symbol" panose="05050102010706020507" pitchFamily="18" charset="2"/>
                </a:rPr>
                <a:t>q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029325" y="4978400"/>
              <a:ext cx="255588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i="1" dirty="0">
                  <a:latin typeface="Symbol" panose="05050102010706020507" pitchFamily="18" charset="2"/>
                </a:rPr>
                <a:t>q</a:t>
              </a:r>
            </a:p>
          </p:txBody>
        </p:sp>
        <p:cxnSp>
          <p:nvCxnSpPr>
            <p:cNvPr id="37922" name="Straight Connector 70"/>
            <p:cNvCxnSpPr>
              <a:cxnSpLocks noChangeShapeType="1"/>
            </p:cNvCxnSpPr>
            <p:nvPr/>
          </p:nvCxnSpPr>
          <p:spPr bwMode="auto">
            <a:xfrm>
              <a:off x="5313363" y="6075363"/>
              <a:ext cx="1905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Arc 71"/>
            <p:cNvSpPr/>
            <p:nvPr/>
          </p:nvSpPr>
          <p:spPr bwMode="auto">
            <a:xfrm rot="2526598">
              <a:off x="5340350" y="5946775"/>
              <a:ext cx="152400" cy="152400"/>
            </a:xfrm>
            <a:prstGeom prst="arc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99088" y="5872163"/>
              <a:ext cx="255587" cy="2540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i="1" dirty="0">
                  <a:latin typeface="Symbol" panose="05050102010706020507" pitchFamily="18" charset="2"/>
                </a:rPr>
                <a:t>q</a:t>
              </a:r>
            </a:p>
          </p:txBody>
        </p:sp>
        <p:sp>
          <p:nvSpPr>
            <p:cNvPr id="37925" name="Oval 74"/>
            <p:cNvSpPr>
              <a:spLocks noChangeArrowheads="1"/>
            </p:cNvSpPr>
            <p:nvPr/>
          </p:nvSpPr>
          <p:spPr bwMode="auto">
            <a:xfrm>
              <a:off x="7040563" y="4549775"/>
              <a:ext cx="46037" cy="4603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26" name="Oval 75"/>
            <p:cNvSpPr>
              <a:spLocks noChangeArrowheads="1"/>
            </p:cNvSpPr>
            <p:nvPr/>
          </p:nvSpPr>
          <p:spPr bwMode="auto">
            <a:xfrm>
              <a:off x="3094038" y="5992813"/>
              <a:ext cx="46037" cy="4603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37927" name="Straight Connector 77"/>
            <p:cNvCxnSpPr>
              <a:cxnSpLocks noChangeShapeType="1"/>
            </p:cNvCxnSpPr>
            <p:nvPr/>
          </p:nvCxnSpPr>
          <p:spPr bwMode="auto">
            <a:xfrm>
              <a:off x="2741613" y="5927725"/>
              <a:ext cx="831850" cy="1841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28" name="Straight Connector 81"/>
            <p:cNvCxnSpPr>
              <a:cxnSpLocks noChangeShapeType="1"/>
            </p:cNvCxnSpPr>
            <p:nvPr/>
          </p:nvCxnSpPr>
          <p:spPr bwMode="auto">
            <a:xfrm flipV="1">
              <a:off x="6881813" y="4283075"/>
              <a:ext cx="406400" cy="531813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820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47750"/>
            <a:ext cx="7772400" cy="5048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smtClean="0"/>
              <a:t>A variety of charted solutions exist for the simple geometry considered above.</a:t>
            </a:r>
          </a:p>
          <a:p>
            <a:pPr>
              <a:buFontTx/>
              <a:buNone/>
            </a:pPr>
            <a:endParaRPr lang="en-US" altLang="en-US" sz="2400" dirty="0" smtClean="0"/>
          </a:p>
          <a:p>
            <a:r>
              <a:rPr lang="en-US" altLang="en-US" sz="2400" dirty="0" smtClean="0"/>
              <a:t>For the undrained (total stress) analysis of slopes charts produced by Taylor are often used.</a:t>
            </a:r>
          </a:p>
          <a:p>
            <a:pPr>
              <a:buFontTx/>
              <a:buNone/>
            </a:pPr>
            <a:endParaRPr lang="en-US" altLang="en-US" sz="2400" dirty="0" smtClean="0"/>
          </a:p>
          <a:p>
            <a:r>
              <a:rPr lang="en-US" altLang="en-US" sz="2400" dirty="0" smtClean="0"/>
              <a:t>The charts are based on the analysis of circular failure surfaces, and assume that soil strength is given by a Mohr-Coulomb analysis</a:t>
            </a:r>
          </a:p>
          <a:p>
            <a:pPr>
              <a:buFontTx/>
              <a:buNone/>
            </a:pPr>
            <a:endParaRPr lang="en-US" altLang="en-US" sz="2400" dirty="0" smtClean="0"/>
          </a:p>
          <a:p>
            <a:r>
              <a:rPr lang="en-US" altLang="en-US" sz="2400" dirty="0" smtClean="0"/>
              <a:t>Tension cracks are not considered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719263" y="247650"/>
            <a:ext cx="559117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/>
              <a:t>Stability Number</a:t>
            </a:r>
          </a:p>
        </p:txBody>
      </p:sp>
    </p:spTree>
    <p:extLst>
      <p:ext uri="{BB962C8B-B14F-4D97-AF65-F5344CB8AC3E}">
        <p14:creationId xmlns:p14="http://schemas.microsoft.com/office/powerpoint/2010/main" val="8540712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/>
          <p:cNvSpPr>
            <a:spLocks noChangeArrowheads="1"/>
          </p:cNvSpPr>
          <p:nvPr/>
        </p:nvSpPr>
        <p:spPr bwMode="auto">
          <a:xfrm>
            <a:off x="1817688" y="1435100"/>
            <a:ext cx="5989637" cy="2971800"/>
          </a:xfrm>
          <a:custGeom>
            <a:avLst/>
            <a:gdLst>
              <a:gd name="T0" fmla="*/ 2147483646 w 3773"/>
              <a:gd name="T1" fmla="*/ 2147483646 h 1872"/>
              <a:gd name="T2" fmla="*/ 2147483646 w 3773"/>
              <a:gd name="T3" fmla="*/ 2147483646 h 1872"/>
              <a:gd name="T4" fmla="*/ 2147483646 w 3773"/>
              <a:gd name="T5" fmla="*/ 2147483646 h 1872"/>
              <a:gd name="T6" fmla="*/ 2147483646 w 3773"/>
              <a:gd name="T7" fmla="*/ 2147483646 h 1872"/>
              <a:gd name="T8" fmla="*/ 2147483646 w 3773"/>
              <a:gd name="T9" fmla="*/ 2147483646 h 1872"/>
              <a:gd name="T10" fmla="*/ 2147483646 w 3773"/>
              <a:gd name="T11" fmla="*/ 2147483646 h 1872"/>
              <a:gd name="T12" fmla="*/ 2147483646 w 3773"/>
              <a:gd name="T13" fmla="*/ 2147483646 h 1872"/>
              <a:gd name="T14" fmla="*/ 2147483646 w 3773"/>
              <a:gd name="T15" fmla="*/ 2147483646 h 1872"/>
              <a:gd name="T16" fmla="*/ 2147483646 w 3773"/>
              <a:gd name="T17" fmla="*/ 2147483646 h 1872"/>
              <a:gd name="T18" fmla="*/ 2147483646 w 3773"/>
              <a:gd name="T19" fmla="*/ 2147483646 h 1872"/>
              <a:gd name="T20" fmla="*/ 2147483646 w 3773"/>
              <a:gd name="T21" fmla="*/ 2147483646 h 1872"/>
              <a:gd name="T22" fmla="*/ 2147483646 w 3773"/>
              <a:gd name="T23" fmla="*/ 2147483646 h 1872"/>
              <a:gd name="T24" fmla="*/ 2147483646 w 3773"/>
              <a:gd name="T25" fmla="*/ 2147483646 h 1872"/>
              <a:gd name="T26" fmla="*/ 2147483646 w 3773"/>
              <a:gd name="T27" fmla="*/ 2147483646 h 1872"/>
              <a:gd name="T28" fmla="*/ 2147483646 w 3773"/>
              <a:gd name="T29" fmla="*/ 2147483646 h 1872"/>
              <a:gd name="T30" fmla="*/ 2147483646 w 3773"/>
              <a:gd name="T31" fmla="*/ 2147483646 h 1872"/>
              <a:gd name="T32" fmla="*/ 2147483646 w 3773"/>
              <a:gd name="T33" fmla="*/ 2147483646 h 1872"/>
              <a:gd name="T34" fmla="*/ 2147483646 w 3773"/>
              <a:gd name="T35" fmla="*/ 2147483646 h 1872"/>
              <a:gd name="T36" fmla="*/ 2147483646 w 3773"/>
              <a:gd name="T37" fmla="*/ 2147483646 h 1872"/>
              <a:gd name="T38" fmla="*/ 2147483646 w 3773"/>
              <a:gd name="T39" fmla="*/ 2147483646 h 1872"/>
              <a:gd name="T40" fmla="*/ 2147483646 w 3773"/>
              <a:gd name="T41" fmla="*/ 2147483646 h 1872"/>
              <a:gd name="T42" fmla="*/ 2147483646 w 3773"/>
              <a:gd name="T43" fmla="*/ 2147483646 h 1872"/>
              <a:gd name="T44" fmla="*/ 2147483646 w 3773"/>
              <a:gd name="T45" fmla="*/ 2147483646 h 1872"/>
              <a:gd name="T46" fmla="*/ 2147483646 w 3773"/>
              <a:gd name="T47" fmla="*/ 2147483646 h 1872"/>
              <a:gd name="T48" fmla="*/ 2147483646 w 3773"/>
              <a:gd name="T49" fmla="*/ 2147483646 h 1872"/>
              <a:gd name="T50" fmla="*/ 2147483646 w 3773"/>
              <a:gd name="T51" fmla="*/ 2147483646 h 1872"/>
              <a:gd name="T52" fmla="*/ 2147483646 w 3773"/>
              <a:gd name="T53" fmla="*/ 2147483646 h 1872"/>
              <a:gd name="T54" fmla="*/ 2147483646 w 3773"/>
              <a:gd name="T55" fmla="*/ 2147483646 h 1872"/>
              <a:gd name="T56" fmla="*/ 2147483646 w 3773"/>
              <a:gd name="T57" fmla="*/ 2147483646 h 1872"/>
              <a:gd name="T58" fmla="*/ 2147483646 w 3773"/>
              <a:gd name="T59" fmla="*/ 2147483646 h 1872"/>
              <a:gd name="T60" fmla="*/ 2147483646 w 3773"/>
              <a:gd name="T61" fmla="*/ 2147483646 h 1872"/>
              <a:gd name="T62" fmla="*/ 2147483646 w 3773"/>
              <a:gd name="T63" fmla="*/ 2147483646 h 1872"/>
              <a:gd name="T64" fmla="*/ 2147483646 w 3773"/>
              <a:gd name="T65" fmla="*/ 2147483646 h 1872"/>
              <a:gd name="T66" fmla="*/ 2147483646 w 3773"/>
              <a:gd name="T67" fmla="*/ 2147483646 h 1872"/>
              <a:gd name="T68" fmla="*/ 2147483646 w 3773"/>
              <a:gd name="T69" fmla="*/ 2147483646 h 1872"/>
              <a:gd name="T70" fmla="*/ 2147483646 w 3773"/>
              <a:gd name="T71" fmla="*/ 2147483646 h 1872"/>
              <a:gd name="T72" fmla="*/ 2147483646 w 3773"/>
              <a:gd name="T73" fmla="*/ 2147483646 h 1872"/>
              <a:gd name="T74" fmla="*/ 2147483646 w 3773"/>
              <a:gd name="T75" fmla="*/ 2147483646 h 1872"/>
              <a:gd name="T76" fmla="*/ 2147483646 w 3773"/>
              <a:gd name="T77" fmla="*/ 2147483646 h 1872"/>
              <a:gd name="T78" fmla="*/ 2147483646 w 3773"/>
              <a:gd name="T79" fmla="*/ 2147483646 h 1872"/>
              <a:gd name="T80" fmla="*/ 2147483646 w 3773"/>
              <a:gd name="T81" fmla="*/ 2147483646 h 1872"/>
              <a:gd name="T82" fmla="*/ 2147483646 w 3773"/>
              <a:gd name="T83" fmla="*/ 2147483646 h 1872"/>
              <a:gd name="T84" fmla="*/ 2147483646 w 3773"/>
              <a:gd name="T85" fmla="*/ 2147483646 h 1872"/>
              <a:gd name="T86" fmla="*/ 2147483646 w 3773"/>
              <a:gd name="T87" fmla="*/ 2147483646 h 1872"/>
              <a:gd name="T88" fmla="*/ 2147483646 w 3773"/>
              <a:gd name="T89" fmla="*/ 2147483646 h 1872"/>
              <a:gd name="T90" fmla="*/ 2147483646 w 3773"/>
              <a:gd name="T91" fmla="*/ 2147483646 h 1872"/>
              <a:gd name="T92" fmla="*/ 2147483646 w 3773"/>
              <a:gd name="T93" fmla="*/ 2147483646 h 1872"/>
              <a:gd name="T94" fmla="*/ 2147483646 w 3773"/>
              <a:gd name="T95" fmla="*/ 2147483646 h 1872"/>
              <a:gd name="T96" fmla="*/ 2147483646 w 3773"/>
              <a:gd name="T97" fmla="*/ 2147483646 h 1872"/>
              <a:gd name="T98" fmla="*/ 2147483646 w 3773"/>
              <a:gd name="T99" fmla="*/ 2147483646 h 1872"/>
              <a:gd name="T100" fmla="*/ 2147483646 w 3773"/>
              <a:gd name="T101" fmla="*/ 2147483646 h 1872"/>
              <a:gd name="T102" fmla="*/ 2147483646 w 3773"/>
              <a:gd name="T103" fmla="*/ 2147483646 h 1872"/>
              <a:gd name="T104" fmla="*/ 2147483646 w 3773"/>
              <a:gd name="T105" fmla="*/ 2147483646 h 1872"/>
              <a:gd name="T106" fmla="*/ 2147483646 w 3773"/>
              <a:gd name="T107" fmla="*/ 2147483646 h 1872"/>
              <a:gd name="T108" fmla="*/ 2147483646 w 3773"/>
              <a:gd name="T109" fmla="*/ 2147483646 h 1872"/>
              <a:gd name="T110" fmla="*/ 2147483646 w 3773"/>
              <a:gd name="T111" fmla="*/ 2147483646 h 1872"/>
              <a:gd name="T112" fmla="*/ 2147483646 w 3773"/>
              <a:gd name="T113" fmla="*/ 0 h 1872"/>
              <a:gd name="T114" fmla="*/ 2147483646 w 3773"/>
              <a:gd name="T115" fmla="*/ 2147483646 h 1872"/>
              <a:gd name="T116" fmla="*/ 2147483646 w 3773"/>
              <a:gd name="T117" fmla="*/ 2147483646 h 1872"/>
              <a:gd name="T118" fmla="*/ 2147483646 w 3773"/>
              <a:gd name="T119" fmla="*/ 2147483646 h 1872"/>
              <a:gd name="T120" fmla="*/ 2147483646 w 3773"/>
              <a:gd name="T121" fmla="*/ 2147483646 h 1872"/>
              <a:gd name="T122" fmla="*/ 2147483646 w 3773"/>
              <a:gd name="T123" fmla="*/ 2147483646 h 1872"/>
              <a:gd name="T124" fmla="*/ 2147483646 w 3773"/>
              <a:gd name="T125" fmla="*/ 2147483646 h 18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73"/>
              <a:gd name="T190" fmla="*/ 0 h 1872"/>
              <a:gd name="T191" fmla="*/ 3773 w 3773"/>
              <a:gd name="T192" fmla="*/ 1872 h 18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73" h="1872">
                <a:moveTo>
                  <a:pt x="3773" y="7"/>
                </a:moveTo>
                <a:lnTo>
                  <a:pt x="3773" y="7"/>
                </a:lnTo>
                <a:lnTo>
                  <a:pt x="3773" y="8"/>
                </a:lnTo>
                <a:lnTo>
                  <a:pt x="3773" y="9"/>
                </a:lnTo>
                <a:lnTo>
                  <a:pt x="3773" y="10"/>
                </a:lnTo>
                <a:lnTo>
                  <a:pt x="3772" y="11"/>
                </a:lnTo>
                <a:lnTo>
                  <a:pt x="3772" y="12"/>
                </a:lnTo>
                <a:lnTo>
                  <a:pt x="3772" y="13"/>
                </a:lnTo>
                <a:lnTo>
                  <a:pt x="3772" y="15"/>
                </a:lnTo>
                <a:lnTo>
                  <a:pt x="3772" y="16"/>
                </a:lnTo>
                <a:lnTo>
                  <a:pt x="3771" y="18"/>
                </a:lnTo>
                <a:lnTo>
                  <a:pt x="3771" y="20"/>
                </a:lnTo>
                <a:lnTo>
                  <a:pt x="3771" y="22"/>
                </a:lnTo>
                <a:lnTo>
                  <a:pt x="3770" y="24"/>
                </a:lnTo>
                <a:lnTo>
                  <a:pt x="3770" y="27"/>
                </a:lnTo>
                <a:lnTo>
                  <a:pt x="3769" y="29"/>
                </a:lnTo>
                <a:lnTo>
                  <a:pt x="3769" y="32"/>
                </a:lnTo>
                <a:lnTo>
                  <a:pt x="3768" y="34"/>
                </a:lnTo>
                <a:lnTo>
                  <a:pt x="3768" y="37"/>
                </a:lnTo>
                <a:lnTo>
                  <a:pt x="3767" y="40"/>
                </a:lnTo>
                <a:lnTo>
                  <a:pt x="3767" y="44"/>
                </a:lnTo>
                <a:lnTo>
                  <a:pt x="3766" y="47"/>
                </a:lnTo>
                <a:lnTo>
                  <a:pt x="3765" y="50"/>
                </a:lnTo>
                <a:lnTo>
                  <a:pt x="3765" y="54"/>
                </a:lnTo>
                <a:lnTo>
                  <a:pt x="3764" y="57"/>
                </a:lnTo>
                <a:lnTo>
                  <a:pt x="3763" y="61"/>
                </a:lnTo>
                <a:lnTo>
                  <a:pt x="3762" y="65"/>
                </a:lnTo>
                <a:lnTo>
                  <a:pt x="3762" y="69"/>
                </a:lnTo>
                <a:lnTo>
                  <a:pt x="3761" y="74"/>
                </a:lnTo>
                <a:lnTo>
                  <a:pt x="3760" y="78"/>
                </a:lnTo>
                <a:lnTo>
                  <a:pt x="3759" y="82"/>
                </a:lnTo>
                <a:lnTo>
                  <a:pt x="3758" y="87"/>
                </a:lnTo>
                <a:lnTo>
                  <a:pt x="3757" y="92"/>
                </a:lnTo>
                <a:lnTo>
                  <a:pt x="3756" y="96"/>
                </a:lnTo>
                <a:lnTo>
                  <a:pt x="3754" y="101"/>
                </a:lnTo>
                <a:lnTo>
                  <a:pt x="3753" y="106"/>
                </a:lnTo>
                <a:lnTo>
                  <a:pt x="3752" y="111"/>
                </a:lnTo>
                <a:lnTo>
                  <a:pt x="3751" y="117"/>
                </a:lnTo>
                <a:lnTo>
                  <a:pt x="3750" y="122"/>
                </a:lnTo>
                <a:lnTo>
                  <a:pt x="3748" y="128"/>
                </a:lnTo>
                <a:lnTo>
                  <a:pt x="3747" y="133"/>
                </a:lnTo>
                <a:lnTo>
                  <a:pt x="3745" y="139"/>
                </a:lnTo>
                <a:lnTo>
                  <a:pt x="3744" y="145"/>
                </a:lnTo>
                <a:lnTo>
                  <a:pt x="3742" y="151"/>
                </a:lnTo>
                <a:lnTo>
                  <a:pt x="3741" y="157"/>
                </a:lnTo>
                <a:lnTo>
                  <a:pt x="3739" y="163"/>
                </a:lnTo>
                <a:lnTo>
                  <a:pt x="3737" y="169"/>
                </a:lnTo>
                <a:lnTo>
                  <a:pt x="3736" y="176"/>
                </a:lnTo>
                <a:lnTo>
                  <a:pt x="3734" y="182"/>
                </a:lnTo>
                <a:lnTo>
                  <a:pt x="3732" y="189"/>
                </a:lnTo>
                <a:lnTo>
                  <a:pt x="3730" y="195"/>
                </a:lnTo>
                <a:lnTo>
                  <a:pt x="3728" y="202"/>
                </a:lnTo>
                <a:lnTo>
                  <a:pt x="3726" y="209"/>
                </a:lnTo>
                <a:lnTo>
                  <a:pt x="3724" y="216"/>
                </a:lnTo>
                <a:lnTo>
                  <a:pt x="3722" y="223"/>
                </a:lnTo>
                <a:lnTo>
                  <a:pt x="3720" y="230"/>
                </a:lnTo>
                <a:lnTo>
                  <a:pt x="3718" y="237"/>
                </a:lnTo>
                <a:lnTo>
                  <a:pt x="3716" y="245"/>
                </a:lnTo>
                <a:lnTo>
                  <a:pt x="3713" y="252"/>
                </a:lnTo>
                <a:lnTo>
                  <a:pt x="3711" y="259"/>
                </a:lnTo>
                <a:lnTo>
                  <a:pt x="3709" y="267"/>
                </a:lnTo>
                <a:lnTo>
                  <a:pt x="3706" y="275"/>
                </a:lnTo>
                <a:lnTo>
                  <a:pt x="3704" y="282"/>
                </a:lnTo>
                <a:lnTo>
                  <a:pt x="3701" y="290"/>
                </a:lnTo>
                <a:lnTo>
                  <a:pt x="3698" y="298"/>
                </a:lnTo>
                <a:lnTo>
                  <a:pt x="3696" y="306"/>
                </a:lnTo>
                <a:lnTo>
                  <a:pt x="3693" y="314"/>
                </a:lnTo>
                <a:lnTo>
                  <a:pt x="3690" y="323"/>
                </a:lnTo>
                <a:lnTo>
                  <a:pt x="3687" y="331"/>
                </a:lnTo>
                <a:lnTo>
                  <a:pt x="3684" y="339"/>
                </a:lnTo>
                <a:lnTo>
                  <a:pt x="3681" y="348"/>
                </a:lnTo>
                <a:lnTo>
                  <a:pt x="3678" y="356"/>
                </a:lnTo>
                <a:lnTo>
                  <a:pt x="3675" y="365"/>
                </a:lnTo>
                <a:lnTo>
                  <a:pt x="3672" y="373"/>
                </a:lnTo>
                <a:lnTo>
                  <a:pt x="3669" y="382"/>
                </a:lnTo>
                <a:lnTo>
                  <a:pt x="3665" y="391"/>
                </a:lnTo>
                <a:lnTo>
                  <a:pt x="3662" y="400"/>
                </a:lnTo>
                <a:lnTo>
                  <a:pt x="3658" y="408"/>
                </a:lnTo>
                <a:lnTo>
                  <a:pt x="3655" y="417"/>
                </a:lnTo>
                <a:lnTo>
                  <a:pt x="3651" y="426"/>
                </a:lnTo>
                <a:lnTo>
                  <a:pt x="3648" y="436"/>
                </a:lnTo>
                <a:lnTo>
                  <a:pt x="3644" y="445"/>
                </a:lnTo>
                <a:lnTo>
                  <a:pt x="3640" y="454"/>
                </a:lnTo>
                <a:lnTo>
                  <a:pt x="3636" y="463"/>
                </a:lnTo>
                <a:lnTo>
                  <a:pt x="3632" y="473"/>
                </a:lnTo>
                <a:lnTo>
                  <a:pt x="3628" y="482"/>
                </a:lnTo>
                <a:lnTo>
                  <a:pt x="3624" y="492"/>
                </a:lnTo>
                <a:lnTo>
                  <a:pt x="3620" y="501"/>
                </a:lnTo>
                <a:lnTo>
                  <a:pt x="3616" y="511"/>
                </a:lnTo>
                <a:lnTo>
                  <a:pt x="3612" y="520"/>
                </a:lnTo>
                <a:lnTo>
                  <a:pt x="3607" y="530"/>
                </a:lnTo>
                <a:lnTo>
                  <a:pt x="3603" y="540"/>
                </a:lnTo>
                <a:lnTo>
                  <a:pt x="3598" y="550"/>
                </a:lnTo>
                <a:lnTo>
                  <a:pt x="3594" y="559"/>
                </a:lnTo>
                <a:lnTo>
                  <a:pt x="3589" y="569"/>
                </a:lnTo>
                <a:lnTo>
                  <a:pt x="3584" y="579"/>
                </a:lnTo>
                <a:lnTo>
                  <a:pt x="3579" y="589"/>
                </a:lnTo>
                <a:lnTo>
                  <a:pt x="3575" y="599"/>
                </a:lnTo>
                <a:lnTo>
                  <a:pt x="3570" y="609"/>
                </a:lnTo>
                <a:lnTo>
                  <a:pt x="3565" y="619"/>
                </a:lnTo>
                <a:lnTo>
                  <a:pt x="3559" y="630"/>
                </a:lnTo>
                <a:lnTo>
                  <a:pt x="3554" y="640"/>
                </a:lnTo>
                <a:lnTo>
                  <a:pt x="3549" y="650"/>
                </a:lnTo>
                <a:lnTo>
                  <a:pt x="3544" y="660"/>
                </a:lnTo>
                <a:lnTo>
                  <a:pt x="3538" y="671"/>
                </a:lnTo>
                <a:lnTo>
                  <a:pt x="3533" y="681"/>
                </a:lnTo>
                <a:lnTo>
                  <a:pt x="3527" y="691"/>
                </a:lnTo>
                <a:lnTo>
                  <a:pt x="3521" y="702"/>
                </a:lnTo>
                <a:lnTo>
                  <a:pt x="3515" y="712"/>
                </a:lnTo>
                <a:lnTo>
                  <a:pt x="3510" y="723"/>
                </a:lnTo>
                <a:lnTo>
                  <a:pt x="3504" y="733"/>
                </a:lnTo>
                <a:lnTo>
                  <a:pt x="3498" y="744"/>
                </a:lnTo>
                <a:lnTo>
                  <a:pt x="3491" y="754"/>
                </a:lnTo>
                <a:lnTo>
                  <a:pt x="3485" y="765"/>
                </a:lnTo>
                <a:lnTo>
                  <a:pt x="3479" y="775"/>
                </a:lnTo>
                <a:lnTo>
                  <a:pt x="3473" y="786"/>
                </a:lnTo>
                <a:lnTo>
                  <a:pt x="3469" y="791"/>
                </a:lnTo>
                <a:lnTo>
                  <a:pt x="3466" y="797"/>
                </a:lnTo>
                <a:lnTo>
                  <a:pt x="3463" y="802"/>
                </a:lnTo>
                <a:lnTo>
                  <a:pt x="3459" y="808"/>
                </a:lnTo>
                <a:lnTo>
                  <a:pt x="3456" y="813"/>
                </a:lnTo>
                <a:lnTo>
                  <a:pt x="3453" y="818"/>
                </a:lnTo>
                <a:lnTo>
                  <a:pt x="3449" y="824"/>
                </a:lnTo>
                <a:lnTo>
                  <a:pt x="3446" y="829"/>
                </a:lnTo>
                <a:lnTo>
                  <a:pt x="3442" y="835"/>
                </a:lnTo>
                <a:lnTo>
                  <a:pt x="3439" y="840"/>
                </a:lnTo>
                <a:lnTo>
                  <a:pt x="3435" y="845"/>
                </a:lnTo>
                <a:lnTo>
                  <a:pt x="3432" y="851"/>
                </a:lnTo>
                <a:lnTo>
                  <a:pt x="3428" y="856"/>
                </a:lnTo>
                <a:lnTo>
                  <a:pt x="3425" y="862"/>
                </a:lnTo>
                <a:lnTo>
                  <a:pt x="3421" y="867"/>
                </a:lnTo>
                <a:lnTo>
                  <a:pt x="3417" y="872"/>
                </a:lnTo>
                <a:lnTo>
                  <a:pt x="3414" y="878"/>
                </a:lnTo>
                <a:lnTo>
                  <a:pt x="3410" y="883"/>
                </a:lnTo>
                <a:lnTo>
                  <a:pt x="3406" y="888"/>
                </a:lnTo>
                <a:lnTo>
                  <a:pt x="3403" y="894"/>
                </a:lnTo>
                <a:lnTo>
                  <a:pt x="3399" y="899"/>
                </a:lnTo>
                <a:lnTo>
                  <a:pt x="3395" y="905"/>
                </a:lnTo>
                <a:lnTo>
                  <a:pt x="3392" y="910"/>
                </a:lnTo>
                <a:lnTo>
                  <a:pt x="3388" y="915"/>
                </a:lnTo>
                <a:lnTo>
                  <a:pt x="3384" y="921"/>
                </a:lnTo>
                <a:lnTo>
                  <a:pt x="3380" y="926"/>
                </a:lnTo>
                <a:lnTo>
                  <a:pt x="3376" y="931"/>
                </a:lnTo>
                <a:lnTo>
                  <a:pt x="3372" y="937"/>
                </a:lnTo>
                <a:lnTo>
                  <a:pt x="3368" y="942"/>
                </a:lnTo>
                <a:lnTo>
                  <a:pt x="3364" y="947"/>
                </a:lnTo>
                <a:lnTo>
                  <a:pt x="3361" y="953"/>
                </a:lnTo>
                <a:lnTo>
                  <a:pt x="3357" y="958"/>
                </a:lnTo>
                <a:lnTo>
                  <a:pt x="3353" y="963"/>
                </a:lnTo>
                <a:lnTo>
                  <a:pt x="3349" y="969"/>
                </a:lnTo>
                <a:lnTo>
                  <a:pt x="3345" y="974"/>
                </a:lnTo>
                <a:lnTo>
                  <a:pt x="3340" y="979"/>
                </a:lnTo>
                <a:lnTo>
                  <a:pt x="3336" y="985"/>
                </a:lnTo>
                <a:lnTo>
                  <a:pt x="3332" y="990"/>
                </a:lnTo>
                <a:lnTo>
                  <a:pt x="3328" y="995"/>
                </a:lnTo>
                <a:lnTo>
                  <a:pt x="3324" y="1001"/>
                </a:lnTo>
                <a:lnTo>
                  <a:pt x="3320" y="1006"/>
                </a:lnTo>
                <a:lnTo>
                  <a:pt x="3316" y="1011"/>
                </a:lnTo>
                <a:lnTo>
                  <a:pt x="3312" y="1017"/>
                </a:lnTo>
                <a:lnTo>
                  <a:pt x="3307" y="1022"/>
                </a:lnTo>
                <a:lnTo>
                  <a:pt x="3303" y="1027"/>
                </a:lnTo>
                <a:lnTo>
                  <a:pt x="3299" y="1032"/>
                </a:lnTo>
                <a:lnTo>
                  <a:pt x="3294" y="1038"/>
                </a:lnTo>
                <a:lnTo>
                  <a:pt x="3290" y="1043"/>
                </a:lnTo>
                <a:lnTo>
                  <a:pt x="3286" y="1048"/>
                </a:lnTo>
                <a:lnTo>
                  <a:pt x="3282" y="1054"/>
                </a:lnTo>
                <a:lnTo>
                  <a:pt x="3277" y="1059"/>
                </a:lnTo>
                <a:lnTo>
                  <a:pt x="3273" y="1064"/>
                </a:lnTo>
                <a:lnTo>
                  <a:pt x="3268" y="1069"/>
                </a:lnTo>
                <a:lnTo>
                  <a:pt x="3264" y="1074"/>
                </a:lnTo>
                <a:lnTo>
                  <a:pt x="3259" y="1080"/>
                </a:lnTo>
                <a:lnTo>
                  <a:pt x="3255" y="1085"/>
                </a:lnTo>
                <a:lnTo>
                  <a:pt x="3250" y="1090"/>
                </a:lnTo>
                <a:lnTo>
                  <a:pt x="3246" y="1095"/>
                </a:lnTo>
                <a:lnTo>
                  <a:pt x="3241" y="1101"/>
                </a:lnTo>
                <a:lnTo>
                  <a:pt x="3237" y="1106"/>
                </a:lnTo>
                <a:lnTo>
                  <a:pt x="3232" y="1111"/>
                </a:lnTo>
                <a:lnTo>
                  <a:pt x="3228" y="1116"/>
                </a:lnTo>
                <a:lnTo>
                  <a:pt x="3223" y="1121"/>
                </a:lnTo>
                <a:lnTo>
                  <a:pt x="3219" y="1126"/>
                </a:lnTo>
                <a:lnTo>
                  <a:pt x="3214" y="1132"/>
                </a:lnTo>
                <a:lnTo>
                  <a:pt x="3209" y="1137"/>
                </a:lnTo>
                <a:lnTo>
                  <a:pt x="3204" y="1142"/>
                </a:lnTo>
                <a:lnTo>
                  <a:pt x="3200" y="1147"/>
                </a:lnTo>
                <a:lnTo>
                  <a:pt x="3195" y="1152"/>
                </a:lnTo>
                <a:lnTo>
                  <a:pt x="3190" y="1157"/>
                </a:lnTo>
                <a:lnTo>
                  <a:pt x="3186" y="1162"/>
                </a:lnTo>
                <a:lnTo>
                  <a:pt x="3181" y="1167"/>
                </a:lnTo>
                <a:lnTo>
                  <a:pt x="3176" y="1172"/>
                </a:lnTo>
                <a:lnTo>
                  <a:pt x="3171" y="1178"/>
                </a:lnTo>
                <a:lnTo>
                  <a:pt x="3166" y="1183"/>
                </a:lnTo>
                <a:lnTo>
                  <a:pt x="3161" y="1188"/>
                </a:lnTo>
                <a:lnTo>
                  <a:pt x="3157" y="1193"/>
                </a:lnTo>
                <a:lnTo>
                  <a:pt x="3152" y="1198"/>
                </a:lnTo>
                <a:lnTo>
                  <a:pt x="3147" y="1203"/>
                </a:lnTo>
                <a:lnTo>
                  <a:pt x="3142" y="1208"/>
                </a:lnTo>
                <a:lnTo>
                  <a:pt x="3137" y="1213"/>
                </a:lnTo>
                <a:lnTo>
                  <a:pt x="3132" y="1218"/>
                </a:lnTo>
                <a:lnTo>
                  <a:pt x="3127" y="1223"/>
                </a:lnTo>
                <a:lnTo>
                  <a:pt x="3122" y="1228"/>
                </a:lnTo>
                <a:lnTo>
                  <a:pt x="3117" y="1233"/>
                </a:lnTo>
                <a:lnTo>
                  <a:pt x="3112" y="1238"/>
                </a:lnTo>
                <a:lnTo>
                  <a:pt x="3107" y="1243"/>
                </a:lnTo>
                <a:lnTo>
                  <a:pt x="3102" y="1248"/>
                </a:lnTo>
                <a:lnTo>
                  <a:pt x="3097" y="1253"/>
                </a:lnTo>
                <a:lnTo>
                  <a:pt x="3091" y="1257"/>
                </a:lnTo>
                <a:lnTo>
                  <a:pt x="3086" y="1262"/>
                </a:lnTo>
                <a:lnTo>
                  <a:pt x="3081" y="1267"/>
                </a:lnTo>
                <a:lnTo>
                  <a:pt x="3076" y="1272"/>
                </a:lnTo>
                <a:lnTo>
                  <a:pt x="3071" y="1277"/>
                </a:lnTo>
                <a:lnTo>
                  <a:pt x="3066" y="1282"/>
                </a:lnTo>
                <a:lnTo>
                  <a:pt x="3060" y="1287"/>
                </a:lnTo>
                <a:lnTo>
                  <a:pt x="3055" y="1292"/>
                </a:lnTo>
                <a:lnTo>
                  <a:pt x="3050" y="1296"/>
                </a:lnTo>
                <a:lnTo>
                  <a:pt x="3044" y="1301"/>
                </a:lnTo>
                <a:lnTo>
                  <a:pt x="3039" y="1306"/>
                </a:lnTo>
                <a:lnTo>
                  <a:pt x="3034" y="1311"/>
                </a:lnTo>
                <a:lnTo>
                  <a:pt x="3029" y="1316"/>
                </a:lnTo>
                <a:lnTo>
                  <a:pt x="3023" y="1320"/>
                </a:lnTo>
                <a:lnTo>
                  <a:pt x="3018" y="1325"/>
                </a:lnTo>
                <a:lnTo>
                  <a:pt x="3012" y="1330"/>
                </a:lnTo>
                <a:lnTo>
                  <a:pt x="3007" y="1334"/>
                </a:lnTo>
                <a:lnTo>
                  <a:pt x="3002" y="1339"/>
                </a:lnTo>
                <a:lnTo>
                  <a:pt x="2996" y="1344"/>
                </a:lnTo>
                <a:lnTo>
                  <a:pt x="2991" y="1349"/>
                </a:lnTo>
                <a:lnTo>
                  <a:pt x="2985" y="1353"/>
                </a:lnTo>
                <a:lnTo>
                  <a:pt x="2980" y="1358"/>
                </a:lnTo>
                <a:lnTo>
                  <a:pt x="2974" y="1362"/>
                </a:lnTo>
                <a:lnTo>
                  <a:pt x="2969" y="1367"/>
                </a:lnTo>
                <a:lnTo>
                  <a:pt x="2963" y="1372"/>
                </a:lnTo>
                <a:lnTo>
                  <a:pt x="2958" y="1376"/>
                </a:lnTo>
                <a:lnTo>
                  <a:pt x="2952" y="1381"/>
                </a:lnTo>
                <a:lnTo>
                  <a:pt x="2946" y="1385"/>
                </a:lnTo>
                <a:lnTo>
                  <a:pt x="2941" y="1390"/>
                </a:lnTo>
                <a:lnTo>
                  <a:pt x="2935" y="1395"/>
                </a:lnTo>
                <a:lnTo>
                  <a:pt x="2930" y="1399"/>
                </a:lnTo>
                <a:lnTo>
                  <a:pt x="2924" y="1404"/>
                </a:lnTo>
                <a:lnTo>
                  <a:pt x="2918" y="1408"/>
                </a:lnTo>
                <a:lnTo>
                  <a:pt x="2912" y="1413"/>
                </a:lnTo>
                <a:lnTo>
                  <a:pt x="2907" y="1417"/>
                </a:lnTo>
                <a:lnTo>
                  <a:pt x="2901" y="1421"/>
                </a:lnTo>
                <a:lnTo>
                  <a:pt x="2895" y="1426"/>
                </a:lnTo>
                <a:lnTo>
                  <a:pt x="2890" y="1430"/>
                </a:lnTo>
                <a:lnTo>
                  <a:pt x="2884" y="1435"/>
                </a:lnTo>
                <a:lnTo>
                  <a:pt x="2878" y="1439"/>
                </a:lnTo>
                <a:lnTo>
                  <a:pt x="2872" y="1443"/>
                </a:lnTo>
                <a:lnTo>
                  <a:pt x="2866" y="1448"/>
                </a:lnTo>
                <a:lnTo>
                  <a:pt x="2861" y="1452"/>
                </a:lnTo>
                <a:lnTo>
                  <a:pt x="2855" y="1456"/>
                </a:lnTo>
                <a:lnTo>
                  <a:pt x="2849" y="1461"/>
                </a:lnTo>
                <a:lnTo>
                  <a:pt x="2843" y="1465"/>
                </a:lnTo>
                <a:lnTo>
                  <a:pt x="2837" y="1469"/>
                </a:lnTo>
                <a:lnTo>
                  <a:pt x="2831" y="1474"/>
                </a:lnTo>
                <a:lnTo>
                  <a:pt x="2825" y="1478"/>
                </a:lnTo>
                <a:lnTo>
                  <a:pt x="2819" y="1482"/>
                </a:lnTo>
                <a:lnTo>
                  <a:pt x="2813" y="1486"/>
                </a:lnTo>
                <a:lnTo>
                  <a:pt x="2807" y="1490"/>
                </a:lnTo>
                <a:lnTo>
                  <a:pt x="2801" y="1495"/>
                </a:lnTo>
                <a:lnTo>
                  <a:pt x="2795" y="1499"/>
                </a:lnTo>
                <a:lnTo>
                  <a:pt x="2789" y="1503"/>
                </a:lnTo>
                <a:lnTo>
                  <a:pt x="2783" y="1507"/>
                </a:lnTo>
                <a:lnTo>
                  <a:pt x="2777" y="1511"/>
                </a:lnTo>
                <a:lnTo>
                  <a:pt x="2771" y="1515"/>
                </a:lnTo>
                <a:lnTo>
                  <a:pt x="2765" y="1519"/>
                </a:lnTo>
                <a:lnTo>
                  <a:pt x="2759" y="1523"/>
                </a:lnTo>
                <a:lnTo>
                  <a:pt x="2753" y="1527"/>
                </a:lnTo>
                <a:lnTo>
                  <a:pt x="2747" y="1531"/>
                </a:lnTo>
                <a:lnTo>
                  <a:pt x="2741" y="1535"/>
                </a:lnTo>
                <a:lnTo>
                  <a:pt x="2734" y="1539"/>
                </a:lnTo>
                <a:lnTo>
                  <a:pt x="2728" y="1543"/>
                </a:lnTo>
                <a:lnTo>
                  <a:pt x="2722" y="1547"/>
                </a:lnTo>
                <a:lnTo>
                  <a:pt x="2716" y="1551"/>
                </a:lnTo>
                <a:lnTo>
                  <a:pt x="2710" y="1555"/>
                </a:lnTo>
                <a:lnTo>
                  <a:pt x="2703" y="1559"/>
                </a:lnTo>
                <a:lnTo>
                  <a:pt x="2697" y="1562"/>
                </a:lnTo>
                <a:lnTo>
                  <a:pt x="2691" y="1566"/>
                </a:lnTo>
                <a:lnTo>
                  <a:pt x="2685" y="1570"/>
                </a:lnTo>
                <a:lnTo>
                  <a:pt x="2678" y="1574"/>
                </a:lnTo>
                <a:lnTo>
                  <a:pt x="2672" y="1578"/>
                </a:lnTo>
                <a:lnTo>
                  <a:pt x="2666" y="1581"/>
                </a:lnTo>
                <a:lnTo>
                  <a:pt x="2660" y="1585"/>
                </a:lnTo>
                <a:lnTo>
                  <a:pt x="2653" y="1589"/>
                </a:lnTo>
                <a:lnTo>
                  <a:pt x="2647" y="1592"/>
                </a:lnTo>
                <a:lnTo>
                  <a:pt x="2640" y="1596"/>
                </a:lnTo>
                <a:lnTo>
                  <a:pt x="2634" y="1600"/>
                </a:lnTo>
                <a:lnTo>
                  <a:pt x="2628" y="1603"/>
                </a:lnTo>
                <a:lnTo>
                  <a:pt x="2621" y="1607"/>
                </a:lnTo>
                <a:lnTo>
                  <a:pt x="2615" y="1611"/>
                </a:lnTo>
                <a:lnTo>
                  <a:pt x="2608" y="1614"/>
                </a:lnTo>
                <a:lnTo>
                  <a:pt x="2602" y="1618"/>
                </a:lnTo>
                <a:lnTo>
                  <a:pt x="2596" y="1621"/>
                </a:lnTo>
                <a:lnTo>
                  <a:pt x="2589" y="1625"/>
                </a:lnTo>
                <a:lnTo>
                  <a:pt x="2583" y="1628"/>
                </a:lnTo>
                <a:lnTo>
                  <a:pt x="2576" y="1631"/>
                </a:lnTo>
                <a:lnTo>
                  <a:pt x="2570" y="1635"/>
                </a:lnTo>
                <a:lnTo>
                  <a:pt x="2563" y="1638"/>
                </a:lnTo>
                <a:lnTo>
                  <a:pt x="2557" y="1642"/>
                </a:lnTo>
                <a:lnTo>
                  <a:pt x="2550" y="1645"/>
                </a:lnTo>
                <a:lnTo>
                  <a:pt x="2543" y="1648"/>
                </a:lnTo>
                <a:lnTo>
                  <a:pt x="2537" y="1652"/>
                </a:lnTo>
                <a:lnTo>
                  <a:pt x="2530" y="1655"/>
                </a:lnTo>
                <a:lnTo>
                  <a:pt x="2524" y="1658"/>
                </a:lnTo>
                <a:lnTo>
                  <a:pt x="2517" y="1661"/>
                </a:lnTo>
                <a:lnTo>
                  <a:pt x="2510" y="1665"/>
                </a:lnTo>
                <a:lnTo>
                  <a:pt x="2504" y="1668"/>
                </a:lnTo>
                <a:lnTo>
                  <a:pt x="2497" y="1671"/>
                </a:lnTo>
                <a:lnTo>
                  <a:pt x="2490" y="1674"/>
                </a:lnTo>
                <a:lnTo>
                  <a:pt x="2484" y="1677"/>
                </a:lnTo>
                <a:lnTo>
                  <a:pt x="2477" y="1680"/>
                </a:lnTo>
                <a:lnTo>
                  <a:pt x="2470" y="1683"/>
                </a:lnTo>
                <a:lnTo>
                  <a:pt x="2464" y="1686"/>
                </a:lnTo>
                <a:lnTo>
                  <a:pt x="2457" y="1689"/>
                </a:lnTo>
                <a:lnTo>
                  <a:pt x="2450" y="1692"/>
                </a:lnTo>
                <a:lnTo>
                  <a:pt x="2443" y="1695"/>
                </a:lnTo>
                <a:lnTo>
                  <a:pt x="2437" y="1698"/>
                </a:lnTo>
                <a:lnTo>
                  <a:pt x="2430" y="1701"/>
                </a:lnTo>
                <a:lnTo>
                  <a:pt x="2423" y="1704"/>
                </a:lnTo>
                <a:lnTo>
                  <a:pt x="2416" y="1707"/>
                </a:lnTo>
                <a:lnTo>
                  <a:pt x="2410" y="1710"/>
                </a:lnTo>
                <a:lnTo>
                  <a:pt x="2403" y="1713"/>
                </a:lnTo>
                <a:lnTo>
                  <a:pt x="2396" y="1715"/>
                </a:lnTo>
                <a:lnTo>
                  <a:pt x="2389" y="1718"/>
                </a:lnTo>
                <a:lnTo>
                  <a:pt x="2382" y="1721"/>
                </a:lnTo>
                <a:lnTo>
                  <a:pt x="2375" y="1724"/>
                </a:lnTo>
                <a:lnTo>
                  <a:pt x="2368" y="1726"/>
                </a:lnTo>
                <a:lnTo>
                  <a:pt x="2362" y="1729"/>
                </a:lnTo>
                <a:lnTo>
                  <a:pt x="2355" y="1732"/>
                </a:lnTo>
                <a:lnTo>
                  <a:pt x="2348" y="1734"/>
                </a:lnTo>
                <a:lnTo>
                  <a:pt x="2341" y="1737"/>
                </a:lnTo>
                <a:lnTo>
                  <a:pt x="2334" y="1739"/>
                </a:lnTo>
                <a:lnTo>
                  <a:pt x="2327" y="1742"/>
                </a:lnTo>
                <a:lnTo>
                  <a:pt x="2320" y="1744"/>
                </a:lnTo>
                <a:lnTo>
                  <a:pt x="2313" y="1747"/>
                </a:lnTo>
                <a:lnTo>
                  <a:pt x="2306" y="1749"/>
                </a:lnTo>
                <a:lnTo>
                  <a:pt x="2299" y="1752"/>
                </a:lnTo>
                <a:lnTo>
                  <a:pt x="2292" y="1754"/>
                </a:lnTo>
                <a:lnTo>
                  <a:pt x="2285" y="1756"/>
                </a:lnTo>
                <a:lnTo>
                  <a:pt x="2278" y="1759"/>
                </a:lnTo>
                <a:lnTo>
                  <a:pt x="2271" y="1761"/>
                </a:lnTo>
                <a:lnTo>
                  <a:pt x="2264" y="1763"/>
                </a:lnTo>
                <a:lnTo>
                  <a:pt x="2257" y="1765"/>
                </a:lnTo>
                <a:lnTo>
                  <a:pt x="2250" y="1768"/>
                </a:lnTo>
                <a:lnTo>
                  <a:pt x="2243" y="1770"/>
                </a:lnTo>
                <a:lnTo>
                  <a:pt x="2236" y="1772"/>
                </a:lnTo>
                <a:lnTo>
                  <a:pt x="2229" y="1774"/>
                </a:lnTo>
                <a:lnTo>
                  <a:pt x="2222" y="1776"/>
                </a:lnTo>
                <a:lnTo>
                  <a:pt x="2215" y="1778"/>
                </a:lnTo>
                <a:lnTo>
                  <a:pt x="2207" y="1780"/>
                </a:lnTo>
                <a:lnTo>
                  <a:pt x="2199" y="1783"/>
                </a:lnTo>
                <a:lnTo>
                  <a:pt x="2192" y="1785"/>
                </a:lnTo>
                <a:lnTo>
                  <a:pt x="2184" y="1787"/>
                </a:lnTo>
                <a:lnTo>
                  <a:pt x="2177" y="1789"/>
                </a:lnTo>
                <a:lnTo>
                  <a:pt x="2169" y="1791"/>
                </a:lnTo>
                <a:lnTo>
                  <a:pt x="2162" y="1793"/>
                </a:lnTo>
                <a:lnTo>
                  <a:pt x="2154" y="1795"/>
                </a:lnTo>
                <a:lnTo>
                  <a:pt x="2146" y="1797"/>
                </a:lnTo>
                <a:lnTo>
                  <a:pt x="2139" y="1799"/>
                </a:lnTo>
                <a:lnTo>
                  <a:pt x="2131" y="1801"/>
                </a:lnTo>
                <a:lnTo>
                  <a:pt x="2124" y="1802"/>
                </a:lnTo>
                <a:lnTo>
                  <a:pt x="2116" y="1804"/>
                </a:lnTo>
                <a:lnTo>
                  <a:pt x="2109" y="1806"/>
                </a:lnTo>
                <a:lnTo>
                  <a:pt x="2101" y="1808"/>
                </a:lnTo>
                <a:lnTo>
                  <a:pt x="2093" y="1810"/>
                </a:lnTo>
                <a:lnTo>
                  <a:pt x="2086" y="1811"/>
                </a:lnTo>
                <a:lnTo>
                  <a:pt x="2078" y="1813"/>
                </a:lnTo>
                <a:lnTo>
                  <a:pt x="2071" y="1815"/>
                </a:lnTo>
                <a:lnTo>
                  <a:pt x="2063" y="1816"/>
                </a:lnTo>
                <a:lnTo>
                  <a:pt x="2056" y="1818"/>
                </a:lnTo>
                <a:lnTo>
                  <a:pt x="2048" y="1820"/>
                </a:lnTo>
                <a:lnTo>
                  <a:pt x="2040" y="1821"/>
                </a:lnTo>
                <a:lnTo>
                  <a:pt x="2033" y="1823"/>
                </a:lnTo>
                <a:lnTo>
                  <a:pt x="2025" y="1824"/>
                </a:lnTo>
                <a:lnTo>
                  <a:pt x="2018" y="1826"/>
                </a:lnTo>
                <a:lnTo>
                  <a:pt x="2010" y="1827"/>
                </a:lnTo>
                <a:lnTo>
                  <a:pt x="2003" y="1829"/>
                </a:lnTo>
                <a:lnTo>
                  <a:pt x="1995" y="1830"/>
                </a:lnTo>
                <a:lnTo>
                  <a:pt x="1987" y="1832"/>
                </a:lnTo>
                <a:lnTo>
                  <a:pt x="1980" y="1833"/>
                </a:lnTo>
                <a:lnTo>
                  <a:pt x="1972" y="1834"/>
                </a:lnTo>
                <a:lnTo>
                  <a:pt x="1965" y="1836"/>
                </a:lnTo>
                <a:lnTo>
                  <a:pt x="1957" y="1837"/>
                </a:lnTo>
                <a:lnTo>
                  <a:pt x="1950" y="1838"/>
                </a:lnTo>
                <a:lnTo>
                  <a:pt x="1942" y="1840"/>
                </a:lnTo>
                <a:lnTo>
                  <a:pt x="1935" y="1841"/>
                </a:lnTo>
                <a:lnTo>
                  <a:pt x="1927" y="1842"/>
                </a:lnTo>
                <a:lnTo>
                  <a:pt x="1919" y="1843"/>
                </a:lnTo>
                <a:lnTo>
                  <a:pt x="1912" y="1844"/>
                </a:lnTo>
                <a:lnTo>
                  <a:pt x="1904" y="1845"/>
                </a:lnTo>
                <a:lnTo>
                  <a:pt x="1897" y="1846"/>
                </a:lnTo>
                <a:lnTo>
                  <a:pt x="1889" y="1848"/>
                </a:lnTo>
                <a:lnTo>
                  <a:pt x="1882" y="1849"/>
                </a:lnTo>
                <a:lnTo>
                  <a:pt x="1874" y="1850"/>
                </a:lnTo>
                <a:lnTo>
                  <a:pt x="1867" y="1851"/>
                </a:lnTo>
                <a:lnTo>
                  <a:pt x="1859" y="1852"/>
                </a:lnTo>
                <a:lnTo>
                  <a:pt x="1852" y="1853"/>
                </a:lnTo>
                <a:lnTo>
                  <a:pt x="1844" y="1854"/>
                </a:lnTo>
                <a:lnTo>
                  <a:pt x="1837" y="1854"/>
                </a:lnTo>
                <a:lnTo>
                  <a:pt x="1829" y="1855"/>
                </a:lnTo>
                <a:lnTo>
                  <a:pt x="1822" y="1856"/>
                </a:lnTo>
                <a:lnTo>
                  <a:pt x="1814" y="1857"/>
                </a:lnTo>
                <a:lnTo>
                  <a:pt x="1807" y="1858"/>
                </a:lnTo>
                <a:lnTo>
                  <a:pt x="1799" y="1859"/>
                </a:lnTo>
                <a:lnTo>
                  <a:pt x="1792" y="1859"/>
                </a:lnTo>
                <a:lnTo>
                  <a:pt x="1784" y="1860"/>
                </a:lnTo>
                <a:lnTo>
                  <a:pt x="1777" y="1861"/>
                </a:lnTo>
                <a:lnTo>
                  <a:pt x="1769" y="1861"/>
                </a:lnTo>
                <a:lnTo>
                  <a:pt x="1762" y="1862"/>
                </a:lnTo>
                <a:lnTo>
                  <a:pt x="1754" y="1863"/>
                </a:lnTo>
                <a:lnTo>
                  <a:pt x="1747" y="1863"/>
                </a:lnTo>
                <a:lnTo>
                  <a:pt x="1739" y="1864"/>
                </a:lnTo>
                <a:lnTo>
                  <a:pt x="1732" y="1865"/>
                </a:lnTo>
                <a:lnTo>
                  <a:pt x="1724" y="1865"/>
                </a:lnTo>
                <a:lnTo>
                  <a:pt x="1717" y="1866"/>
                </a:lnTo>
                <a:lnTo>
                  <a:pt x="1709" y="1866"/>
                </a:lnTo>
                <a:lnTo>
                  <a:pt x="1702" y="1867"/>
                </a:lnTo>
                <a:lnTo>
                  <a:pt x="1695" y="1867"/>
                </a:lnTo>
                <a:lnTo>
                  <a:pt x="1687" y="1868"/>
                </a:lnTo>
                <a:lnTo>
                  <a:pt x="1680" y="1868"/>
                </a:lnTo>
                <a:lnTo>
                  <a:pt x="1672" y="1868"/>
                </a:lnTo>
                <a:lnTo>
                  <a:pt x="1665" y="1869"/>
                </a:lnTo>
                <a:lnTo>
                  <a:pt x="1657" y="1869"/>
                </a:lnTo>
                <a:lnTo>
                  <a:pt x="1650" y="1869"/>
                </a:lnTo>
                <a:lnTo>
                  <a:pt x="1643" y="1870"/>
                </a:lnTo>
                <a:lnTo>
                  <a:pt x="1635" y="1870"/>
                </a:lnTo>
                <a:lnTo>
                  <a:pt x="1628" y="1870"/>
                </a:lnTo>
                <a:lnTo>
                  <a:pt x="1620" y="1870"/>
                </a:lnTo>
                <a:lnTo>
                  <a:pt x="1613" y="1871"/>
                </a:lnTo>
                <a:lnTo>
                  <a:pt x="1606" y="1871"/>
                </a:lnTo>
                <a:lnTo>
                  <a:pt x="1598" y="1871"/>
                </a:lnTo>
                <a:lnTo>
                  <a:pt x="1591" y="1871"/>
                </a:lnTo>
                <a:lnTo>
                  <a:pt x="1584" y="1871"/>
                </a:lnTo>
                <a:lnTo>
                  <a:pt x="1576" y="1871"/>
                </a:lnTo>
                <a:lnTo>
                  <a:pt x="1569" y="1872"/>
                </a:lnTo>
                <a:lnTo>
                  <a:pt x="1562" y="1872"/>
                </a:lnTo>
                <a:lnTo>
                  <a:pt x="1554" y="1872"/>
                </a:lnTo>
                <a:lnTo>
                  <a:pt x="1547" y="1872"/>
                </a:lnTo>
                <a:lnTo>
                  <a:pt x="1540" y="1872"/>
                </a:lnTo>
                <a:lnTo>
                  <a:pt x="1532" y="1872"/>
                </a:lnTo>
                <a:lnTo>
                  <a:pt x="1525" y="1872"/>
                </a:lnTo>
                <a:lnTo>
                  <a:pt x="1518" y="1871"/>
                </a:lnTo>
                <a:lnTo>
                  <a:pt x="1511" y="1871"/>
                </a:lnTo>
                <a:lnTo>
                  <a:pt x="1503" y="1871"/>
                </a:lnTo>
                <a:lnTo>
                  <a:pt x="1496" y="1871"/>
                </a:lnTo>
                <a:lnTo>
                  <a:pt x="1489" y="1871"/>
                </a:lnTo>
                <a:lnTo>
                  <a:pt x="1481" y="1871"/>
                </a:lnTo>
                <a:lnTo>
                  <a:pt x="1474" y="1871"/>
                </a:lnTo>
                <a:lnTo>
                  <a:pt x="1467" y="1870"/>
                </a:lnTo>
                <a:lnTo>
                  <a:pt x="1460" y="1870"/>
                </a:lnTo>
                <a:lnTo>
                  <a:pt x="1453" y="1870"/>
                </a:lnTo>
                <a:lnTo>
                  <a:pt x="1445" y="1870"/>
                </a:lnTo>
                <a:lnTo>
                  <a:pt x="1438" y="1869"/>
                </a:lnTo>
                <a:lnTo>
                  <a:pt x="1431" y="1869"/>
                </a:lnTo>
                <a:lnTo>
                  <a:pt x="1424" y="1869"/>
                </a:lnTo>
                <a:lnTo>
                  <a:pt x="1417" y="1868"/>
                </a:lnTo>
                <a:lnTo>
                  <a:pt x="1409" y="1868"/>
                </a:lnTo>
                <a:lnTo>
                  <a:pt x="1402" y="1868"/>
                </a:lnTo>
                <a:lnTo>
                  <a:pt x="1395" y="1867"/>
                </a:lnTo>
                <a:lnTo>
                  <a:pt x="1388" y="1867"/>
                </a:lnTo>
                <a:lnTo>
                  <a:pt x="1381" y="1866"/>
                </a:lnTo>
                <a:lnTo>
                  <a:pt x="1374" y="1866"/>
                </a:lnTo>
                <a:lnTo>
                  <a:pt x="1366" y="1865"/>
                </a:lnTo>
                <a:lnTo>
                  <a:pt x="1359" y="1865"/>
                </a:lnTo>
                <a:lnTo>
                  <a:pt x="1352" y="1864"/>
                </a:lnTo>
                <a:lnTo>
                  <a:pt x="1345" y="1864"/>
                </a:lnTo>
                <a:lnTo>
                  <a:pt x="1338" y="1863"/>
                </a:lnTo>
                <a:lnTo>
                  <a:pt x="1331" y="1863"/>
                </a:lnTo>
                <a:lnTo>
                  <a:pt x="1324" y="1862"/>
                </a:lnTo>
                <a:lnTo>
                  <a:pt x="1317" y="1861"/>
                </a:lnTo>
                <a:lnTo>
                  <a:pt x="1310" y="1861"/>
                </a:lnTo>
                <a:lnTo>
                  <a:pt x="1303" y="1860"/>
                </a:lnTo>
                <a:lnTo>
                  <a:pt x="1296" y="1859"/>
                </a:lnTo>
                <a:lnTo>
                  <a:pt x="1289" y="1859"/>
                </a:lnTo>
                <a:lnTo>
                  <a:pt x="1282" y="1858"/>
                </a:lnTo>
                <a:lnTo>
                  <a:pt x="1275" y="1857"/>
                </a:lnTo>
                <a:lnTo>
                  <a:pt x="1268" y="1856"/>
                </a:lnTo>
                <a:lnTo>
                  <a:pt x="1261" y="1856"/>
                </a:lnTo>
                <a:lnTo>
                  <a:pt x="1254" y="1855"/>
                </a:lnTo>
                <a:lnTo>
                  <a:pt x="1247" y="1854"/>
                </a:lnTo>
                <a:lnTo>
                  <a:pt x="1240" y="1853"/>
                </a:lnTo>
                <a:lnTo>
                  <a:pt x="1233" y="1852"/>
                </a:lnTo>
                <a:lnTo>
                  <a:pt x="1226" y="1851"/>
                </a:lnTo>
                <a:lnTo>
                  <a:pt x="1219" y="1850"/>
                </a:lnTo>
                <a:lnTo>
                  <a:pt x="1212" y="1850"/>
                </a:lnTo>
                <a:lnTo>
                  <a:pt x="1205" y="1849"/>
                </a:lnTo>
                <a:lnTo>
                  <a:pt x="1199" y="1848"/>
                </a:lnTo>
                <a:lnTo>
                  <a:pt x="1192" y="1847"/>
                </a:lnTo>
                <a:lnTo>
                  <a:pt x="1185" y="1846"/>
                </a:lnTo>
                <a:lnTo>
                  <a:pt x="1178" y="1845"/>
                </a:lnTo>
                <a:lnTo>
                  <a:pt x="1171" y="1844"/>
                </a:lnTo>
                <a:lnTo>
                  <a:pt x="1164" y="1843"/>
                </a:lnTo>
                <a:lnTo>
                  <a:pt x="1157" y="1842"/>
                </a:lnTo>
                <a:lnTo>
                  <a:pt x="1151" y="1841"/>
                </a:lnTo>
                <a:lnTo>
                  <a:pt x="1144" y="1839"/>
                </a:lnTo>
                <a:lnTo>
                  <a:pt x="1137" y="1838"/>
                </a:lnTo>
                <a:lnTo>
                  <a:pt x="1130" y="1837"/>
                </a:lnTo>
                <a:lnTo>
                  <a:pt x="1124" y="1836"/>
                </a:lnTo>
                <a:lnTo>
                  <a:pt x="1117" y="1835"/>
                </a:lnTo>
                <a:lnTo>
                  <a:pt x="1110" y="1834"/>
                </a:lnTo>
                <a:lnTo>
                  <a:pt x="1103" y="1833"/>
                </a:lnTo>
                <a:lnTo>
                  <a:pt x="1097" y="1831"/>
                </a:lnTo>
                <a:lnTo>
                  <a:pt x="1090" y="1830"/>
                </a:lnTo>
                <a:lnTo>
                  <a:pt x="1083" y="1829"/>
                </a:lnTo>
                <a:lnTo>
                  <a:pt x="1077" y="1828"/>
                </a:lnTo>
                <a:lnTo>
                  <a:pt x="1070" y="1826"/>
                </a:lnTo>
                <a:lnTo>
                  <a:pt x="1063" y="1825"/>
                </a:lnTo>
                <a:lnTo>
                  <a:pt x="1057" y="1824"/>
                </a:lnTo>
                <a:lnTo>
                  <a:pt x="1050" y="1822"/>
                </a:lnTo>
                <a:lnTo>
                  <a:pt x="1044" y="1821"/>
                </a:lnTo>
                <a:lnTo>
                  <a:pt x="1037" y="1820"/>
                </a:lnTo>
                <a:lnTo>
                  <a:pt x="1030" y="1818"/>
                </a:lnTo>
                <a:lnTo>
                  <a:pt x="1024" y="1817"/>
                </a:lnTo>
                <a:lnTo>
                  <a:pt x="1017" y="1816"/>
                </a:lnTo>
                <a:lnTo>
                  <a:pt x="1011" y="1814"/>
                </a:lnTo>
                <a:lnTo>
                  <a:pt x="1004" y="1813"/>
                </a:lnTo>
                <a:lnTo>
                  <a:pt x="998" y="1811"/>
                </a:lnTo>
                <a:lnTo>
                  <a:pt x="991" y="1810"/>
                </a:lnTo>
                <a:lnTo>
                  <a:pt x="985" y="1808"/>
                </a:lnTo>
                <a:lnTo>
                  <a:pt x="978" y="1807"/>
                </a:lnTo>
                <a:lnTo>
                  <a:pt x="972" y="1805"/>
                </a:lnTo>
                <a:lnTo>
                  <a:pt x="966" y="1804"/>
                </a:lnTo>
                <a:lnTo>
                  <a:pt x="959" y="1802"/>
                </a:lnTo>
                <a:lnTo>
                  <a:pt x="953" y="1801"/>
                </a:lnTo>
                <a:lnTo>
                  <a:pt x="946" y="1799"/>
                </a:lnTo>
                <a:lnTo>
                  <a:pt x="940" y="1797"/>
                </a:lnTo>
                <a:lnTo>
                  <a:pt x="934" y="1796"/>
                </a:lnTo>
                <a:lnTo>
                  <a:pt x="927" y="1794"/>
                </a:lnTo>
                <a:lnTo>
                  <a:pt x="921" y="1792"/>
                </a:lnTo>
                <a:lnTo>
                  <a:pt x="915" y="1791"/>
                </a:lnTo>
                <a:lnTo>
                  <a:pt x="908" y="1789"/>
                </a:lnTo>
                <a:lnTo>
                  <a:pt x="902" y="1787"/>
                </a:lnTo>
                <a:lnTo>
                  <a:pt x="896" y="1786"/>
                </a:lnTo>
                <a:lnTo>
                  <a:pt x="890" y="1784"/>
                </a:lnTo>
                <a:lnTo>
                  <a:pt x="883" y="1782"/>
                </a:lnTo>
                <a:lnTo>
                  <a:pt x="877" y="1781"/>
                </a:lnTo>
                <a:lnTo>
                  <a:pt x="871" y="1779"/>
                </a:lnTo>
                <a:lnTo>
                  <a:pt x="865" y="1777"/>
                </a:lnTo>
                <a:lnTo>
                  <a:pt x="859" y="1775"/>
                </a:lnTo>
                <a:lnTo>
                  <a:pt x="852" y="1773"/>
                </a:lnTo>
                <a:lnTo>
                  <a:pt x="846" y="1772"/>
                </a:lnTo>
                <a:lnTo>
                  <a:pt x="840" y="1770"/>
                </a:lnTo>
                <a:lnTo>
                  <a:pt x="834" y="1768"/>
                </a:lnTo>
                <a:lnTo>
                  <a:pt x="828" y="1766"/>
                </a:lnTo>
                <a:lnTo>
                  <a:pt x="822" y="1764"/>
                </a:lnTo>
                <a:lnTo>
                  <a:pt x="816" y="1762"/>
                </a:lnTo>
                <a:lnTo>
                  <a:pt x="810" y="1760"/>
                </a:lnTo>
                <a:lnTo>
                  <a:pt x="804" y="1758"/>
                </a:lnTo>
                <a:lnTo>
                  <a:pt x="798" y="1756"/>
                </a:lnTo>
                <a:lnTo>
                  <a:pt x="792" y="1755"/>
                </a:lnTo>
                <a:lnTo>
                  <a:pt x="786" y="1753"/>
                </a:lnTo>
                <a:lnTo>
                  <a:pt x="780" y="1751"/>
                </a:lnTo>
                <a:lnTo>
                  <a:pt x="774" y="1749"/>
                </a:lnTo>
                <a:lnTo>
                  <a:pt x="768" y="1747"/>
                </a:lnTo>
                <a:lnTo>
                  <a:pt x="762" y="1745"/>
                </a:lnTo>
                <a:lnTo>
                  <a:pt x="756" y="1743"/>
                </a:lnTo>
                <a:lnTo>
                  <a:pt x="750" y="1741"/>
                </a:lnTo>
                <a:lnTo>
                  <a:pt x="744" y="1738"/>
                </a:lnTo>
                <a:lnTo>
                  <a:pt x="739" y="1736"/>
                </a:lnTo>
                <a:lnTo>
                  <a:pt x="733" y="1734"/>
                </a:lnTo>
                <a:lnTo>
                  <a:pt x="727" y="1732"/>
                </a:lnTo>
                <a:lnTo>
                  <a:pt x="721" y="1730"/>
                </a:lnTo>
                <a:lnTo>
                  <a:pt x="715" y="1728"/>
                </a:lnTo>
                <a:lnTo>
                  <a:pt x="710" y="1726"/>
                </a:lnTo>
                <a:lnTo>
                  <a:pt x="704" y="1724"/>
                </a:lnTo>
                <a:lnTo>
                  <a:pt x="698" y="1722"/>
                </a:lnTo>
                <a:lnTo>
                  <a:pt x="688" y="1718"/>
                </a:lnTo>
                <a:lnTo>
                  <a:pt x="677" y="1713"/>
                </a:lnTo>
                <a:lnTo>
                  <a:pt x="667" y="1709"/>
                </a:lnTo>
                <a:lnTo>
                  <a:pt x="656" y="1705"/>
                </a:lnTo>
                <a:lnTo>
                  <a:pt x="646" y="1701"/>
                </a:lnTo>
                <a:lnTo>
                  <a:pt x="636" y="1696"/>
                </a:lnTo>
                <a:lnTo>
                  <a:pt x="626" y="1692"/>
                </a:lnTo>
                <a:lnTo>
                  <a:pt x="615" y="1687"/>
                </a:lnTo>
                <a:lnTo>
                  <a:pt x="605" y="1683"/>
                </a:lnTo>
                <a:lnTo>
                  <a:pt x="595" y="1678"/>
                </a:lnTo>
                <a:lnTo>
                  <a:pt x="585" y="1674"/>
                </a:lnTo>
                <a:lnTo>
                  <a:pt x="575" y="1669"/>
                </a:lnTo>
                <a:lnTo>
                  <a:pt x="566" y="1665"/>
                </a:lnTo>
                <a:lnTo>
                  <a:pt x="556" y="1660"/>
                </a:lnTo>
                <a:lnTo>
                  <a:pt x="546" y="1655"/>
                </a:lnTo>
                <a:lnTo>
                  <a:pt x="537" y="1650"/>
                </a:lnTo>
                <a:lnTo>
                  <a:pt x="527" y="1645"/>
                </a:lnTo>
                <a:lnTo>
                  <a:pt x="517" y="1640"/>
                </a:lnTo>
                <a:lnTo>
                  <a:pt x="508" y="1636"/>
                </a:lnTo>
                <a:lnTo>
                  <a:pt x="499" y="1631"/>
                </a:lnTo>
                <a:lnTo>
                  <a:pt x="489" y="1626"/>
                </a:lnTo>
                <a:lnTo>
                  <a:pt x="480" y="1621"/>
                </a:lnTo>
                <a:lnTo>
                  <a:pt x="471" y="1616"/>
                </a:lnTo>
                <a:lnTo>
                  <a:pt x="462" y="1611"/>
                </a:lnTo>
                <a:lnTo>
                  <a:pt x="453" y="1605"/>
                </a:lnTo>
                <a:lnTo>
                  <a:pt x="444" y="1600"/>
                </a:lnTo>
                <a:lnTo>
                  <a:pt x="435" y="1595"/>
                </a:lnTo>
                <a:lnTo>
                  <a:pt x="426" y="1590"/>
                </a:lnTo>
                <a:lnTo>
                  <a:pt x="417" y="1585"/>
                </a:lnTo>
                <a:lnTo>
                  <a:pt x="409" y="1580"/>
                </a:lnTo>
                <a:lnTo>
                  <a:pt x="400" y="1575"/>
                </a:lnTo>
                <a:lnTo>
                  <a:pt x="392" y="1569"/>
                </a:lnTo>
                <a:lnTo>
                  <a:pt x="383" y="1564"/>
                </a:lnTo>
                <a:lnTo>
                  <a:pt x="375" y="1559"/>
                </a:lnTo>
                <a:lnTo>
                  <a:pt x="366" y="1554"/>
                </a:lnTo>
                <a:lnTo>
                  <a:pt x="358" y="1549"/>
                </a:lnTo>
                <a:lnTo>
                  <a:pt x="350" y="1543"/>
                </a:lnTo>
                <a:lnTo>
                  <a:pt x="342" y="1538"/>
                </a:lnTo>
                <a:lnTo>
                  <a:pt x="334" y="1533"/>
                </a:lnTo>
                <a:lnTo>
                  <a:pt x="326" y="1528"/>
                </a:lnTo>
                <a:lnTo>
                  <a:pt x="318" y="1522"/>
                </a:lnTo>
                <a:lnTo>
                  <a:pt x="310" y="1517"/>
                </a:lnTo>
                <a:lnTo>
                  <a:pt x="303" y="1512"/>
                </a:lnTo>
                <a:lnTo>
                  <a:pt x="295" y="1507"/>
                </a:lnTo>
                <a:lnTo>
                  <a:pt x="288" y="1502"/>
                </a:lnTo>
                <a:lnTo>
                  <a:pt x="280" y="1496"/>
                </a:lnTo>
                <a:lnTo>
                  <a:pt x="273" y="1491"/>
                </a:lnTo>
                <a:lnTo>
                  <a:pt x="266" y="1486"/>
                </a:lnTo>
                <a:lnTo>
                  <a:pt x="258" y="1481"/>
                </a:lnTo>
                <a:lnTo>
                  <a:pt x="251" y="1476"/>
                </a:lnTo>
                <a:lnTo>
                  <a:pt x="244" y="1471"/>
                </a:lnTo>
                <a:lnTo>
                  <a:pt x="237" y="1466"/>
                </a:lnTo>
                <a:lnTo>
                  <a:pt x="231" y="1461"/>
                </a:lnTo>
                <a:lnTo>
                  <a:pt x="224" y="1456"/>
                </a:lnTo>
                <a:lnTo>
                  <a:pt x="217" y="1451"/>
                </a:lnTo>
                <a:lnTo>
                  <a:pt x="211" y="1446"/>
                </a:lnTo>
                <a:lnTo>
                  <a:pt x="204" y="1441"/>
                </a:lnTo>
                <a:lnTo>
                  <a:pt x="198" y="1436"/>
                </a:lnTo>
                <a:lnTo>
                  <a:pt x="191" y="1431"/>
                </a:lnTo>
                <a:lnTo>
                  <a:pt x="185" y="1426"/>
                </a:lnTo>
                <a:lnTo>
                  <a:pt x="179" y="1421"/>
                </a:lnTo>
                <a:lnTo>
                  <a:pt x="173" y="1416"/>
                </a:lnTo>
                <a:lnTo>
                  <a:pt x="167" y="1412"/>
                </a:lnTo>
                <a:lnTo>
                  <a:pt x="161" y="1407"/>
                </a:lnTo>
                <a:lnTo>
                  <a:pt x="156" y="1402"/>
                </a:lnTo>
                <a:lnTo>
                  <a:pt x="150" y="1398"/>
                </a:lnTo>
                <a:lnTo>
                  <a:pt x="144" y="1393"/>
                </a:lnTo>
                <a:lnTo>
                  <a:pt x="139" y="1389"/>
                </a:lnTo>
                <a:lnTo>
                  <a:pt x="133" y="1384"/>
                </a:lnTo>
                <a:lnTo>
                  <a:pt x="128" y="1380"/>
                </a:lnTo>
                <a:lnTo>
                  <a:pt x="123" y="1376"/>
                </a:lnTo>
                <a:lnTo>
                  <a:pt x="118" y="1371"/>
                </a:lnTo>
                <a:lnTo>
                  <a:pt x="113" y="1367"/>
                </a:lnTo>
                <a:lnTo>
                  <a:pt x="108" y="1363"/>
                </a:lnTo>
                <a:lnTo>
                  <a:pt x="103" y="1359"/>
                </a:lnTo>
                <a:lnTo>
                  <a:pt x="99" y="1355"/>
                </a:lnTo>
                <a:lnTo>
                  <a:pt x="94" y="1351"/>
                </a:lnTo>
                <a:lnTo>
                  <a:pt x="90" y="1347"/>
                </a:lnTo>
                <a:lnTo>
                  <a:pt x="85" y="1343"/>
                </a:lnTo>
                <a:lnTo>
                  <a:pt x="81" y="1339"/>
                </a:lnTo>
                <a:lnTo>
                  <a:pt x="77" y="1335"/>
                </a:lnTo>
                <a:lnTo>
                  <a:pt x="73" y="1332"/>
                </a:lnTo>
                <a:lnTo>
                  <a:pt x="69" y="1328"/>
                </a:lnTo>
                <a:lnTo>
                  <a:pt x="65" y="1325"/>
                </a:lnTo>
                <a:lnTo>
                  <a:pt x="61" y="1321"/>
                </a:lnTo>
                <a:lnTo>
                  <a:pt x="57" y="1318"/>
                </a:lnTo>
                <a:lnTo>
                  <a:pt x="54" y="1315"/>
                </a:lnTo>
                <a:lnTo>
                  <a:pt x="50" y="1312"/>
                </a:lnTo>
                <a:lnTo>
                  <a:pt x="47" y="1308"/>
                </a:lnTo>
                <a:lnTo>
                  <a:pt x="44" y="1305"/>
                </a:lnTo>
                <a:lnTo>
                  <a:pt x="41" y="1303"/>
                </a:lnTo>
                <a:lnTo>
                  <a:pt x="38" y="1300"/>
                </a:lnTo>
                <a:lnTo>
                  <a:pt x="35" y="1297"/>
                </a:lnTo>
                <a:lnTo>
                  <a:pt x="32" y="1294"/>
                </a:lnTo>
                <a:lnTo>
                  <a:pt x="29" y="1292"/>
                </a:lnTo>
                <a:lnTo>
                  <a:pt x="27" y="1289"/>
                </a:lnTo>
                <a:lnTo>
                  <a:pt x="25" y="1287"/>
                </a:lnTo>
                <a:lnTo>
                  <a:pt x="22" y="1285"/>
                </a:lnTo>
                <a:lnTo>
                  <a:pt x="20" y="1283"/>
                </a:lnTo>
                <a:lnTo>
                  <a:pt x="18" y="1280"/>
                </a:lnTo>
                <a:lnTo>
                  <a:pt x="16" y="1278"/>
                </a:lnTo>
                <a:lnTo>
                  <a:pt x="14" y="1277"/>
                </a:lnTo>
                <a:lnTo>
                  <a:pt x="12" y="1275"/>
                </a:lnTo>
                <a:lnTo>
                  <a:pt x="11" y="1273"/>
                </a:lnTo>
                <a:lnTo>
                  <a:pt x="9" y="1272"/>
                </a:lnTo>
                <a:lnTo>
                  <a:pt x="8" y="1270"/>
                </a:lnTo>
                <a:lnTo>
                  <a:pt x="6" y="1269"/>
                </a:lnTo>
                <a:lnTo>
                  <a:pt x="5" y="1268"/>
                </a:lnTo>
                <a:lnTo>
                  <a:pt x="4" y="1267"/>
                </a:lnTo>
                <a:lnTo>
                  <a:pt x="3" y="1266"/>
                </a:lnTo>
                <a:lnTo>
                  <a:pt x="2" y="1265"/>
                </a:lnTo>
                <a:lnTo>
                  <a:pt x="2" y="1264"/>
                </a:lnTo>
                <a:lnTo>
                  <a:pt x="1" y="1264"/>
                </a:lnTo>
                <a:lnTo>
                  <a:pt x="1" y="1263"/>
                </a:lnTo>
                <a:lnTo>
                  <a:pt x="0" y="1263"/>
                </a:lnTo>
                <a:lnTo>
                  <a:pt x="1" y="1263"/>
                </a:lnTo>
                <a:lnTo>
                  <a:pt x="2" y="1263"/>
                </a:lnTo>
                <a:lnTo>
                  <a:pt x="3" y="1263"/>
                </a:lnTo>
                <a:lnTo>
                  <a:pt x="5" y="1263"/>
                </a:lnTo>
                <a:lnTo>
                  <a:pt x="7" y="1263"/>
                </a:lnTo>
                <a:lnTo>
                  <a:pt x="9" y="1263"/>
                </a:lnTo>
                <a:lnTo>
                  <a:pt x="12" y="1263"/>
                </a:lnTo>
                <a:lnTo>
                  <a:pt x="15" y="1263"/>
                </a:lnTo>
                <a:lnTo>
                  <a:pt x="18" y="1263"/>
                </a:lnTo>
                <a:lnTo>
                  <a:pt x="21" y="1263"/>
                </a:lnTo>
                <a:lnTo>
                  <a:pt x="25" y="1263"/>
                </a:lnTo>
                <a:lnTo>
                  <a:pt x="29" y="1263"/>
                </a:lnTo>
                <a:lnTo>
                  <a:pt x="34" y="1263"/>
                </a:lnTo>
                <a:lnTo>
                  <a:pt x="39" y="1264"/>
                </a:lnTo>
                <a:lnTo>
                  <a:pt x="44" y="1264"/>
                </a:lnTo>
                <a:lnTo>
                  <a:pt x="49" y="1264"/>
                </a:lnTo>
                <a:lnTo>
                  <a:pt x="54" y="1264"/>
                </a:lnTo>
                <a:lnTo>
                  <a:pt x="60" y="1264"/>
                </a:lnTo>
                <a:lnTo>
                  <a:pt x="66" y="1264"/>
                </a:lnTo>
                <a:lnTo>
                  <a:pt x="73" y="1264"/>
                </a:lnTo>
                <a:lnTo>
                  <a:pt x="79" y="1264"/>
                </a:lnTo>
                <a:lnTo>
                  <a:pt x="86" y="1265"/>
                </a:lnTo>
                <a:lnTo>
                  <a:pt x="93" y="1265"/>
                </a:lnTo>
                <a:lnTo>
                  <a:pt x="100" y="1265"/>
                </a:lnTo>
                <a:lnTo>
                  <a:pt x="107" y="1265"/>
                </a:lnTo>
                <a:lnTo>
                  <a:pt x="115" y="1265"/>
                </a:lnTo>
                <a:lnTo>
                  <a:pt x="123" y="1265"/>
                </a:lnTo>
                <a:lnTo>
                  <a:pt x="131" y="1266"/>
                </a:lnTo>
                <a:lnTo>
                  <a:pt x="139" y="1266"/>
                </a:lnTo>
                <a:lnTo>
                  <a:pt x="148" y="1266"/>
                </a:lnTo>
                <a:lnTo>
                  <a:pt x="156" y="1266"/>
                </a:lnTo>
                <a:lnTo>
                  <a:pt x="165" y="1266"/>
                </a:lnTo>
                <a:lnTo>
                  <a:pt x="174" y="1267"/>
                </a:lnTo>
                <a:lnTo>
                  <a:pt x="183" y="1267"/>
                </a:lnTo>
                <a:lnTo>
                  <a:pt x="192" y="1267"/>
                </a:lnTo>
                <a:lnTo>
                  <a:pt x="202" y="1267"/>
                </a:lnTo>
                <a:lnTo>
                  <a:pt x="211" y="1268"/>
                </a:lnTo>
                <a:lnTo>
                  <a:pt x="221" y="1268"/>
                </a:lnTo>
                <a:lnTo>
                  <a:pt x="231" y="1268"/>
                </a:lnTo>
                <a:lnTo>
                  <a:pt x="240" y="1268"/>
                </a:lnTo>
                <a:lnTo>
                  <a:pt x="250" y="1268"/>
                </a:lnTo>
                <a:lnTo>
                  <a:pt x="261" y="1269"/>
                </a:lnTo>
                <a:lnTo>
                  <a:pt x="271" y="1269"/>
                </a:lnTo>
                <a:lnTo>
                  <a:pt x="281" y="1269"/>
                </a:lnTo>
                <a:lnTo>
                  <a:pt x="291" y="1269"/>
                </a:lnTo>
                <a:lnTo>
                  <a:pt x="302" y="1270"/>
                </a:lnTo>
                <a:lnTo>
                  <a:pt x="312" y="1270"/>
                </a:lnTo>
                <a:lnTo>
                  <a:pt x="323" y="1270"/>
                </a:lnTo>
                <a:lnTo>
                  <a:pt x="334" y="1270"/>
                </a:lnTo>
                <a:lnTo>
                  <a:pt x="345" y="1271"/>
                </a:lnTo>
                <a:lnTo>
                  <a:pt x="355" y="1271"/>
                </a:lnTo>
                <a:lnTo>
                  <a:pt x="366" y="1271"/>
                </a:lnTo>
                <a:lnTo>
                  <a:pt x="377" y="1271"/>
                </a:lnTo>
                <a:lnTo>
                  <a:pt x="388" y="1272"/>
                </a:lnTo>
                <a:lnTo>
                  <a:pt x="399" y="1272"/>
                </a:lnTo>
                <a:lnTo>
                  <a:pt x="410" y="1272"/>
                </a:lnTo>
                <a:lnTo>
                  <a:pt x="421" y="1272"/>
                </a:lnTo>
                <a:lnTo>
                  <a:pt x="432" y="1273"/>
                </a:lnTo>
                <a:lnTo>
                  <a:pt x="443" y="1273"/>
                </a:lnTo>
                <a:lnTo>
                  <a:pt x="454" y="1273"/>
                </a:lnTo>
                <a:lnTo>
                  <a:pt x="465" y="1273"/>
                </a:lnTo>
                <a:lnTo>
                  <a:pt x="476" y="1274"/>
                </a:lnTo>
                <a:lnTo>
                  <a:pt x="487" y="1274"/>
                </a:lnTo>
                <a:lnTo>
                  <a:pt x="497" y="1274"/>
                </a:lnTo>
                <a:lnTo>
                  <a:pt x="508" y="1274"/>
                </a:lnTo>
                <a:lnTo>
                  <a:pt x="519" y="1275"/>
                </a:lnTo>
                <a:lnTo>
                  <a:pt x="530" y="1275"/>
                </a:lnTo>
                <a:lnTo>
                  <a:pt x="540" y="1275"/>
                </a:lnTo>
                <a:lnTo>
                  <a:pt x="551" y="1275"/>
                </a:lnTo>
                <a:lnTo>
                  <a:pt x="562" y="1276"/>
                </a:lnTo>
                <a:lnTo>
                  <a:pt x="572" y="1276"/>
                </a:lnTo>
                <a:lnTo>
                  <a:pt x="582" y="1276"/>
                </a:lnTo>
                <a:lnTo>
                  <a:pt x="593" y="1276"/>
                </a:lnTo>
                <a:lnTo>
                  <a:pt x="603" y="1276"/>
                </a:lnTo>
                <a:lnTo>
                  <a:pt x="613" y="1277"/>
                </a:lnTo>
                <a:lnTo>
                  <a:pt x="623" y="1277"/>
                </a:lnTo>
                <a:lnTo>
                  <a:pt x="633" y="1277"/>
                </a:lnTo>
                <a:lnTo>
                  <a:pt x="643" y="1277"/>
                </a:lnTo>
                <a:lnTo>
                  <a:pt x="652" y="1278"/>
                </a:lnTo>
                <a:lnTo>
                  <a:pt x="662" y="1278"/>
                </a:lnTo>
                <a:lnTo>
                  <a:pt x="671" y="1278"/>
                </a:lnTo>
                <a:lnTo>
                  <a:pt x="681" y="1278"/>
                </a:lnTo>
                <a:lnTo>
                  <a:pt x="690" y="1278"/>
                </a:lnTo>
                <a:lnTo>
                  <a:pt x="699" y="1279"/>
                </a:lnTo>
                <a:lnTo>
                  <a:pt x="707" y="1279"/>
                </a:lnTo>
                <a:lnTo>
                  <a:pt x="716" y="1279"/>
                </a:lnTo>
                <a:lnTo>
                  <a:pt x="724" y="1279"/>
                </a:lnTo>
                <a:lnTo>
                  <a:pt x="733" y="1279"/>
                </a:lnTo>
                <a:lnTo>
                  <a:pt x="741" y="1280"/>
                </a:lnTo>
                <a:lnTo>
                  <a:pt x="748" y="1280"/>
                </a:lnTo>
                <a:lnTo>
                  <a:pt x="756" y="1280"/>
                </a:lnTo>
                <a:lnTo>
                  <a:pt x="763" y="1280"/>
                </a:lnTo>
                <a:lnTo>
                  <a:pt x="771" y="1280"/>
                </a:lnTo>
                <a:lnTo>
                  <a:pt x="778" y="1280"/>
                </a:lnTo>
                <a:lnTo>
                  <a:pt x="784" y="1281"/>
                </a:lnTo>
                <a:lnTo>
                  <a:pt x="791" y="1281"/>
                </a:lnTo>
                <a:lnTo>
                  <a:pt x="797" y="1281"/>
                </a:lnTo>
                <a:lnTo>
                  <a:pt x="803" y="1281"/>
                </a:lnTo>
                <a:lnTo>
                  <a:pt x="809" y="1281"/>
                </a:lnTo>
                <a:lnTo>
                  <a:pt x="815" y="1281"/>
                </a:lnTo>
                <a:lnTo>
                  <a:pt x="820" y="1281"/>
                </a:lnTo>
                <a:lnTo>
                  <a:pt x="825" y="1282"/>
                </a:lnTo>
                <a:lnTo>
                  <a:pt x="830" y="1282"/>
                </a:lnTo>
                <a:lnTo>
                  <a:pt x="834" y="1282"/>
                </a:lnTo>
                <a:lnTo>
                  <a:pt x="838" y="1282"/>
                </a:lnTo>
                <a:lnTo>
                  <a:pt x="842" y="1282"/>
                </a:lnTo>
                <a:lnTo>
                  <a:pt x="846" y="1282"/>
                </a:lnTo>
                <a:lnTo>
                  <a:pt x="849" y="1282"/>
                </a:lnTo>
                <a:lnTo>
                  <a:pt x="852" y="1282"/>
                </a:lnTo>
                <a:lnTo>
                  <a:pt x="855" y="1282"/>
                </a:lnTo>
                <a:lnTo>
                  <a:pt x="857" y="1282"/>
                </a:lnTo>
                <a:lnTo>
                  <a:pt x="859" y="1282"/>
                </a:lnTo>
                <a:lnTo>
                  <a:pt x="860" y="1282"/>
                </a:lnTo>
                <a:lnTo>
                  <a:pt x="862" y="1282"/>
                </a:lnTo>
                <a:lnTo>
                  <a:pt x="863" y="1282"/>
                </a:lnTo>
                <a:lnTo>
                  <a:pt x="864" y="1282"/>
                </a:lnTo>
                <a:lnTo>
                  <a:pt x="865" y="1281"/>
                </a:lnTo>
                <a:lnTo>
                  <a:pt x="866" y="1281"/>
                </a:lnTo>
                <a:lnTo>
                  <a:pt x="867" y="1280"/>
                </a:lnTo>
                <a:lnTo>
                  <a:pt x="868" y="1279"/>
                </a:lnTo>
                <a:lnTo>
                  <a:pt x="869" y="1279"/>
                </a:lnTo>
                <a:lnTo>
                  <a:pt x="870" y="1278"/>
                </a:lnTo>
                <a:lnTo>
                  <a:pt x="871" y="1277"/>
                </a:lnTo>
                <a:lnTo>
                  <a:pt x="873" y="1276"/>
                </a:lnTo>
                <a:lnTo>
                  <a:pt x="874" y="1275"/>
                </a:lnTo>
                <a:lnTo>
                  <a:pt x="876" y="1274"/>
                </a:lnTo>
                <a:lnTo>
                  <a:pt x="877" y="1273"/>
                </a:lnTo>
                <a:lnTo>
                  <a:pt x="879" y="1272"/>
                </a:lnTo>
                <a:lnTo>
                  <a:pt x="881" y="1271"/>
                </a:lnTo>
                <a:lnTo>
                  <a:pt x="883" y="1270"/>
                </a:lnTo>
                <a:lnTo>
                  <a:pt x="885" y="1268"/>
                </a:lnTo>
                <a:lnTo>
                  <a:pt x="887" y="1267"/>
                </a:lnTo>
                <a:lnTo>
                  <a:pt x="889" y="1265"/>
                </a:lnTo>
                <a:lnTo>
                  <a:pt x="892" y="1264"/>
                </a:lnTo>
                <a:lnTo>
                  <a:pt x="894" y="1262"/>
                </a:lnTo>
                <a:lnTo>
                  <a:pt x="897" y="1261"/>
                </a:lnTo>
                <a:lnTo>
                  <a:pt x="899" y="1259"/>
                </a:lnTo>
                <a:lnTo>
                  <a:pt x="902" y="1257"/>
                </a:lnTo>
                <a:lnTo>
                  <a:pt x="905" y="1255"/>
                </a:lnTo>
                <a:lnTo>
                  <a:pt x="908" y="1253"/>
                </a:lnTo>
                <a:lnTo>
                  <a:pt x="911" y="1251"/>
                </a:lnTo>
                <a:lnTo>
                  <a:pt x="914" y="1249"/>
                </a:lnTo>
                <a:lnTo>
                  <a:pt x="917" y="1247"/>
                </a:lnTo>
                <a:lnTo>
                  <a:pt x="920" y="1245"/>
                </a:lnTo>
                <a:lnTo>
                  <a:pt x="924" y="1243"/>
                </a:lnTo>
                <a:lnTo>
                  <a:pt x="927" y="1240"/>
                </a:lnTo>
                <a:lnTo>
                  <a:pt x="931" y="1238"/>
                </a:lnTo>
                <a:lnTo>
                  <a:pt x="934" y="1236"/>
                </a:lnTo>
                <a:lnTo>
                  <a:pt x="938" y="1233"/>
                </a:lnTo>
                <a:lnTo>
                  <a:pt x="942" y="1231"/>
                </a:lnTo>
                <a:lnTo>
                  <a:pt x="946" y="1228"/>
                </a:lnTo>
                <a:lnTo>
                  <a:pt x="950" y="1226"/>
                </a:lnTo>
                <a:lnTo>
                  <a:pt x="954" y="1223"/>
                </a:lnTo>
                <a:lnTo>
                  <a:pt x="958" y="1220"/>
                </a:lnTo>
                <a:lnTo>
                  <a:pt x="962" y="1217"/>
                </a:lnTo>
                <a:lnTo>
                  <a:pt x="967" y="1215"/>
                </a:lnTo>
                <a:lnTo>
                  <a:pt x="971" y="1212"/>
                </a:lnTo>
                <a:lnTo>
                  <a:pt x="975" y="1209"/>
                </a:lnTo>
                <a:lnTo>
                  <a:pt x="980" y="1206"/>
                </a:lnTo>
                <a:lnTo>
                  <a:pt x="985" y="1203"/>
                </a:lnTo>
                <a:lnTo>
                  <a:pt x="989" y="1200"/>
                </a:lnTo>
                <a:lnTo>
                  <a:pt x="994" y="1197"/>
                </a:lnTo>
                <a:lnTo>
                  <a:pt x="999" y="1193"/>
                </a:lnTo>
                <a:lnTo>
                  <a:pt x="1004" y="1190"/>
                </a:lnTo>
                <a:lnTo>
                  <a:pt x="1009" y="1187"/>
                </a:lnTo>
                <a:lnTo>
                  <a:pt x="1014" y="1184"/>
                </a:lnTo>
                <a:lnTo>
                  <a:pt x="1019" y="1180"/>
                </a:lnTo>
                <a:lnTo>
                  <a:pt x="1025" y="1177"/>
                </a:lnTo>
                <a:lnTo>
                  <a:pt x="1030" y="1173"/>
                </a:lnTo>
                <a:lnTo>
                  <a:pt x="1035" y="1170"/>
                </a:lnTo>
                <a:lnTo>
                  <a:pt x="1041" y="1166"/>
                </a:lnTo>
                <a:lnTo>
                  <a:pt x="1046" y="1162"/>
                </a:lnTo>
                <a:lnTo>
                  <a:pt x="1052" y="1159"/>
                </a:lnTo>
                <a:lnTo>
                  <a:pt x="1058" y="1155"/>
                </a:lnTo>
                <a:lnTo>
                  <a:pt x="1063" y="1151"/>
                </a:lnTo>
                <a:lnTo>
                  <a:pt x="1069" y="1148"/>
                </a:lnTo>
                <a:lnTo>
                  <a:pt x="1075" y="1144"/>
                </a:lnTo>
                <a:lnTo>
                  <a:pt x="1081" y="1140"/>
                </a:lnTo>
                <a:lnTo>
                  <a:pt x="1087" y="1136"/>
                </a:lnTo>
                <a:lnTo>
                  <a:pt x="1093" y="1132"/>
                </a:lnTo>
                <a:lnTo>
                  <a:pt x="1099" y="1128"/>
                </a:lnTo>
                <a:lnTo>
                  <a:pt x="1105" y="1124"/>
                </a:lnTo>
                <a:lnTo>
                  <a:pt x="1112" y="1120"/>
                </a:lnTo>
                <a:lnTo>
                  <a:pt x="1118" y="1116"/>
                </a:lnTo>
                <a:lnTo>
                  <a:pt x="1124" y="1111"/>
                </a:lnTo>
                <a:lnTo>
                  <a:pt x="1131" y="1107"/>
                </a:lnTo>
                <a:lnTo>
                  <a:pt x="1137" y="1103"/>
                </a:lnTo>
                <a:lnTo>
                  <a:pt x="1144" y="1099"/>
                </a:lnTo>
                <a:lnTo>
                  <a:pt x="1150" y="1094"/>
                </a:lnTo>
                <a:lnTo>
                  <a:pt x="1157" y="1090"/>
                </a:lnTo>
                <a:lnTo>
                  <a:pt x="1164" y="1085"/>
                </a:lnTo>
                <a:lnTo>
                  <a:pt x="1171" y="1081"/>
                </a:lnTo>
                <a:lnTo>
                  <a:pt x="1177" y="1076"/>
                </a:lnTo>
                <a:lnTo>
                  <a:pt x="1184" y="1072"/>
                </a:lnTo>
                <a:lnTo>
                  <a:pt x="1191" y="1067"/>
                </a:lnTo>
                <a:lnTo>
                  <a:pt x="1198" y="1063"/>
                </a:lnTo>
                <a:lnTo>
                  <a:pt x="1205" y="1058"/>
                </a:lnTo>
                <a:lnTo>
                  <a:pt x="1213" y="1053"/>
                </a:lnTo>
                <a:lnTo>
                  <a:pt x="1220" y="1049"/>
                </a:lnTo>
                <a:lnTo>
                  <a:pt x="1227" y="1044"/>
                </a:lnTo>
                <a:lnTo>
                  <a:pt x="1234" y="1039"/>
                </a:lnTo>
                <a:lnTo>
                  <a:pt x="1242" y="1034"/>
                </a:lnTo>
                <a:lnTo>
                  <a:pt x="1249" y="1030"/>
                </a:lnTo>
                <a:lnTo>
                  <a:pt x="1256" y="1025"/>
                </a:lnTo>
                <a:lnTo>
                  <a:pt x="1264" y="1020"/>
                </a:lnTo>
                <a:lnTo>
                  <a:pt x="1271" y="1015"/>
                </a:lnTo>
                <a:lnTo>
                  <a:pt x="1279" y="1010"/>
                </a:lnTo>
                <a:lnTo>
                  <a:pt x="1287" y="1005"/>
                </a:lnTo>
                <a:lnTo>
                  <a:pt x="1294" y="1000"/>
                </a:lnTo>
                <a:lnTo>
                  <a:pt x="1302" y="995"/>
                </a:lnTo>
                <a:lnTo>
                  <a:pt x="1310" y="990"/>
                </a:lnTo>
                <a:lnTo>
                  <a:pt x="1317" y="985"/>
                </a:lnTo>
                <a:lnTo>
                  <a:pt x="1325" y="980"/>
                </a:lnTo>
                <a:lnTo>
                  <a:pt x="1333" y="974"/>
                </a:lnTo>
                <a:lnTo>
                  <a:pt x="1341" y="969"/>
                </a:lnTo>
                <a:lnTo>
                  <a:pt x="1349" y="964"/>
                </a:lnTo>
                <a:lnTo>
                  <a:pt x="1357" y="959"/>
                </a:lnTo>
                <a:lnTo>
                  <a:pt x="1365" y="954"/>
                </a:lnTo>
                <a:lnTo>
                  <a:pt x="1373" y="948"/>
                </a:lnTo>
                <a:lnTo>
                  <a:pt x="1381" y="943"/>
                </a:lnTo>
                <a:lnTo>
                  <a:pt x="1389" y="938"/>
                </a:lnTo>
                <a:lnTo>
                  <a:pt x="1398" y="932"/>
                </a:lnTo>
                <a:lnTo>
                  <a:pt x="1406" y="927"/>
                </a:lnTo>
                <a:lnTo>
                  <a:pt x="1414" y="921"/>
                </a:lnTo>
                <a:lnTo>
                  <a:pt x="1422" y="916"/>
                </a:lnTo>
                <a:lnTo>
                  <a:pt x="1431" y="911"/>
                </a:lnTo>
                <a:lnTo>
                  <a:pt x="1439" y="905"/>
                </a:lnTo>
                <a:lnTo>
                  <a:pt x="1447" y="900"/>
                </a:lnTo>
                <a:lnTo>
                  <a:pt x="1456" y="894"/>
                </a:lnTo>
                <a:lnTo>
                  <a:pt x="1464" y="889"/>
                </a:lnTo>
                <a:lnTo>
                  <a:pt x="1473" y="883"/>
                </a:lnTo>
                <a:lnTo>
                  <a:pt x="1481" y="877"/>
                </a:lnTo>
                <a:lnTo>
                  <a:pt x="1490" y="872"/>
                </a:lnTo>
                <a:lnTo>
                  <a:pt x="1498" y="866"/>
                </a:lnTo>
                <a:lnTo>
                  <a:pt x="1507" y="861"/>
                </a:lnTo>
                <a:lnTo>
                  <a:pt x="1515" y="855"/>
                </a:lnTo>
                <a:lnTo>
                  <a:pt x="1524" y="849"/>
                </a:lnTo>
                <a:lnTo>
                  <a:pt x="1533" y="844"/>
                </a:lnTo>
                <a:lnTo>
                  <a:pt x="1541" y="838"/>
                </a:lnTo>
                <a:lnTo>
                  <a:pt x="1550" y="832"/>
                </a:lnTo>
                <a:lnTo>
                  <a:pt x="1559" y="827"/>
                </a:lnTo>
                <a:lnTo>
                  <a:pt x="1568" y="821"/>
                </a:lnTo>
                <a:lnTo>
                  <a:pt x="1576" y="815"/>
                </a:lnTo>
                <a:lnTo>
                  <a:pt x="1585" y="809"/>
                </a:lnTo>
                <a:lnTo>
                  <a:pt x="1594" y="803"/>
                </a:lnTo>
                <a:lnTo>
                  <a:pt x="1603" y="798"/>
                </a:lnTo>
                <a:lnTo>
                  <a:pt x="1612" y="792"/>
                </a:lnTo>
                <a:lnTo>
                  <a:pt x="1620" y="786"/>
                </a:lnTo>
                <a:lnTo>
                  <a:pt x="1629" y="780"/>
                </a:lnTo>
                <a:lnTo>
                  <a:pt x="1638" y="774"/>
                </a:lnTo>
                <a:lnTo>
                  <a:pt x="1647" y="769"/>
                </a:lnTo>
                <a:lnTo>
                  <a:pt x="1656" y="763"/>
                </a:lnTo>
                <a:lnTo>
                  <a:pt x="1665" y="757"/>
                </a:lnTo>
                <a:lnTo>
                  <a:pt x="1674" y="751"/>
                </a:lnTo>
                <a:lnTo>
                  <a:pt x="1683" y="745"/>
                </a:lnTo>
                <a:lnTo>
                  <a:pt x="1692" y="739"/>
                </a:lnTo>
                <a:lnTo>
                  <a:pt x="1701" y="733"/>
                </a:lnTo>
                <a:lnTo>
                  <a:pt x="1710" y="727"/>
                </a:lnTo>
                <a:lnTo>
                  <a:pt x="1719" y="722"/>
                </a:lnTo>
                <a:lnTo>
                  <a:pt x="1728" y="716"/>
                </a:lnTo>
                <a:lnTo>
                  <a:pt x="1737" y="710"/>
                </a:lnTo>
                <a:lnTo>
                  <a:pt x="1746" y="704"/>
                </a:lnTo>
                <a:lnTo>
                  <a:pt x="1755" y="698"/>
                </a:lnTo>
                <a:lnTo>
                  <a:pt x="1764" y="692"/>
                </a:lnTo>
                <a:lnTo>
                  <a:pt x="1773" y="686"/>
                </a:lnTo>
                <a:lnTo>
                  <a:pt x="1782" y="680"/>
                </a:lnTo>
                <a:lnTo>
                  <a:pt x="1791" y="674"/>
                </a:lnTo>
                <a:lnTo>
                  <a:pt x="1800" y="668"/>
                </a:lnTo>
                <a:lnTo>
                  <a:pt x="1810" y="662"/>
                </a:lnTo>
                <a:lnTo>
                  <a:pt x="1819" y="656"/>
                </a:lnTo>
                <a:lnTo>
                  <a:pt x="1828" y="650"/>
                </a:lnTo>
                <a:lnTo>
                  <a:pt x="1837" y="644"/>
                </a:lnTo>
                <a:lnTo>
                  <a:pt x="1846" y="638"/>
                </a:lnTo>
                <a:lnTo>
                  <a:pt x="1855" y="632"/>
                </a:lnTo>
                <a:lnTo>
                  <a:pt x="1864" y="626"/>
                </a:lnTo>
                <a:lnTo>
                  <a:pt x="1873" y="621"/>
                </a:lnTo>
                <a:lnTo>
                  <a:pt x="1882" y="615"/>
                </a:lnTo>
                <a:lnTo>
                  <a:pt x="1891" y="609"/>
                </a:lnTo>
                <a:lnTo>
                  <a:pt x="1900" y="603"/>
                </a:lnTo>
                <a:lnTo>
                  <a:pt x="1909" y="597"/>
                </a:lnTo>
                <a:lnTo>
                  <a:pt x="1918" y="591"/>
                </a:lnTo>
                <a:lnTo>
                  <a:pt x="1927" y="585"/>
                </a:lnTo>
                <a:lnTo>
                  <a:pt x="1937" y="579"/>
                </a:lnTo>
                <a:lnTo>
                  <a:pt x="1946" y="573"/>
                </a:lnTo>
                <a:lnTo>
                  <a:pt x="1955" y="567"/>
                </a:lnTo>
                <a:lnTo>
                  <a:pt x="1964" y="561"/>
                </a:lnTo>
                <a:lnTo>
                  <a:pt x="1973" y="555"/>
                </a:lnTo>
                <a:lnTo>
                  <a:pt x="1982" y="549"/>
                </a:lnTo>
                <a:lnTo>
                  <a:pt x="1991" y="543"/>
                </a:lnTo>
                <a:lnTo>
                  <a:pt x="2000" y="538"/>
                </a:lnTo>
                <a:lnTo>
                  <a:pt x="2009" y="532"/>
                </a:lnTo>
                <a:lnTo>
                  <a:pt x="2018" y="526"/>
                </a:lnTo>
                <a:lnTo>
                  <a:pt x="2027" y="520"/>
                </a:lnTo>
                <a:lnTo>
                  <a:pt x="2035" y="514"/>
                </a:lnTo>
                <a:lnTo>
                  <a:pt x="2044" y="508"/>
                </a:lnTo>
                <a:lnTo>
                  <a:pt x="2053" y="502"/>
                </a:lnTo>
                <a:lnTo>
                  <a:pt x="2062" y="497"/>
                </a:lnTo>
                <a:lnTo>
                  <a:pt x="2071" y="491"/>
                </a:lnTo>
                <a:lnTo>
                  <a:pt x="2080" y="485"/>
                </a:lnTo>
                <a:lnTo>
                  <a:pt x="2089" y="479"/>
                </a:lnTo>
                <a:lnTo>
                  <a:pt x="2097" y="473"/>
                </a:lnTo>
                <a:lnTo>
                  <a:pt x="2106" y="468"/>
                </a:lnTo>
                <a:lnTo>
                  <a:pt x="2115" y="462"/>
                </a:lnTo>
                <a:lnTo>
                  <a:pt x="2124" y="456"/>
                </a:lnTo>
                <a:lnTo>
                  <a:pt x="2133" y="450"/>
                </a:lnTo>
                <a:lnTo>
                  <a:pt x="2141" y="445"/>
                </a:lnTo>
                <a:lnTo>
                  <a:pt x="2150" y="439"/>
                </a:lnTo>
                <a:lnTo>
                  <a:pt x="2159" y="433"/>
                </a:lnTo>
                <a:lnTo>
                  <a:pt x="2167" y="428"/>
                </a:lnTo>
                <a:lnTo>
                  <a:pt x="2176" y="422"/>
                </a:lnTo>
                <a:lnTo>
                  <a:pt x="2184" y="416"/>
                </a:lnTo>
                <a:lnTo>
                  <a:pt x="2193" y="411"/>
                </a:lnTo>
                <a:lnTo>
                  <a:pt x="2201" y="405"/>
                </a:lnTo>
                <a:lnTo>
                  <a:pt x="2210" y="400"/>
                </a:lnTo>
                <a:lnTo>
                  <a:pt x="2218" y="394"/>
                </a:lnTo>
                <a:lnTo>
                  <a:pt x="2227" y="389"/>
                </a:lnTo>
                <a:lnTo>
                  <a:pt x="2235" y="383"/>
                </a:lnTo>
                <a:lnTo>
                  <a:pt x="2244" y="378"/>
                </a:lnTo>
                <a:lnTo>
                  <a:pt x="2252" y="372"/>
                </a:lnTo>
                <a:lnTo>
                  <a:pt x="2260" y="367"/>
                </a:lnTo>
                <a:lnTo>
                  <a:pt x="2269" y="361"/>
                </a:lnTo>
                <a:lnTo>
                  <a:pt x="2277" y="356"/>
                </a:lnTo>
                <a:lnTo>
                  <a:pt x="2285" y="350"/>
                </a:lnTo>
                <a:lnTo>
                  <a:pt x="2293" y="345"/>
                </a:lnTo>
                <a:lnTo>
                  <a:pt x="2301" y="340"/>
                </a:lnTo>
                <a:lnTo>
                  <a:pt x="2309" y="334"/>
                </a:lnTo>
                <a:lnTo>
                  <a:pt x="2318" y="329"/>
                </a:lnTo>
                <a:lnTo>
                  <a:pt x="2326" y="324"/>
                </a:lnTo>
                <a:lnTo>
                  <a:pt x="2334" y="319"/>
                </a:lnTo>
                <a:lnTo>
                  <a:pt x="2342" y="313"/>
                </a:lnTo>
                <a:lnTo>
                  <a:pt x="2349" y="308"/>
                </a:lnTo>
                <a:lnTo>
                  <a:pt x="2357" y="303"/>
                </a:lnTo>
                <a:lnTo>
                  <a:pt x="2365" y="298"/>
                </a:lnTo>
                <a:lnTo>
                  <a:pt x="2373" y="293"/>
                </a:lnTo>
                <a:lnTo>
                  <a:pt x="2381" y="288"/>
                </a:lnTo>
                <a:lnTo>
                  <a:pt x="2388" y="283"/>
                </a:lnTo>
                <a:lnTo>
                  <a:pt x="2396" y="278"/>
                </a:lnTo>
                <a:lnTo>
                  <a:pt x="2404" y="273"/>
                </a:lnTo>
                <a:lnTo>
                  <a:pt x="2411" y="268"/>
                </a:lnTo>
                <a:lnTo>
                  <a:pt x="2419" y="263"/>
                </a:lnTo>
                <a:lnTo>
                  <a:pt x="2426" y="258"/>
                </a:lnTo>
                <a:lnTo>
                  <a:pt x="2434" y="253"/>
                </a:lnTo>
                <a:lnTo>
                  <a:pt x="2441" y="248"/>
                </a:lnTo>
                <a:lnTo>
                  <a:pt x="2448" y="243"/>
                </a:lnTo>
                <a:lnTo>
                  <a:pt x="2456" y="239"/>
                </a:lnTo>
                <a:lnTo>
                  <a:pt x="2463" y="234"/>
                </a:lnTo>
                <a:lnTo>
                  <a:pt x="2470" y="229"/>
                </a:lnTo>
                <a:lnTo>
                  <a:pt x="2477" y="225"/>
                </a:lnTo>
                <a:lnTo>
                  <a:pt x="2484" y="220"/>
                </a:lnTo>
                <a:lnTo>
                  <a:pt x="2491" y="215"/>
                </a:lnTo>
                <a:lnTo>
                  <a:pt x="2498" y="211"/>
                </a:lnTo>
                <a:lnTo>
                  <a:pt x="2505" y="206"/>
                </a:lnTo>
                <a:lnTo>
                  <a:pt x="2512" y="202"/>
                </a:lnTo>
                <a:lnTo>
                  <a:pt x="2519" y="197"/>
                </a:lnTo>
                <a:lnTo>
                  <a:pt x="2526" y="193"/>
                </a:lnTo>
                <a:lnTo>
                  <a:pt x="2532" y="188"/>
                </a:lnTo>
                <a:lnTo>
                  <a:pt x="2539" y="184"/>
                </a:lnTo>
                <a:lnTo>
                  <a:pt x="2545" y="180"/>
                </a:lnTo>
                <a:lnTo>
                  <a:pt x="2552" y="176"/>
                </a:lnTo>
                <a:lnTo>
                  <a:pt x="2558" y="171"/>
                </a:lnTo>
                <a:lnTo>
                  <a:pt x="2565" y="167"/>
                </a:lnTo>
                <a:lnTo>
                  <a:pt x="2571" y="163"/>
                </a:lnTo>
                <a:lnTo>
                  <a:pt x="2577" y="159"/>
                </a:lnTo>
                <a:lnTo>
                  <a:pt x="2584" y="155"/>
                </a:lnTo>
                <a:lnTo>
                  <a:pt x="2590" y="151"/>
                </a:lnTo>
                <a:lnTo>
                  <a:pt x="2596" y="147"/>
                </a:lnTo>
                <a:lnTo>
                  <a:pt x="2602" y="143"/>
                </a:lnTo>
                <a:lnTo>
                  <a:pt x="2608" y="139"/>
                </a:lnTo>
                <a:lnTo>
                  <a:pt x="2614" y="135"/>
                </a:lnTo>
                <a:lnTo>
                  <a:pt x="2619" y="131"/>
                </a:lnTo>
                <a:lnTo>
                  <a:pt x="2625" y="128"/>
                </a:lnTo>
                <a:lnTo>
                  <a:pt x="2631" y="124"/>
                </a:lnTo>
                <a:lnTo>
                  <a:pt x="2636" y="120"/>
                </a:lnTo>
                <a:lnTo>
                  <a:pt x="2642" y="117"/>
                </a:lnTo>
                <a:lnTo>
                  <a:pt x="2647" y="113"/>
                </a:lnTo>
                <a:lnTo>
                  <a:pt x="2653" y="109"/>
                </a:lnTo>
                <a:lnTo>
                  <a:pt x="2658" y="106"/>
                </a:lnTo>
                <a:lnTo>
                  <a:pt x="2663" y="103"/>
                </a:lnTo>
                <a:lnTo>
                  <a:pt x="2668" y="99"/>
                </a:lnTo>
                <a:lnTo>
                  <a:pt x="2674" y="96"/>
                </a:lnTo>
                <a:lnTo>
                  <a:pt x="2679" y="93"/>
                </a:lnTo>
                <a:lnTo>
                  <a:pt x="2684" y="89"/>
                </a:lnTo>
                <a:lnTo>
                  <a:pt x="2688" y="86"/>
                </a:lnTo>
                <a:lnTo>
                  <a:pt x="2693" y="83"/>
                </a:lnTo>
                <a:lnTo>
                  <a:pt x="2698" y="80"/>
                </a:lnTo>
                <a:lnTo>
                  <a:pt x="2703" y="77"/>
                </a:lnTo>
                <a:lnTo>
                  <a:pt x="2707" y="74"/>
                </a:lnTo>
                <a:lnTo>
                  <a:pt x="2712" y="71"/>
                </a:lnTo>
                <a:lnTo>
                  <a:pt x="2716" y="68"/>
                </a:lnTo>
                <a:lnTo>
                  <a:pt x="2720" y="65"/>
                </a:lnTo>
                <a:lnTo>
                  <a:pt x="2725" y="62"/>
                </a:lnTo>
                <a:lnTo>
                  <a:pt x="2729" y="60"/>
                </a:lnTo>
                <a:lnTo>
                  <a:pt x="2733" y="57"/>
                </a:lnTo>
                <a:lnTo>
                  <a:pt x="2737" y="54"/>
                </a:lnTo>
                <a:lnTo>
                  <a:pt x="2741" y="52"/>
                </a:lnTo>
                <a:lnTo>
                  <a:pt x="2744" y="49"/>
                </a:lnTo>
                <a:lnTo>
                  <a:pt x="2748" y="47"/>
                </a:lnTo>
                <a:lnTo>
                  <a:pt x="2752" y="45"/>
                </a:lnTo>
                <a:lnTo>
                  <a:pt x="2755" y="42"/>
                </a:lnTo>
                <a:lnTo>
                  <a:pt x="2759" y="40"/>
                </a:lnTo>
                <a:lnTo>
                  <a:pt x="2762" y="38"/>
                </a:lnTo>
                <a:lnTo>
                  <a:pt x="2766" y="36"/>
                </a:lnTo>
                <a:lnTo>
                  <a:pt x="2769" y="33"/>
                </a:lnTo>
                <a:lnTo>
                  <a:pt x="2772" y="31"/>
                </a:lnTo>
                <a:lnTo>
                  <a:pt x="2775" y="29"/>
                </a:lnTo>
                <a:lnTo>
                  <a:pt x="2778" y="28"/>
                </a:lnTo>
                <a:lnTo>
                  <a:pt x="2781" y="26"/>
                </a:lnTo>
                <a:lnTo>
                  <a:pt x="2783" y="24"/>
                </a:lnTo>
                <a:lnTo>
                  <a:pt x="2786" y="22"/>
                </a:lnTo>
                <a:lnTo>
                  <a:pt x="2789" y="20"/>
                </a:lnTo>
                <a:lnTo>
                  <a:pt x="2791" y="19"/>
                </a:lnTo>
                <a:lnTo>
                  <a:pt x="2793" y="17"/>
                </a:lnTo>
                <a:lnTo>
                  <a:pt x="2796" y="16"/>
                </a:lnTo>
                <a:lnTo>
                  <a:pt x="2798" y="14"/>
                </a:lnTo>
                <a:lnTo>
                  <a:pt x="2800" y="13"/>
                </a:lnTo>
                <a:lnTo>
                  <a:pt x="2802" y="12"/>
                </a:lnTo>
                <a:lnTo>
                  <a:pt x="2804" y="11"/>
                </a:lnTo>
                <a:lnTo>
                  <a:pt x="2805" y="9"/>
                </a:lnTo>
                <a:lnTo>
                  <a:pt x="2807" y="8"/>
                </a:lnTo>
                <a:lnTo>
                  <a:pt x="2809" y="7"/>
                </a:lnTo>
                <a:lnTo>
                  <a:pt x="2810" y="6"/>
                </a:lnTo>
                <a:lnTo>
                  <a:pt x="2811" y="5"/>
                </a:lnTo>
                <a:lnTo>
                  <a:pt x="2813" y="5"/>
                </a:lnTo>
                <a:lnTo>
                  <a:pt x="2814" y="4"/>
                </a:lnTo>
                <a:lnTo>
                  <a:pt x="2815" y="3"/>
                </a:lnTo>
                <a:lnTo>
                  <a:pt x="2816" y="3"/>
                </a:lnTo>
                <a:lnTo>
                  <a:pt x="2817" y="2"/>
                </a:lnTo>
                <a:lnTo>
                  <a:pt x="2818" y="1"/>
                </a:lnTo>
                <a:lnTo>
                  <a:pt x="2819" y="1"/>
                </a:lnTo>
                <a:lnTo>
                  <a:pt x="2819" y="0"/>
                </a:lnTo>
                <a:lnTo>
                  <a:pt x="2820" y="0"/>
                </a:lnTo>
                <a:lnTo>
                  <a:pt x="2821" y="0"/>
                </a:lnTo>
                <a:lnTo>
                  <a:pt x="2822" y="0"/>
                </a:lnTo>
                <a:lnTo>
                  <a:pt x="2823" y="0"/>
                </a:lnTo>
                <a:lnTo>
                  <a:pt x="2825" y="0"/>
                </a:lnTo>
                <a:lnTo>
                  <a:pt x="2827" y="0"/>
                </a:lnTo>
                <a:lnTo>
                  <a:pt x="2830" y="0"/>
                </a:lnTo>
                <a:lnTo>
                  <a:pt x="2832" y="0"/>
                </a:lnTo>
                <a:lnTo>
                  <a:pt x="2835" y="0"/>
                </a:lnTo>
                <a:lnTo>
                  <a:pt x="2838" y="0"/>
                </a:lnTo>
                <a:lnTo>
                  <a:pt x="2842" y="0"/>
                </a:lnTo>
                <a:lnTo>
                  <a:pt x="2846" y="0"/>
                </a:lnTo>
                <a:lnTo>
                  <a:pt x="2850" y="1"/>
                </a:lnTo>
                <a:lnTo>
                  <a:pt x="2854" y="1"/>
                </a:lnTo>
                <a:lnTo>
                  <a:pt x="2859" y="1"/>
                </a:lnTo>
                <a:lnTo>
                  <a:pt x="2863" y="1"/>
                </a:lnTo>
                <a:lnTo>
                  <a:pt x="2868" y="1"/>
                </a:lnTo>
                <a:lnTo>
                  <a:pt x="2874" y="1"/>
                </a:lnTo>
                <a:lnTo>
                  <a:pt x="2879" y="1"/>
                </a:lnTo>
                <a:lnTo>
                  <a:pt x="2885" y="1"/>
                </a:lnTo>
                <a:lnTo>
                  <a:pt x="2891" y="1"/>
                </a:lnTo>
                <a:lnTo>
                  <a:pt x="2897" y="1"/>
                </a:lnTo>
                <a:lnTo>
                  <a:pt x="2904" y="1"/>
                </a:lnTo>
                <a:lnTo>
                  <a:pt x="2910" y="1"/>
                </a:lnTo>
                <a:lnTo>
                  <a:pt x="2917" y="1"/>
                </a:lnTo>
                <a:lnTo>
                  <a:pt x="2924" y="1"/>
                </a:lnTo>
                <a:lnTo>
                  <a:pt x="2931" y="1"/>
                </a:lnTo>
                <a:lnTo>
                  <a:pt x="2939" y="1"/>
                </a:lnTo>
                <a:lnTo>
                  <a:pt x="2946" y="1"/>
                </a:lnTo>
                <a:lnTo>
                  <a:pt x="2954" y="1"/>
                </a:lnTo>
                <a:lnTo>
                  <a:pt x="2962" y="1"/>
                </a:lnTo>
                <a:lnTo>
                  <a:pt x="2970" y="1"/>
                </a:lnTo>
                <a:lnTo>
                  <a:pt x="2979" y="1"/>
                </a:lnTo>
                <a:lnTo>
                  <a:pt x="2987" y="1"/>
                </a:lnTo>
                <a:lnTo>
                  <a:pt x="2996" y="2"/>
                </a:lnTo>
                <a:lnTo>
                  <a:pt x="3005" y="2"/>
                </a:lnTo>
                <a:lnTo>
                  <a:pt x="3014" y="2"/>
                </a:lnTo>
                <a:lnTo>
                  <a:pt x="3023" y="2"/>
                </a:lnTo>
                <a:lnTo>
                  <a:pt x="3032" y="2"/>
                </a:lnTo>
                <a:lnTo>
                  <a:pt x="3041" y="2"/>
                </a:lnTo>
                <a:lnTo>
                  <a:pt x="3051" y="2"/>
                </a:lnTo>
                <a:lnTo>
                  <a:pt x="3060" y="2"/>
                </a:lnTo>
                <a:lnTo>
                  <a:pt x="3070" y="2"/>
                </a:lnTo>
                <a:lnTo>
                  <a:pt x="3080" y="2"/>
                </a:lnTo>
                <a:lnTo>
                  <a:pt x="3090" y="2"/>
                </a:lnTo>
                <a:lnTo>
                  <a:pt x="3100" y="2"/>
                </a:lnTo>
                <a:lnTo>
                  <a:pt x="3110" y="2"/>
                </a:lnTo>
                <a:lnTo>
                  <a:pt x="3120" y="2"/>
                </a:lnTo>
                <a:lnTo>
                  <a:pt x="3130" y="2"/>
                </a:lnTo>
                <a:lnTo>
                  <a:pt x="3140" y="3"/>
                </a:lnTo>
                <a:lnTo>
                  <a:pt x="3151" y="3"/>
                </a:lnTo>
                <a:lnTo>
                  <a:pt x="3161" y="3"/>
                </a:lnTo>
                <a:lnTo>
                  <a:pt x="3172" y="3"/>
                </a:lnTo>
                <a:lnTo>
                  <a:pt x="3182" y="3"/>
                </a:lnTo>
                <a:lnTo>
                  <a:pt x="3193" y="3"/>
                </a:lnTo>
                <a:lnTo>
                  <a:pt x="3204" y="3"/>
                </a:lnTo>
                <a:lnTo>
                  <a:pt x="3215" y="3"/>
                </a:lnTo>
                <a:lnTo>
                  <a:pt x="3225" y="3"/>
                </a:lnTo>
                <a:lnTo>
                  <a:pt x="3236" y="3"/>
                </a:lnTo>
                <a:lnTo>
                  <a:pt x="3247" y="3"/>
                </a:lnTo>
                <a:lnTo>
                  <a:pt x="3258" y="3"/>
                </a:lnTo>
                <a:lnTo>
                  <a:pt x="3269" y="3"/>
                </a:lnTo>
                <a:lnTo>
                  <a:pt x="3280" y="4"/>
                </a:lnTo>
                <a:lnTo>
                  <a:pt x="3291" y="4"/>
                </a:lnTo>
                <a:lnTo>
                  <a:pt x="3302" y="4"/>
                </a:lnTo>
                <a:lnTo>
                  <a:pt x="3313" y="4"/>
                </a:lnTo>
                <a:lnTo>
                  <a:pt x="3323" y="4"/>
                </a:lnTo>
                <a:lnTo>
                  <a:pt x="3334" y="4"/>
                </a:lnTo>
                <a:lnTo>
                  <a:pt x="3345" y="4"/>
                </a:lnTo>
                <a:lnTo>
                  <a:pt x="3356" y="4"/>
                </a:lnTo>
                <a:lnTo>
                  <a:pt x="3367" y="4"/>
                </a:lnTo>
                <a:lnTo>
                  <a:pt x="3378" y="4"/>
                </a:lnTo>
                <a:lnTo>
                  <a:pt x="3388" y="4"/>
                </a:lnTo>
                <a:lnTo>
                  <a:pt x="3399" y="4"/>
                </a:lnTo>
                <a:lnTo>
                  <a:pt x="3410" y="4"/>
                </a:lnTo>
                <a:lnTo>
                  <a:pt x="3420" y="5"/>
                </a:lnTo>
                <a:lnTo>
                  <a:pt x="3431" y="5"/>
                </a:lnTo>
                <a:lnTo>
                  <a:pt x="3442" y="5"/>
                </a:lnTo>
                <a:lnTo>
                  <a:pt x="3452" y="5"/>
                </a:lnTo>
                <a:lnTo>
                  <a:pt x="3462" y="5"/>
                </a:lnTo>
                <a:lnTo>
                  <a:pt x="3473" y="5"/>
                </a:lnTo>
                <a:lnTo>
                  <a:pt x="3483" y="5"/>
                </a:lnTo>
                <a:lnTo>
                  <a:pt x="3493" y="5"/>
                </a:lnTo>
                <a:lnTo>
                  <a:pt x="3503" y="5"/>
                </a:lnTo>
                <a:lnTo>
                  <a:pt x="3513" y="5"/>
                </a:lnTo>
                <a:lnTo>
                  <a:pt x="3523" y="5"/>
                </a:lnTo>
                <a:lnTo>
                  <a:pt x="3532" y="5"/>
                </a:lnTo>
                <a:lnTo>
                  <a:pt x="3542" y="5"/>
                </a:lnTo>
                <a:lnTo>
                  <a:pt x="3551" y="5"/>
                </a:lnTo>
                <a:lnTo>
                  <a:pt x="3561" y="6"/>
                </a:lnTo>
                <a:lnTo>
                  <a:pt x="3570" y="6"/>
                </a:lnTo>
                <a:lnTo>
                  <a:pt x="3579" y="6"/>
                </a:lnTo>
                <a:lnTo>
                  <a:pt x="3588" y="6"/>
                </a:lnTo>
                <a:lnTo>
                  <a:pt x="3597" y="6"/>
                </a:lnTo>
                <a:lnTo>
                  <a:pt x="3605" y="6"/>
                </a:lnTo>
                <a:lnTo>
                  <a:pt x="3614" y="6"/>
                </a:lnTo>
                <a:lnTo>
                  <a:pt x="3622" y="6"/>
                </a:lnTo>
                <a:lnTo>
                  <a:pt x="3630" y="6"/>
                </a:lnTo>
                <a:lnTo>
                  <a:pt x="3638" y="6"/>
                </a:lnTo>
                <a:lnTo>
                  <a:pt x="3646" y="6"/>
                </a:lnTo>
                <a:lnTo>
                  <a:pt x="3654" y="6"/>
                </a:lnTo>
                <a:lnTo>
                  <a:pt x="3661" y="6"/>
                </a:lnTo>
                <a:lnTo>
                  <a:pt x="3668" y="6"/>
                </a:lnTo>
                <a:lnTo>
                  <a:pt x="3675" y="6"/>
                </a:lnTo>
                <a:lnTo>
                  <a:pt x="3682" y="6"/>
                </a:lnTo>
                <a:lnTo>
                  <a:pt x="3689" y="6"/>
                </a:lnTo>
                <a:lnTo>
                  <a:pt x="3695" y="6"/>
                </a:lnTo>
                <a:lnTo>
                  <a:pt x="3701" y="7"/>
                </a:lnTo>
                <a:lnTo>
                  <a:pt x="3707" y="7"/>
                </a:lnTo>
                <a:lnTo>
                  <a:pt x="3713" y="7"/>
                </a:lnTo>
                <a:lnTo>
                  <a:pt x="3719" y="7"/>
                </a:lnTo>
                <a:lnTo>
                  <a:pt x="3724" y="7"/>
                </a:lnTo>
                <a:lnTo>
                  <a:pt x="3729" y="7"/>
                </a:lnTo>
                <a:lnTo>
                  <a:pt x="3734" y="7"/>
                </a:lnTo>
                <a:lnTo>
                  <a:pt x="3738" y="7"/>
                </a:lnTo>
                <a:lnTo>
                  <a:pt x="3743" y="7"/>
                </a:lnTo>
                <a:lnTo>
                  <a:pt x="3747" y="7"/>
                </a:lnTo>
                <a:lnTo>
                  <a:pt x="3751" y="7"/>
                </a:lnTo>
                <a:lnTo>
                  <a:pt x="3754" y="7"/>
                </a:lnTo>
                <a:lnTo>
                  <a:pt x="3757" y="7"/>
                </a:lnTo>
                <a:lnTo>
                  <a:pt x="3760" y="7"/>
                </a:lnTo>
                <a:lnTo>
                  <a:pt x="3763" y="7"/>
                </a:lnTo>
                <a:lnTo>
                  <a:pt x="3765" y="7"/>
                </a:lnTo>
                <a:lnTo>
                  <a:pt x="3767" y="7"/>
                </a:lnTo>
                <a:lnTo>
                  <a:pt x="3769" y="7"/>
                </a:lnTo>
                <a:lnTo>
                  <a:pt x="3770" y="7"/>
                </a:lnTo>
                <a:lnTo>
                  <a:pt x="3772" y="7"/>
                </a:lnTo>
                <a:lnTo>
                  <a:pt x="3773" y="7"/>
                </a:lnTo>
                <a:close/>
              </a:path>
            </a:pathLst>
          </a:custGeom>
          <a:gradFill rotWithShape="0">
            <a:gsLst>
              <a:gs pos="0">
                <a:srgbClr val="FFB870"/>
              </a:gs>
              <a:gs pos="25000">
                <a:srgbClr val="FFB87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9" name="Freeform 3"/>
          <p:cNvSpPr>
            <a:spLocks noChangeArrowheads="1"/>
          </p:cNvSpPr>
          <p:nvPr/>
        </p:nvSpPr>
        <p:spPr bwMode="auto">
          <a:xfrm>
            <a:off x="1258888" y="1444625"/>
            <a:ext cx="7077075" cy="2003425"/>
          </a:xfrm>
          <a:custGeom>
            <a:avLst/>
            <a:gdLst>
              <a:gd name="T0" fmla="*/ 2147483646 w 4458"/>
              <a:gd name="T1" fmla="*/ 0 h 1262"/>
              <a:gd name="T2" fmla="*/ 2147483646 w 4458"/>
              <a:gd name="T3" fmla="*/ 0 h 1262"/>
              <a:gd name="T4" fmla="*/ 2147483646 w 4458"/>
              <a:gd name="T5" fmla="*/ 2147483646 h 1262"/>
              <a:gd name="T6" fmla="*/ 0 w 4458"/>
              <a:gd name="T7" fmla="*/ 2147483646 h 1262"/>
              <a:gd name="T8" fmla="*/ 0 60000 65536"/>
              <a:gd name="T9" fmla="*/ 0 60000 65536"/>
              <a:gd name="T10" fmla="*/ 0 60000 65536"/>
              <a:gd name="T11" fmla="*/ 0 60000 65536"/>
              <a:gd name="T12" fmla="*/ 0 w 4458"/>
              <a:gd name="T13" fmla="*/ 0 h 1262"/>
              <a:gd name="T14" fmla="*/ 4458 w 4458"/>
              <a:gd name="T15" fmla="*/ 1262 h 1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58" h="1262">
                <a:moveTo>
                  <a:pt x="4458" y="0"/>
                </a:moveTo>
                <a:lnTo>
                  <a:pt x="3159" y="0"/>
                </a:lnTo>
                <a:lnTo>
                  <a:pt x="1219" y="1262"/>
                </a:lnTo>
                <a:lnTo>
                  <a:pt x="0" y="1262"/>
                </a:lnTo>
              </a:path>
            </a:pathLst>
          </a:custGeom>
          <a:noFill/>
          <a:ln w="2412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498975" y="4629150"/>
            <a:ext cx="6492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>
                <a:solidFill>
                  <a:srgbClr val="FFFFFF"/>
                </a:solidFill>
              </a:rPr>
              <a:t>αi</a:t>
            </a:r>
          </a:p>
        </p:txBody>
      </p:sp>
      <p:sp>
        <p:nvSpPr>
          <p:cNvPr id="39941" name="Freeform 5"/>
          <p:cNvSpPr>
            <a:spLocks noChangeArrowheads="1"/>
          </p:cNvSpPr>
          <p:nvPr/>
        </p:nvSpPr>
        <p:spPr bwMode="auto">
          <a:xfrm>
            <a:off x="1790700" y="811213"/>
            <a:ext cx="6018213" cy="3613150"/>
          </a:xfrm>
          <a:custGeom>
            <a:avLst/>
            <a:gdLst>
              <a:gd name="T0" fmla="*/ 2147483646 w 3791"/>
              <a:gd name="T1" fmla="*/ 2147483646 h 2276"/>
              <a:gd name="T2" fmla="*/ 2147483646 w 3791"/>
              <a:gd name="T3" fmla="*/ 2147483646 h 2276"/>
              <a:gd name="T4" fmla="*/ 2147483646 w 3791"/>
              <a:gd name="T5" fmla="*/ 2147483646 h 2276"/>
              <a:gd name="T6" fmla="*/ 2147483646 w 3791"/>
              <a:gd name="T7" fmla="*/ 2147483646 h 2276"/>
              <a:gd name="T8" fmla="*/ 2147483646 w 3791"/>
              <a:gd name="T9" fmla="*/ 2147483646 h 2276"/>
              <a:gd name="T10" fmla="*/ 2147483646 w 3791"/>
              <a:gd name="T11" fmla="*/ 2147483646 h 2276"/>
              <a:gd name="T12" fmla="*/ 2147483646 w 3791"/>
              <a:gd name="T13" fmla="*/ 2147483646 h 2276"/>
              <a:gd name="T14" fmla="*/ 2147483646 w 3791"/>
              <a:gd name="T15" fmla="*/ 2147483646 h 2276"/>
              <a:gd name="T16" fmla="*/ 2147483646 w 3791"/>
              <a:gd name="T17" fmla="*/ 2147483646 h 2276"/>
              <a:gd name="T18" fmla="*/ 2147483646 w 3791"/>
              <a:gd name="T19" fmla="*/ 2147483646 h 2276"/>
              <a:gd name="T20" fmla="*/ 2147483646 w 3791"/>
              <a:gd name="T21" fmla="*/ 2147483646 h 2276"/>
              <a:gd name="T22" fmla="*/ 2147483646 w 3791"/>
              <a:gd name="T23" fmla="*/ 2147483646 h 2276"/>
              <a:gd name="T24" fmla="*/ 2147483646 w 3791"/>
              <a:gd name="T25" fmla="*/ 2147483646 h 2276"/>
              <a:gd name="T26" fmla="*/ 2147483646 w 3791"/>
              <a:gd name="T27" fmla="*/ 2147483646 h 2276"/>
              <a:gd name="T28" fmla="*/ 2147483646 w 3791"/>
              <a:gd name="T29" fmla="*/ 2147483646 h 2276"/>
              <a:gd name="T30" fmla="*/ 2147483646 w 3791"/>
              <a:gd name="T31" fmla="*/ 2147483646 h 2276"/>
              <a:gd name="T32" fmla="*/ 2147483646 w 3791"/>
              <a:gd name="T33" fmla="*/ 2147483646 h 2276"/>
              <a:gd name="T34" fmla="*/ 2147483646 w 3791"/>
              <a:gd name="T35" fmla="*/ 2147483646 h 2276"/>
              <a:gd name="T36" fmla="*/ 2147483646 w 3791"/>
              <a:gd name="T37" fmla="*/ 2147483646 h 2276"/>
              <a:gd name="T38" fmla="*/ 2147483646 w 3791"/>
              <a:gd name="T39" fmla="*/ 2147483646 h 2276"/>
              <a:gd name="T40" fmla="*/ 2147483646 w 3791"/>
              <a:gd name="T41" fmla="*/ 2147483646 h 2276"/>
              <a:gd name="T42" fmla="*/ 2147483646 w 3791"/>
              <a:gd name="T43" fmla="*/ 2147483646 h 2276"/>
              <a:gd name="T44" fmla="*/ 2147483646 w 3791"/>
              <a:gd name="T45" fmla="*/ 2147483646 h 2276"/>
              <a:gd name="T46" fmla="*/ 2147483646 w 3791"/>
              <a:gd name="T47" fmla="*/ 2147483646 h 2276"/>
              <a:gd name="T48" fmla="*/ 2147483646 w 3791"/>
              <a:gd name="T49" fmla="*/ 2147483646 h 2276"/>
              <a:gd name="T50" fmla="*/ 2147483646 w 3791"/>
              <a:gd name="T51" fmla="*/ 2147483646 h 2276"/>
              <a:gd name="T52" fmla="*/ 2147483646 w 3791"/>
              <a:gd name="T53" fmla="*/ 2147483646 h 2276"/>
              <a:gd name="T54" fmla="*/ 2147483646 w 3791"/>
              <a:gd name="T55" fmla="*/ 2147483646 h 2276"/>
              <a:gd name="T56" fmla="*/ 2147483646 w 3791"/>
              <a:gd name="T57" fmla="*/ 2147483646 h 2276"/>
              <a:gd name="T58" fmla="*/ 2147483646 w 3791"/>
              <a:gd name="T59" fmla="*/ 2147483646 h 2276"/>
              <a:gd name="T60" fmla="*/ 2147483646 w 3791"/>
              <a:gd name="T61" fmla="*/ 2147483646 h 2276"/>
              <a:gd name="T62" fmla="*/ 2147483646 w 3791"/>
              <a:gd name="T63" fmla="*/ 2147483646 h 2276"/>
              <a:gd name="T64" fmla="*/ 2147483646 w 3791"/>
              <a:gd name="T65" fmla="*/ 2147483646 h 2276"/>
              <a:gd name="T66" fmla="*/ 2147483646 w 3791"/>
              <a:gd name="T67" fmla="*/ 2147483646 h 2276"/>
              <a:gd name="T68" fmla="*/ 2147483646 w 3791"/>
              <a:gd name="T69" fmla="*/ 2147483646 h 2276"/>
              <a:gd name="T70" fmla="*/ 2147483646 w 3791"/>
              <a:gd name="T71" fmla="*/ 2147483646 h 2276"/>
              <a:gd name="T72" fmla="*/ 2147483646 w 3791"/>
              <a:gd name="T73" fmla="*/ 2147483646 h 2276"/>
              <a:gd name="T74" fmla="*/ 2147483646 w 3791"/>
              <a:gd name="T75" fmla="*/ 2147483646 h 2276"/>
              <a:gd name="T76" fmla="*/ 2147483646 w 3791"/>
              <a:gd name="T77" fmla="*/ 2147483646 h 2276"/>
              <a:gd name="T78" fmla="*/ 2147483646 w 3791"/>
              <a:gd name="T79" fmla="*/ 2147483646 h 2276"/>
              <a:gd name="T80" fmla="*/ 2147483646 w 3791"/>
              <a:gd name="T81" fmla="*/ 2147483646 h 2276"/>
              <a:gd name="T82" fmla="*/ 2147483646 w 3791"/>
              <a:gd name="T83" fmla="*/ 2147483646 h 2276"/>
              <a:gd name="T84" fmla="*/ 2147483646 w 3791"/>
              <a:gd name="T85" fmla="*/ 2147483646 h 2276"/>
              <a:gd name="T86" fmla="*/ 2147483646 w 3791"/>
              <a:gd name="T87" fmla="*/ 2147483646 h 2276"/>
              <a:gd name="T88" fmla="*/ 2147483646 w 3791"/>
              <a:gd name="T89" fmla="*/ 2147483646 h 2276"/>
              <a:gd name="T90" fmla="*/ 2147483646 w 3791"/>
              <a:gd name="T91" fmla="*/ 2147483646 h 2276"/>
              <a:gd name="T92" fmla="*/ 2147483646 w 3791"/>
              <a:gd name="T93" fmla="*/ 2147483646 h 2276"/>
              <a:gd name="T94" fmla="*/ 2147483646 w 3791"/>
              <a:gd name="T95" fmla="*/ 2147483646 h 2276"/>
              <a:gd name="T96" fmla="*/ 2147483646 w 3791"/>
              <a:gd name="T97" fmla="*/ 2147483646 h 2276"/>
              <a:gd name="T98" fmla="*/ 2147483646 w 3791"/>
              <a:gd name="T99" fmla="*/ 2147483646 h 2276"/>
              <a:gd name="T100" fmla="*/ 2147483646 w 3791"/>
              <a:gd name="T101" fmla="*/ 2147483646 h 2276"/>
              <a:gd name="T102" fmla="*/ 2147483646 w 3791"/>
              <a:gd name="T103" fmla="*/ 2147483646 h 2276"/>
              <a:gd name="T104" fmla="*/ 2147483646 w 3791"/>
              <a:gd name="T105" fmla="*/ 2147483646 h 2276"/>
              <a:gd name="T106" fmla="*/ 2147483646 w 3791"/>
              <a:gd name="T107" fmla="*/ 2147483646 h 2276"/>
              <a:gd name="T108" fmla="*/ 2147483646 w 3791"/>
              <a:gd name="T109" fmla="*/ 2147483646 h 2276"/>
              <a:gd name="T110" fmla="*/ 2147483646 w 3791"/>
              <a:gd name="T111" fmla="*/ 2147483646 h 2276"/>
              <a:gd name="T112" fmla="*/ 2147483646 w 3791"/>
              <a:gd name="T113" fmla="*/ 2147483646 h 2276"/>
              <a:gd name="T114" fmla="*/ 2147483646 w 3791"/>
              <a:gd name="T115" fmla="*/ 2147483646 h 2276"/>
              <a:gd name="T116" fmla="*/ 2147483646 w 3791"/>
              <a:gd name="T117" fmla="*/ 2147483646 h 2276"/>
              <a:gd name="T118" fmla="*/ 2147483646 w 3791"/>
              <a:gd name="T119" fmla="*/ 2147483646 h 2276"/>
              <a:gd name="T120" fmla="*/ 2147483646 w 3791"/>
              <a:gd name="T121" fmla="*/ 2147483646 h 2276"/>
              <a:gd name="T122" fmla="*/ 2147483646 w 3791"/>
              <a:gd name="T123" fmla="*/ 2147483646 h 2276"/>
              <a:gd name="T124" fmla="*/ 2147483646 w 3791"/>
              <a:gd name="T125" fmla="*/ 0 h 227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91"/>
              <a:gd name="T190" fmla="*/ 0 h 2276"/>
              <a:gd name="T191" fmla="*/ 3791 w 3791"/>
              <a:gd name="T192" fmla="*/ 2276 h 227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91" h="2276">
                <a:moveTo>
                  <a:pt x="0" y="1662"/>
                </a:moveTo>
                <a:lnTo>
                  <a:pt x="5" y="1667"/>
                </a:lnTo>
                <a:lnTo>
                  <a:pt x="10" y="1671"/>
                </a:lnTo>
                <a:lnTo>
                  <a:pt x="15" y="1676"/>
                </a:lnTo>
                <a:lnTo>
                  <a:pt x="20" y="1680"/>
                </a:lnTo>
                <a:lnTo>
                  <a:pt x="25" y="1685"/>
                </a:lnTo>
                <a:lnTo>
                  <a:pt x="30" y="1689"/>
                </a:lnTo>
                <a:lnTo>
                  <a:pt x="35" y="1694"/>
                </a:lnTo>
                <a:lnTo>
                  <a:pt x="39" y="1698"/>
                </a:lnTo>
                <a:lnTo>
                  <a:pt x="44" y="1702"/>
                </a:lnTo>
                <a:lnTo>
                  <a:pt x="49" y="1707"/>
                </a:lnTo>
                <a:lnTo>
                  <a:pt x="54" y="1711"/>
                </a:lnTo>
                <a:lnTo>
                  <a:pt x="59" y="1715"/>
                </a:lnTo>
                <a:lnTo>
                  <a:pt x="64" y="1720"/>
                </a:lnTo>
                <a:lnTo>
                  <a:pt x="69" y="1724"/>
                </a:lnTo>
                <a:lnTo>
                  <a:pt x="74" y="1728"/>
                </a:lnTo>
                <a:lnTo>
                  <a:pt x="79" y="1733"/>
                </a:lnTo>
                <a:lnTo>
                  <a:pt x="84" y="1737"/>
                </a:lnTo>
                <a:lnTo>
                  <a:pt x="89" y="1741"/>
                </a:lnTo>
                <a:lnTo>
                  <a:pt x="94" y="1745"/>
                </a:lnTo>
                <a:lnTo>
                  <a:pt x="99" y="1749"/>
                </a:lnTo>
                <a:lnTo>
                  <a:pt x="104" y="1754"/>
                </a:lnTo>
                <a:lnTo>
                  <a:pt x="109" y="1758"/>
                </a:lnTo>
                <a:lnTo>
                  <a:pt x="114" y="1762"/>
                </a:lnTo>
                <a:lnTo>
                  <a:pt x="119" y="1766"/>
                </a:lnTo>
                <a:lnTo>
                  <a:pt x="124" y="1770"/>
                </a:lnTo>
                <a:lnTo>
                  <a:pt x="129" y="1774"/>
                </a:lnTo>
                <a:lnTo>
                  <a:pt x="134" y="1778"/>
                </a:lnTo>
                <a:lnTo>
                  <a:pt x="139" y="1782"/>
                </a:lnTo>
                <a:lnTo>
                  <a:pt x="144" y="1786"/>
                </a:lnTo>
                <a:lnTo>
                  <a:pt x="149" y="1790"/>
                </a:lnTo>
                <a:lnTo>
                  <a:pt x="154" y="1794"/>
                </a:lnTo>
                <a:lnTo>
                  <a:pt x="159" y="1798"/>
                </a:lnTo>
                <a:lnTo>
                  <a:pt x="164" y="1802"/>
                </a:lnTo>
                <a:lnTo>
                  <a:pt x="170" y="1806"/>
                </a:lnTo>
                <a:lnTo>
                  <a:pt x="175" y="1810"/>
                </a:lnTo>
                <a:lnTo>
                  <a:pt x="180" y="1814"/>
                </a:lnTo>
                <a:lnTo>
                  <a:pt x="185" y="1818"/>
                </a:lnTo>
                <a:lnTo>
                  <a:pt x="190" y="1822"/>
                </a:lnTo>
                <a:lnTo>
                  <a:pt x="195" y="1826"/>
                </a:lnTo>
                <a:lnTo>
                  <a:pt x="200" y="1829"/>
                </a:lnTo>
                <a:lnTo>
                  <a:pt x="205" y="1833"/>
                </a:lnTo>
                <a:lnTo>
                  <a:pt x="210" y="1837"/>
                </a:lnTo>
                <a:lnTo>
                  <a:pt x="216" y="1841"/>
                </a:lnTo>
                <a:lnTo>
                  <a:pt x="221" y="1845"/>
                </a:lnTo>
                <a:lnTo>
                  <a:pt x="226" y="1848"/>
                </a:lnTo>
                <a:lnTo>
                  <a:pt x="231" y="1852"/>
                </a:lnTo>
                <a:lnTo>
                  <a:pt x="236" y="1856"/>
                </a:lnTo>
                <a:lnTo>
                  <a:pt x="241" y="1859"/>
                </a:lnTo>
                <a:lnTo>
                  <a:pt x="247" y="1863"/>
                </a:lnTo>
                <a:lnTo>
                  <a:pt x="252" y="1867"/>
                </a:lnTo>
                <a:lnTo>
                  <a:pt x="257" y="1870"/>
                </a:lnTo>
                <a:lnTo>
                  <a:pt x="262" y="1874"/>
                </a:lnTo>
                <a:lnTo>
                  <a:pt x="267" y="1878"/>
                </a:lnTo>
                <a:lnTo>
                  <a:pt x="273" y="1881"/>
                </a:lnTo>
                <a:lnTo>
                  <a:pt x="278" y="1885"/>
                </a:lnTo>
                <a:lnTo>
                  <a:pt x="283" y="1888"/>
                </a:lnTo>
                <a:lnTo>
                  <a:pt x="288" y="1892"/>
                </a:lnTo>
                <a:lnTo>
                  <a:pt x="293" y="1896"/>
                </a:lnTo>
                <a:lnTo>
                  <a:pt x="299" y="1899"/>
                </a:lnTo>
                <a:lnTo>
                  <a:pt x="304" y="1903"/>
                </a:lnTo>
                <a:lnTo>
                  <a:pt x="309" y="1906"/>
                </a:lnTo>
                <a:lnTo>
                  <a:pt x="314" y="1909"/>
                </a:lnTo>
                <a:lnTo>
                  <a:pt x="320" y="1913"/>
                </a:lnTo>
                <a:lnTo>
                  <a:pt x="325" y="1916"/>
                </a:lnTo>
                <a:lnTo>
                  <a:pt x="330" y="1920"/>
                </a:lnTo>
                <a:lnTo>
                  <a:pt x="336" y="1923"/>
                </a:lnTo>
                <a:lnTo>
                  <a:pt x="341" y="1927"/>
                </a:lnTo>
                <a:lnTo>
                  <a:pt x="346" y="1930"/>
                </a:lnTo>
                <a:lnTo>
                  <a:pt x="351" y="1933"/>
                </a:lnTo>
                <a:lnTo>
                  <a:pt x="357" y="1937"/>
                </a:lnTo>
                <a:lnTo>
                  <a:pt x="362" y="1940"/>
                </a:lnTo>
                <a:lnTo>
                  <a:pt x="367" y="1943"/>
                </a:lnTo>
                <a:lnTo>
                  <a:pt x="373" y="1946"/>
                </a:lnTo>
                <a:lnTo>
                  <a:pt x="378" y="1950"/>
                </a:lnTo>
                <a:lnTo>
                  <a:pt x="383" y="1953"/>
                </a:lnTo>
                <a:lnTo>
                  <a:pt x="389" y="1956"/>
                </a:lnTo>
                <a:lnTo>
                  <a:pt x="394" y="1959"/>
                </a:lnTo>
                <a:lnTo>
                  <a:pt x="399" y="1963"/>
                </a:lnTo>
                <a:lnTo>
                  <a:pt x="405" y="1966"/>
                </a:lnTo>
                <a:lnTo>
                  <a:pt x="410" y="1969"/>
                </a:lnTo>
                <a:lnTo>
                  <a:pt x="415" y="1972"/>
                </a:lnTo>
                <a:lnTo>
                  <a:pt x="421" y="1975"/>
                </a:lnTo>
                <a:lnTo>
                  <a:pt x="426" y="1978"/>
                </a:lnTo>
                <a:lnTo>
                  <a:pt x="432" y="1981"/>
                </a:lnTo>
                <a:lnTo>
                  <a:pt x="437" y="1984"/>
                </a:lnTo>
                <a:lnTo>
                  <a:pt x="442" y="1987"/>
                </a:lnTo>
                <a:lnTo>
                  <a:pt x="448" y="1990"/>
                </a:lnTo>
                <a:lnTo>
                  <a:pt x="453" y="1994"/>
                </a:lnTo>
                <a:lnTo>
                  <a:pt x="459" y="1997"/>
                </a:lnTo>
                <a:lnTo>
                  <a:pt x="464" y="2000"/>
                </a:lnTo>
                <a:lnTo>
                  <a:pt x="469" y="2002"/>
                </a:lnTo>
                <a:lnTo>
                  <a:pt x="475" y="2005"/>
                </a:lnTo>
                <a:lnTo>
                  <a:pt x="480" y="2008"/>
                </a:lnTo>
                <a:lnTo>
                  <a:pt x="486" y="2011"/>
                </a:lnTo>
                <a:lnTo>
                  <a:pt x="491" y="2014"/>
                </a:lnTo>
                <a:lnTo>
                  <a:pt x="496" y="2017"/>
                </a:lnTo>
                <a:lnTo>
                  <a:pt x="502" y="2020"/>
                </a:lnTo>
                <a:lnTo>
                  <a:pt x="507" y="2023"/>
                </a:lnTo>
                <a:lnTo>
                  <a:pt x="513" y="2026"/>
                </a:lnTo>
                <a:lnTo>
                  <a:pt x="518" y="2028"/>
                </a:lnTo>
                <a:lnTo>
                  <a:pt x="524" y="2031"/>
                </a:lnTo>
                <a:lnTo>
                  <a:pt x="529" y="2034"/>
                </a:lnTo>
                <a:lnTo>
                  <a:pt x="535" y="2037"/>
                </a:lnTo>
                <a:lnTo>
                  <a:pt x="540" y="2040"/>
                </a:lnTo>
                <a:lnTo>
                  <a:pt x="546" y="2042"/>
                </a:lnTo>
                <a:lnTo>
                  <a:pt x="551" y="2045"/>
                </a:lnTo>
                <a:lnTo>
                  <a:pt x="557" y="2048"/>
                </a:lnTo>
                <a:lnTo>
                  <a:pt x="562" y="2050"/>
                </a:lnTo>
                <a:lnTo>
                  <a:pt x="568" y="2053"/>
                </a:lnTo>
                <a:lnTo>
                  <a:pt x="573" y="2056"/>
                </a:lnTo>
                <a:lnTo>
                  <a:pt x="579" y="2058"/>
                </a:lnTo>
                <a:lnTo>
                  <a:pt x="584" y="2061"/>
                </a:lnTo>
                <a:lnTo>
                  <a:pt x="590" y="2064"/>
                </a:lnTo>
                <a:lnTo>
                  <a:pt x="595" y="2066"/>
                </a:lnTo>
                <a:lnTo>
                  <a:pt x="601" y="2069"/>
                </a:lnTo>
                <a:lnTo>
                  <a:pt x="606" y="2071"/>
                </a:lnTo>
                <a:lnTo>
                  <a:pt x="612" y="2074"/>
                </a:lnTo>
                <a:lnTo>
                  <a:pt x="617" y="2076"/>
                </a:lnTo>
                <a:lnTo>
                  <a:pt x="623" y="2079"/>
                </a:lnTo>
                <a:lnTo>
                  <a:pt x="628" y="2081"/>
                </a:lnTo>
                <a:lnTo>
                  <a:pt x="634" y="2084"/>
                </a:lnTo>
                <a:lnTo>
                  <a:pt x="639" y="2086"/>
                </a:lnTo>
                <a:lnTo>
                  <a:pt x="645" y="2089"/>
                </a:lnTo>
                <a:lnTo>
                  <a:pt x="651" y="2091"/>
                </a:lnTo>
                <a:lnTo>
                  <a:pt x="656" y="2094"/>
                </a:lnTo>
                <a:lnTo>
                  <a:pt x="662" y="2096"/>
                </a:lnTo>
                <a:lnTo>
                  <a:pt x="667" y="2098"/>
                </a:lnTo>
                <a:lnTo>
                  <a:pt x="673" y="2101"/>
                </a:lnTo>
                <a:lnTo>
                  <a:pt x="678" y="2103"/>
                </a:lnTo>
                <a:lnTo>
                  <a:pt x="684" y="2105"/>
                </a:lnTo>
                <a:lnTo>
                  <a:pt x="690" y="2108"/>
                </a:lnTo>
                <a:lnTo>
                  <a:pt x="695" y="2110"/>
                </a:lnTo>
                <a:lnTo>
                  <a:pt x="701" y="2112"/>
                </a:lnTo>
                <a:lnTo>
                  <a:pt x="706" y="2115"/>
                </a:lnTo>
                <a:lnTo>
                  <a:pt x="712" y="2117"/>
                </a:lnTo>
                <a:lnTo>
                  <a:pt x="717" y="2119"/>
                </a:lnTo>
                <a:lnTo>
                  <a:pt x="723" y="2121"/>
                </a:lnTo>
                <a:lnTo>
                  <a:pt x="729" y="2124"/>
                </a:lnTo>
                <a:lnTo>
                  <a:pt x="734" y="2126"/>
                </a:lnTo>
                <a:lnTo>
                  <a:pt x="740" y="2128"/>
                </a:lnTo>
                <a:lnTo>
                  <a:pt x="746" y="2130"/>
                </a:lnTo>
                <a:lnTo>
                  <a:pt x="751" y="2132"/>
                </a:lnTo>
                <a:lnTo>
                  <a:pt x="757" y="2134"/>
                </a:lnTo>
                <a:lnTo>
                  <a:pt x="762" y="2136"/>
                </a:lnTo>
                <a:lnTo>
                  <a:pt x="768" y="2138"/>
                </a:lnTo>
                <a:lnTo>
                  <a:pt x="774" y="2141"/>
                </a:lnTo>
                <a:lnTo>
                  <a:pt x="779" y="2143"/>
                </a:lnTo>
                <a:lnTo>
                  <a:pt x="785" y="2145"/>
                </a:lnTo>
                <a:lnTo>
                  <a:pt x="791" y="2147"/>
                </a:lnTo>
                <a:lnTo>
                  <a:pt x="796" y="2149"/>
                </a:lnTo>
                <a:lnTo>
                  <a:pt x="802" y="2151"/>
                </a:lnTo>
                <a:lnTo>
                  <a:pt x="808" y="2153"/>
                </a:lnTo>
                <a:lnTo>
                  <a:pt x="813" y="2155"/>
                </a:lnTo>
                <a:lnTo>
                  <a:pt x="819" y="2156"/>
                </a:lnTo>
                <a:lnTo>
                  <a:pt x="825" y="2158"/>
                </a:lnTo>
                <a:lnTo>
                  <a:pt x="830" y="2160"/>
                </a:lnTo>
                <a:lnTo>
                  <a:pt x="836" y="2162"/>
                </a:lnTo>
                <a:lnTo>
                  <a:pt x="842" y="2164"/>
                </a:lnTo>
                <a:lnTo>
                  <a:pt x="847" y="2166"/>
                </a:lnTo>
                <a:lnTo>
                  <a:pt x="853" y="2168"/>
                </a:lnTo>
                <a:lnTo>
                  <a:pt x="859" y="2170"/>
                </a:lnTo>
                <a:lnTo>
                  <a:pt x="864" y="2171"/>
                </a:lnTo>
                <a:lnTo>
                  <a:pt x="870" y="2173"/>
                </a:lnTo>
                <a:lnTo>
                  <a:pt x="876" y="2175"/>
                </a:lnTo>
                <a:lnTo>
                  <a:pt x="881" y="2177"/>
                </a:lnTo>
                <a:lnTo>
                  <a:pt x="887" y="2179"/>
                </a:lnTo>
                <a:lnTo>
                  <a:pt x="893" y="2180"/>
                </a:lnTo>
                <a:lnTo>
                  <a:pt x="898" y="2182"/>
                </a:lnTo>
                <a:lnTo>
                  <a:pt x="904" y="2184"/>
                </a:lnTo>
                <a:lnTo>
                  <a:pt x="910" y="2185"/>
                </a:lnTo>
                <a:lnTo>
                  <a:pt x="916" y="2187"/>
                </a:lnTo>
                <a:lnTo>
                  <a:pt x="921" y="2189"/>
                </a:lnTo>
                <a:lnTo>
                  <a:pt x="927" y="2190"/>
                </a:lnTo>
                <a:lnTo>
                  <a:pt x="933" y="2192"/>
                </a:lnTo>
                <a:lnTo>
                  <a:pt x="938" y="2194"/>
                </a:lnTo>
                <a:lnTo>
                  <a:pt x="944" y="2195"/>
                </a:lnTo>
                <a:lnTo>
                  <a:pt x="950" y="2197"/>
                </a:lnTo>
                <a:lnTo>
                  <a:pt x="956" y="2198"/>
                </a:lnTo>
                <a:lnTo>
                  <a:pt x="961" y="2200"/>
                </a:lnTo>
                <a:lnTo>
                  <a:pt x="967" y="2201"/>
                </a:lnTo>
                <a:lnTo>
                  <a:pt x="973" y="2203"/>
                </a:lnTo>
                <a:lnTo>
                  <a:pt x="979" y="2204"/>
                </a:lnTo>
                <a:lnTo>
                  <a:pt x="984" y="2206"/>
                </a:lnTo>
                <a:lnTo>
                  <a:pt x="990" y="2207"/>
                </a:lnTo>
                <a:lnTo>
                  <a:pt x="996" y="2209"/>
                </a:lnTo>
                <a:lnTo>
                  <a:pt x="1001" y="2210"/>
                </a:lnTo>
                <a:lnTo>
                  <a:pt x="1007" y="2212"/>
                </a:lnTo>
                <a:lnTo>
                  <a:pt x="1013" y="2213"/>
                </a:lnTo>
                <a:lnTo>
                  <a:pt x="1019" y="2214"/>
                </a:lnTo>
                <a:lnTo>
                  <a:pt x="1024" y="2216"/>
                </a:lnTo>
                <a:lnTo>
                  <a:pt x="1030" y="2217"/>
                </a:lnTo>
                <a:lnTo>
                  <a:pt x="1036" y="2218"/>
                </a:lnTo>
                <a:lnTo>
                  <a:pt x="1042" y="2220"/>
                </a:lnTo>
                <a:lnTo>
                  <a:pt x="1047" y="2221"/>
                </a:lnTo>
                <a:lnTo>
                  <a:pt x="1053" y="2222"/>
                </a:lnTo>
                <a:lnTo>
                  <a:pt x="1059" y="2224"/>
                </a:lnTo>
                <a:lnTo>
                  <a:pt x="1065" y="2225"/>
                </a:lnTo>
                <a:lnTo>
                  <a:pt x="1071" y="2226"/>
                </a:lnTo>
                <a:lnTo>
                  <a:pt x="1076" y="2227"/>
                </a:lnTo>
                <a:lnTo>
                  <a:pt x="1082" y="2229"/>
                </a:lnTo>
                <a:lnTo>
                  <a:pt x="1088" y="2230"/>
                </a:lnTo>
                <a:lnTo>
                  <a:pt x="1094" y="2231"/>
                </a:lnTo>
                <a:lnTo>
                  <a:pt x="1099" y="2232"/>
                </a:lnTo>
                <a:lnTo>
                  <a:pt x="1105" y="2233"/>
                </a:lnTo>
                <a:lnTo>
                  <a:pt x="1111" y="2234"/>
                </a:lnTo>
                <a:lnTo>
                  <a:pt x="1117" y="2235"/>
                </a:lnTo>
                <a:lnTo>
                  <a:pt x="1122" y="2237"/>
                </a:lnTo>
                <a:lnTo>
                  <a:pt x="1128" y="2238"/>
                </a:lnTo>
                <a:lnTo>
                  <a:pt x="1134" y="2239"/>
                </a:lnTo>
                <a:lnTo>
                  <a:pt x="1140" y="2240"/>
                </a:lnTo>
                <a:lnTo>
                  <a:pt x="1146" y="2241"/>
                </a:lnTo>
                <a:lnTo>
                  <a:pt x="1151" y="2242"/>
                </a:lnTo>
                <a:lnTo>
                  <a:pt x="1157" y="2243"/>
                </a:lnTo>
                <a:lnTo>
                  <a:pt x="1163" y="2244"/>
                </a:lnTo>
                <a:lnTo>
                  <a:pt x="1169" y="2245"/>
                </a:lnTo>
                <a:lnTo>
                  <a:pt x="1175" y="2246"/>
                </a:lnTo>
                <a:lnTo>
                  <a:pt x="1180" y="2247"/>
                </a:lnTo>
                <a:lnTo>
                  <a:pt x="1186" y="2248"/>
                </a:lnTo>
                <a:lnTo>
                  <a:pt x="1192" y="2249"/>
                </a:lnTo>
                <a:lnTo>
                  <a:pt x="1198" y="2249"/>
                </a:lnTo>
                <a:lnTo>
                  <a:pt x="1204" y="2250"/>
                </a:lnTo>
                <a:lnTo>
                  <a:pt x="1209" y="2251"/>
                </a:lnTo>
                <a:lnTo>
                  <a:pt x="1215" y="2252"/>
                </a:lnTo>
                <a:lnTo>
                  <a:pt x="1221" y="2253"/>
                </a:lnTo>
                <a:lnTo>
                  <a:pt x="1227" y="2254"/>
                </a:lnTo>
                <a:lnTo>
                  <a:pt x="1233" y="2255"/>
                </a:lnTo>
                <a:lnTo>
                  <a:pt x="1238" y="2255"/>
                </a:lnTo>
                <a:lnTo>
                  <a:pt x="1244" y="2256"/>
                </a:lnTo>
                <a:lnTo>
                  <a:pt x="1250" y="2257"/>
                </a:lnTo>
                <a:lnTo>
                  <a:pt x="1256" y="2258"/>
                </a:lnTo>
                <a:lnTo>
                  <a:pt x="1262" y="2258"/>
                </a:lnTo>
                <a:lnTo>
                  <a:pt x="1267" y="2259"/>
                </a:lnTo>
                <a:lnTo>
                  <a:pt x="1273" y="2260"/>
                </a:lnTo>
                <a:lnTo>
                  <a:pt x="1279" y="2260"/>
                </a:lnTo>
                <a:lnTo>
                  <a:pt x="1285" y="2261"/>
                </a:lnTo>
                <a:lnTo>
                  <a:pt x="1291" y="2262"/>
                </a:lnTo>
                <a:lnTo>
                  <a:pt x="1296" y="2262"/>
                </a:lnTo>
                <a:lnTo>
                  <a:pt x="1302" y="2263"/>
                </a:lnTo>
                <a:lnTo>
                  <a:pt x="1308" y="2264"/>
                </a:lnTo>
                <a:lnTo>
                  <a:pt x="1314" y="2264"/>
                </a:lnTo>
                <a:lnTo>
                  <a:pt x="1320" y="2265"/>
                </a:lnTo>
                <a:lnTo>
                  <a:pt x="1325" y="2265"/>
                </a:lnTo>
                <a:lnTo>
                  <a:pt x="1331" y="2266"/>
                </a:lnTo>
                <a:lnTo>
                  <a:pt x="1337" y="2266"/>
                </a:lnTo>
                <a:lnTo>
                  <a:pt x="1343" y="2267"/>
                </a:lnTo>
                <a:lnTo>
                  <a:pt x="1349" y="2267"/>
                </a:lnTo>
                <a:lnTo>
                  <a:pt x="1354" y="2268"/>
                </a:lnTo>
                <a:lnTo>
                  <a:pt x="1360" y="2268"/>
                </a:lnTo>
                <a:lnTo>
                  <a:pt x="1366" y="2269"/>
                </a:lnTo>
                <a:lnTo>
                  <a:pt x="1372" y="2269"/>
                </a:lnTo>
                <a:lnTo>
                  <a:pt x="1378" y="2270"/>
                </a:lnTo>
                <a:lnTo>
                  <a:pt x="1384" y="2270"/>
                </a:lnTo>
                <a:lnTo>
                  <a:pt x="1389" y="2271"/>
                </a:lnTo>
                <a:lnTo>
                  <a:pt x="1395" y="2271"/>
                </a:lnTo>
                <a:lnTo>
                  <a:pt x="1401" y="2271"/>
                </a:lnTo>
                <a:lnTo>
                  <a:pt x="1407" y="2272"/>
                </a:lnTo>
                <a:lnTo>
                  <a:pt x="1413" y="2272"/>
                </a:lnTo>
                <a:lnTo>
                  <a:pt x="1418" y="2272"/>
                </a:lnTo>
                <a:lnTo>
                  <a:pt x="1424" y="2273"/>
                </a:lnTo>
                <a:lnTo>
                  <a:pt x="1430" y="2273"/>
                </a:lnTo>
                <a:lnTo>
                  <a:pt x="1436" y="2273"/>
                </a:lnTo>
                <a:lnTo>
                  <a:pt x="1442" y="2273"/>
                </a:lnTo>
                <a:lnTo>
                  <a:pt x="1447" y="2274"/>
                </a:lnTo>
                <a:lnTo>
                  <a:pt x="1453" y="2274"/>
                </a:lnTo>
                <a:lnTo>
                  <a:pt x="1459" y="2274"/>
                </a:lnTo>
                <a:lnTo>
                  <a:pt x="1465" y="2274"/>
                </a:lnTo>
                <a:lnTo>
                  <a:pt x="1471" y="2275"/>
                </a:lnTo>
                <a:lnTo>
                  <a:pt x="1477" y="2275"/>
                </a:lnTo>
                <a:lnTo>
                  <a:pt x="1482" y="2275"/>
                </a:lnTo>
                <a:lnTo>
                  <a:pt x="1488" y="2275"/>
                </a:lnTo>
                <a:lnTo>
                  <a:pt x="1494" y="2275"/>
                </a:lnTo>
                <a:lnTo>
                  <a:pt x="1500" y="2275"/>
                </a:lnTo>
                <a:lnTo>
                  <a:pt x="1506" y="2275"/>
                </a:lnTo>
                <a:lnTo>
                  <a:pt x="1511" y="2275"/>
                </a:lnTo>
                <a:lnTo>
                  <a:pt x="1517" y="2276"/>
                </a:lnTo>
                <a:lnTo>
                  <a:pt x="1523" y="2276"/>
                </a:lnTo>
                <a:lnTo>
                  <a:pt x="1529" y="2276"/>
                </a:lnTo>
                <a:lnTo>
                  <a:pt x="1535" y="2276"/>
                </a:lnTo>
                <a:lnTo>
                  <a:pt x="1540" y="2276"/>
                </a:lnTo>
                <a:lnTo>
                  <a:pt x="1546" y="2276"/>
                </a:lnTo>
                <a:lnTo>
                  <a:pt x="1552" y="2276"/>
                </a:lnTo>
                <a:lnTo>
                  <a:pt x="1558" y="2276"/>
                </a:lnTo>
                <a:lnTo>
                  <a:pt x="1564" y="2276"/>
                </a:lnTo>
                <a:lnTo>
                  <a:pt x="1569" y="2275"/>
                </a:lnTo>
                <a:lnTo>
                  <a:pt x="1575" y="2275"/>
                </a:lnTo>
                <a:lnTo>
                  <a:pt x="1581" y="2275"/>
                </a:lnTo>
                <a:lnTo>
                  <a:pt x="1587" y="2275"/>
                </a:lnTo>
                <a:lnTo>
                  <a:pt x="1593" y="2275"/>
                </a:lnTo>
                <a:lnTo>
                  <a:pt x="1598" y="2275"/>
                </a:lnTo>
                <a:lnTo>
                  <a:pt x="1604" y="2275"/>
                </a:lnTo>
                <a:lnTo>
                  <a:pt x="1610" y="2275"/>
                </a:lnTo>
                <a:lnTo>
                  <a:pt x="1616" y="2274"/>
                </a:lnTo>
                <a:lnTo>
                  <a:pt x="1622" y="2274"/>
                </a:lnTo>
                <a:lnTo>
                  <a:pt x="1627" y="2274"/>
                </a:lnTo>
                <a:lnTo>
                  <a:pt x="1633" y="2274"/>
                </a:lnTo>
                <a:lnTo>
                  <a:pt x="1639" y="2274"/>
                </a:lnTo>
                <a:lnTo>
                  <a:pt x="1645" y="2273"/>
                </a:lnTo>
                <a:lnTo>
                  <a:pt x="1651" y="2273"/>
                </a:lnTo>
                <a:lnTo>
                  <a:pt x="1656" y="2273"/>
                </a:lnTo>
                <a:lnTo>
                  <a:pt x="1662" y="2272"/>
                </a:lnTo>
                <a:lnTo>
                  <a:pt x="1668" y="2272"/>
                </a:lnTo>
                <a:lnTo>
                  <a:pt x="1674" y="2272"/>
                </a:lnTo>
                <a:lnTo>
                  <a:pt x="1680" y="2271"/>
                </a:lnTo>
                <a:lnTo>
                  <a:pt x="1685" y="2271"/>
                </a:lnTo>
                <a:lnTo>
                  <a:pt x="1691" y="2271"/>
                </a:lnTo>
                <a:lnTo>
                  <a:pt x="1697" y="2270"/>
                </a:lnTo>
                <a:lnTo>
                  <a:pt x="1703" y="2270"/>
                </a:lnTo>
                <a:lnTo>
                  <a:pt x="1708" y="2269"/>
                </a:lnTo>
                <a:lnTo>
                  <a:pt x="1714" y="2269"/>
                </a:lnTo>
                <a:lnTo>
                  <a:pt x="1720" y="2269"/>
                </a:lnTo>
                <a:lnTo>
                  <a:pt x="1726" y="2268"/>
                </a:lnTo>
                <a:lnTo>
                  <a:pt x="1731" y="2268"/>
                </a:lnTo>
                <a:lnTo>
                  <a:pt x="1737" y="2267"/>
                </a:lnTo>
                <a:lnTo>
                  <a:pt x="1743" y="2267"/>
                </a:lnTo>
                <a:lnTo>
                  <a:pt x="1749" y="2266"/>
                </a:lnTo>
                <a:lnTo>
                  <a:pt x="1755" y="2266"/>
                </a:lnTo>
                <a:lnTo>
                  <a:pt x="1760" y="2265"/>
                </a:lnTo>
                <a:lnTo>
                  <a:pt x="1766" y="2265"/>
                </a:lnTo>
                <a:lnTo>
                  <a:pt x="1772" y="2264"/>
                </a:lnTo>
                <a:lnTo>
                  <a:pt x="1778" y="2263"/>
                </a:lnTo>
                <a:lnTo>
                  <a:pt x="1783" y="2263"/>
                </a:lnTo>
                <a:lnTo>
                  <a:pt x="1789" y="2262"/>
                </a:lnTo>
                <a:lnTo>
                  <a:pt x="1795" y="2261"/>
                </a:lnTo>
                <a:lnTo>
                  <a:pt x="1801" y="2261"/>
                </a:lnTo>
                <a:lnTo>
                  <a:pt x="1806" y="2260"/>
                </a:lnTo>
                <a:lnTo>
                  <a:pt x="1812" y="2259"/>
                </a:lnTo>
                <a:lnTo>
                  <a:pt x="1818" y="2259"/>
                </a:lnTo>
                <a:lnTo>
                  <a:pt x="1823" y="2258"/>
                </a:lnTo>
                <a:lnTo>
                  <a:pt x="1829" y="2257"/>
                </a:lnTo>
                <a:lnTo>
                  <a:pt x="1835" y="2257"/>
                </a:lnTo>
                <a:lnTo>
                  <a:pt x="1841" y="2256"/>
                </a:lnTo>
                <a:lnTo>
                  <a:pt x="1846" y="2255"/>
                </a:lnTo>
                <a:lnTo>
                  <a:pt x="1852" y="2254"/>
                </a:lnTo>
                <a:lnTo>
                  <a:pt x="1858" y="2254"/>
                </a:lnTo>
                <a:lnTo>
                  <a:pt x="1864" y="2253"/>
                </a:lnTo>
                <a:lnTo>
                  <a:pt x="1869" y="2252"/>
                </a:lnTo>
                <a:lnTo>
                  <a:pt x="1875" y="2251"/>
                </a:lnTo>
                <a:lnTo>
                  <a:pt x="1881" y="2250"/>
                </a:lnTo>
                <a:lnTo>
                  <a:pt x="1886" y="2249"/>
                </a:lnTo>
                <a:lnTo>
                  <a:pt x="1892" y="2249"/>
                </a:lnTo>
                <a:lnTo>
                  <a:pt x="1898" y="2248"/>
                </a:lnTo>
                <a:lnTo>
                  <a:pt x="1904" y="2247"/>
                </a:lnTo>
                <a:lnTo>
                  <a:pt x="1909" y="2246"/>
                </a:lnTo>
                <a:lnTo>
                  <a:pt x="1915" y="2245"/>
                </a:lnTo>
                <a:lnTo>
                  <a:pt x="1921" y="2244"/>
                </a:lnTo>
                <a:lnTo>
                  <a:pt x="1926" y="2243"/>
                </a:lnTo>
                <a:lnTo>
                  <a:pt x="1932" y="2242"/>
                </a:lnTo>
                <a:lnTo>
                  <a:pt x="1938" y="2241"/>
                </a:lnTo>
                <a:lnTo>
                  <a:pt x="1943" y="2240"/>
                </a:lnTo>
                <a:lnTo>
                  <a:pt x="1949" y="2239"/>
                </a:lnTo>
                <a:lnTo>
                  <a:pt x="1955" y="2238"/>
                </a:lnTo>
                <a:lnTo>
                  <a:pt x="1960" y="2237"/>
                </a:lnTo>
                <a:lnTo>
                  <a:pt x="1966" y="2236"/>
                </a:lnTo>
                <a:lnTo>
                  <a:pt x="1972" y="2235"/>
                </a:lnTo>
                <a:lnTo>
                  <a:pt x="1977" y="2234"/>
                </a:lnTo>
                <a:lnTo>
                  <a:pt x="1983" y="2233"/>
                </a:lnTo>
                <a:lnTo>
                  <a:pt x="1989" y="2231"/>
                </a:lnTo>
                <a:lnTo>
                  <a:pt x="1994" y="2230"/>
                </a:lnTo>
                <a:lnTo>
                  <a:pt x="2000" y="2229"/>
                </a:lnTo>
                <a:lnTo>
                  <a:pt x="2006" y="2228"/>
                </a:lnTo>
                <a:lnTo>
                  <a:pt x="2011" y="2227"/>
                </a:lnTo>
                <a:lnTo>
                  <a:pt x="2017" y="2226"/>
                </a:lnTo>
                <a:lnTo>
                  <a:pt x="2023" y="2224"/>
                </a:lnTo>
                <a:lnTo>
                  <a:pt x="2028" y="2223"/>
                </a:lnTo>
                <a:lnTo>
                  <a:pt x="2034" y="2222"/>
                </a:lnTo>
                <a:lnTo>
                  <a:pt x="2040" y="2221"/>
                </a:lnTo>
                <a:lnTo>
                  <a:pt x="2045" y="2219"/>
                </a:lnTo>
                <a:lnTo>
                  <a:pt x="2051" y="2218"/>
                </a:lnTo>
                <a:lnTo>
                  <a:pt x="2056" y="2217"/>
                </a:lnTo>
                <a:lnTo>
                  <a:pt x="2062" y="2216"/>
                </a:lnTo>
                <a:lnTo>
                  <a:pt x="2068" y="2214"/>
                </a:lnTo>
                <a:lnTo>
                  <a:pt x="2073" y="2213"/>
                </a:lnTo>
                <a:lnTo>
                  <a:pt x="2079" y="2212"/>
                </a:lnTo>
                <a:lnTo>
                  <a:pt x="2085" y="2210"/>
                </a:lnTo>
                <a:lnTo>
                  <a:pt x="2090" y="2209"/>
                </a:lnTo>
                <a:lnTo>
                  <a:pt x="2096" y="2208"/>
                </a:lnTo>
                <a:lnTo>
                  <a:pt x="2101" y="2206"/>
                </a:lnTo>
                <a:lnTo>
                  <a:pt x="2107" y="2205"/>
                </a:lnTo>
                <a:lnTo>
                  <a:pt x="2112" y="2203"/>
                </a:lnTo>
                <a:lnTo>
                  <a:pt x="2118" y="2202"/>
                </a:lnTo>
                <a:lnTo>
                  <a:pt x="2124" y="2200"/>
                </a:lnTo>
                <a:lnTo>
                  <a:pt x="2129" y="2199"/>
                </a:lnTo>
                <a:lnTo>
                  <a:pt x="2135" y="2197"/>
                </a:lnTo>
                <a:lnTo>
                  <a:pt x="2140" y="2196"/>
                </a:lnTo>
                <a:lnTo>
                  <a:pt x="2146" y="2194"/>
                </a:lnTo>
                <a:lnTo>
                  <a:pt x="2151" y="2193"/>
                </a:lnTo>
                <a:lnTo>
                  <a:pt x="2157" y="2191"/>
                </a:lnTo>
                <a:lnTo>
                  <a:pt x="2163" y="2190"/>
                </a:lnTo>
                <a:lnTo>
                  <a:pt x="2168" y="2188"/>
                </a:lnTo>
                <a:lnTo>
                  <a:pt x="2174" y="2187"/>
                </a:lnTo>
                <a:lnTo>
                  <a:pt x="2179" y="2185"/>
                </a:lnTo>
                <a:lnTo>
                  <a:pt x="2185" y="2183"/>
                </a:lnTo>
                <a:lnTo>
                  <a:pt x="2190" y="2182"/>
                </a:lnTo>
                <a:lnTo>
                  <a:pt x="2196" y="2180"/>
                </a:lnTo>
                <a:lnTo>
                  <a:pt x="2201" y="2179"/>
                </a:lnTo>
                <a:lnTo>
                  <a:pt x="2207" y="2177"/>
                </a:lnTo>
                <a:lnTo>
                  <a:pt x="2212" y="2175"/>
                </a:lnTo>
                <a:lnTo>
                  <a:pt x="2218" y="2174"/>
                </a:lnTo>
                <a:lnTo>
                  <a:pt x="2223" y="2172"/>
                </a:lnTo>
                <a:lnTo>
                  <a:pt x="2229" y="2170"/>
                </a:lnTo>
                <a:lnTo>
                  <a:pt x="2234" y="2168"/>
                </a:lnTo>
                <a:lnTo>
                  <a:pt x="2240" y="2167"/>
                </a:lnTo>
                <a:lnTo>
                  <a:pt x="2245" y="2165"/>
                </a:lnTo>
                <a:lnTo>
                  <a:pt x="2251" y="2163"/>
                </a:lnTo>
                <a:lnTo>
                  <a:pt x="2256" y="2161"/>
                </a:lnTo>
                <a:lnTo>
                  <a:pt x="2262" y="2160"/>
                </a:lnTo>
                <a:lnTo>
                  <a:pt x="2267" y="2158"/>
                </a:lnTo>
                <a:lnTo>
                  <a:pt x="2273" y="2156"/>
                </a:lnTo>
                <a:lnTo>
                  <a:pt x="2278" y="2154"/>
                </a:lnTo>
                <a:lnTo>
                  <a:pt x="2284" y="2152"/>
                </a:lnTo>
                <a:lnTo>
                  <a:pt x="2289" y="2150"/>
                </a:lnTo>
                <a:lnTo>
                  <a:pt x="2295" y="2149"/>
                </a:lnTo>
                <a:lnTo>
                  <a:pt x="2300" y="2147"/>
                </a:lnTo>
                <a:lnTo>
                  <a:pt x="2306" y="2145"/>
                </a:lnTo>
                <a:lnTo>
                  <a:pt x="2311" y="2143"/>
                </a:lnTo>
                <a:lnTo>
                  <a:pt x="2316" y="2141"/>
                </a:lnTo>
                <a:lnTo>
                  <a:pt x="2322" y="2139"/>
                </a:lnTo>
                <a:lnTo>
                  <a:pt x="2327" y="2137"/>
                </a:lnTo>
                <a:lnTo>
                  <a:pt x="2333" y="2135"/>
                </a:lnTo>
                <a:lnTo>
                  <a:pt x="2338" y="2133"/>
                </a:lnTo>
                <a:lnTo>
                  <a:pt x="2343" y="2131"/>
                </a:lnTo>
                <a:lnTo>
                  <a:pt x="2349" y="2129"/>
                </a:lnTo>
                <a:lnTo>
                  <a:pt x="2354" y="2127"/>
                </a:lnTo>
                <a:lnTo>
                  <a:pt x="2360" y="2125"/>
                </a:lnTo>
                <a:lnTo>
                  <a:pt x="2365" y="2123"/>
                </a:lnTo>
                <a:lnTo>
                  <a:pt x="2370" y="2121"/>
                </a:lnTo>
                <a:lnTo>
                  <a:pt x="2376" y="2119"/>
                </a:lnTo>
                <a:lnTo>
                  <a:pt x="2381" y="2117"/>
                </a:lnTo>
                <a:lnTo>
                  <a:pt x="2387" y="2115"/>
                </a:lnTo>
                <a:lnTo>
                  <a:pt x="2392" y="2112"/>
                </a:lnTo>
                <a:lnTo>
                  <a:pt x="2397" y="2110"/>
                </a:lnTo>
                <a:lnTo>
                  <a:pt x="2403" y="2108"/>
                </a:lnTo>
                <a:lnTo>
                  <a:pt x="2408" y="2106"/>
                </a:lnTo>
                <a:lnTo>
                  <a:pt x="2413" y="2104"/>
                </a:lnTo>
                <a:lnTo>
                  <a:pt x="2419" y="2102"/>
                </a:lnTo>
                <a:lnTo>
                  <a:pt x="2424" y="2099"/>
                </a:lnTo>
                <a:lnTo>
                  <a:pt x="2429" y="2097"/>
                </a:lnTo>
                <a:lnTo>
                  <a:pt x="2435" y="2095"/>
                </a:lnTo>
                <a:lnTo>
                  <a:pt x="2440" y="2093"/>
                </a:lnTo>
                <a:lnTo>
                  <a:pt x="2445" y="2091"/>
                </a:lnTo>
                <a:lnTo>
                  <a:pt x="2451" y="2088"/>
                </a:lnTo>
                <a:lnTo>
                  <a:pt x="2456" y="2086"/>
                </a:lnTo>
                <a:lnTo>
                  <a:pt x="2461" y="2084"/>
                </a:lnTo>
                <a:lnTo>
                  <a:pt x="2466" y="2081"/>
                </a:lnTo>
                <a:lnTo>
                  <a:pt x="2472" y="2079"/>
                </a:lnTo>
                <a:lnTo>
                  <a:pt x="2477" y="2077"/>
                </a:lnTo>
                <a:lnTo>
                  <a:pt x="2482" y="2074"/>
                </a:lnTo>
                <a:lnTo>
                  <a:pt x="2488" y="2072"/>
                </a:lnTo>
                <a:lnTo>
                  <a:pt x="2493" y="2070"/>
                </a:lnTo>
                <a:lnTo>
                  <a:pt x="2498" y="2067"/>
                </a:lnTo>
                <a:lnTo>
                  <a:pt x="2503" y="2065"/>
                </a:lnTo>
                <a:lnTo>
                  <a:pt x="2509" y="2063"/>
                </a:lnTo>
                <a:lnTo>
                  <a:pt x="2514" y="2060"/>
                </a:lnTo>
                <a:lnTo>
                  <a:pt x="2519" y="2058"/>
                </a:lnTo>
                <a:lnTo>
                  <a:pt x="2524" y="2055"/>
                </a:lnTo>
                <a:lnTo>
                  <a:pt x="2529" y="2053"/>
                </a:lnTo>
                <a:lnTo>
                  <a:pt x="2535" y="2050"/>
                </a:lnTo>
                <a:lnTo>
                  <a:pt x="2540" y="2048"/>
                </a:lnTo>
                <a:lnTo>
                  <a:pt x="2545" y="2045"/>
                </a:lnTo>
                <a:lnTo>
                  <a:pt x="2550" y="2043"/>
                </a:lnTo>
                <a:lnTo>
                  <a:pt x="2555" y="2040"/>
                </a:lnTo>
                <a:lnTo>
                  <a:pt x="2561" y="2038"/>
                </a:lnTo>
                <a:lnTo>
                  <a:pt x="2566" y="2035"/>
                </a:lnTo>
                <a:lnTo>
                  <a:pt x="2571" y="2033"/>
                </a:lnTo>
                <a:lnTo>
                  <a:pt x="2576" y="2030"/>
                </a:lnTo>
                <a:lnTo>
                  <a:pt x="2581" y="2027"/>
                </a:lnTo>
                <a:lnTo>
                  <a:pt x="2586" y="2025"/>
                </a:lnTo>
                <a:lnTo>
                  <a:pt x="2592" y="2022"/>
                </a:lnTo>
                <a:lnTo>
                  <a:pt x="2597" y="2020"/>
                </a:lnTo>
                <a:lnTo>
                  <a:pt x="2602" y="2017"/>
                </a:lnTo>
                <a:lnTo>
                  <a:pt x="2607" y="2014"/>
                </a:lnTo>
                <a:lnTo>
                  <a:pt x="2612" y="2012"/>
                </a:lnTo>
                <a:lnTo>
                  <a:pt x="2617" y="2009"/>
                </a:lnTo>
                <a:lnTo>
                  <a:pt x="2622" y="2006"/>
                </a:lnTo>
                <a:lnTo>
                  <a:pt x="2627" y="2003"/>
                </a:lnTo>
                <a:lnTo>
                  <a:pt x="2633" y="2001"/>
                </a:lnTo>
                <a:lnTo>
                  <a:pt x="2638" y="1998"/>
                </a:lnTo>
                <a:lnTo>
                  <a:pt x="2643" y="1995"/>
                </a:lnTo>
                <a:lnTo>
                  <a:pt x="2648" y="1993"/>
                </a:lnTo>
                <a:lnTo>
                  <a:pt x="2653" y="1990"/>
                </a:lnTo>
                <a:lnTo>
                  <a:pt x="2658" y="1987"/>
                </a:lnTo>
                <a:lnTo>
                  <a:pt x="2663" y="1984"/>
                </a:lnTo>
                <a:lnTo>
                  <a:pt x="2668" y="1981"/>
                </a:lnTo>
                <a:lnTo>
                  <a:pt x="2673" y="1979"/>
                </a:lnTo>
                <a:lnTo>
                  <a:pt x="2678" y="1976"/>
                </a:lnTo>
                <a:lnTo>
                  <a:pt x="2683" y="1973"/>
                </a:lnTo>
                <a:lnTo>
                  <a:pt x="2688" y="1970"/>
                </a:lnTo>
                <a:lnTo>
                  <a:pt x="2693" y="1967"/>
                </a:lnTo>
                <a:lnTo>
                  <a:pt x="2698" y="1964"/>
                </a:lnTo>
                <a:lnTo>
                  <a:pt x="2703" y="1961"/>
                </a:lnTo>
                <a:lnTo>
                  <a:pt x="2708" y="1958"/>
                </a:lnTo>
                <a:lnTo>
                  <a:pt x="2713" y="1955"/>
                </a:lnTo>
                <a:lnTo>
                  <a:pt x="2718" y="1953"/>
                </a:lnTo>
                <a:lnTo>
                  <a:pt x="2723" y="1950"/>
                </a:lnTo>
                <a:lnTo>
                  <a:pt x="2728" y="1947"/>
                </a:lnTo>
                <a:lnTo>
                  <a:pt x="2733" y="1944"/>
                </a:lnTo>
                <a:lnTo>
                  <a:pt x="2738" y="1941"/>
                </a:lnTo>
                <a:lnTo>
                  <a:pt x="2743" y="1938"/>
                </a:lnTo>
                <a:lnTo>
                  <a:pt x="2748" y="1935"/>
                </a:lnTo>
                <a:lnTo>
                  <a:pt x="2753" y="1932"/>
                </a:lnTo>
                <a:lnTo>
                  <a:pt x="2758" y="1929"/>
                </a:lnTo>
                <a:lnTo>
                  <a:pt x="2763" y="1926"/>
                </a:lnTo>
                <a:lnTo>
                  <a:pt x="2767" y="1922"/>
                </a:lnTo>
                <a:lnTo>
                  <a:pt x="2772" y="1919"/>
                </a:lnTo>
                <a:lnTo>
                  <a:pt x="2777" y="1916"/>
                </a:lnTo>
                <a:lnTo>
                  <a:pt x="2782" y="1913"/>
                </a:lnTo>
                <a:lnTo>
                  <a:pt x="2787" y="1910"/>
                </a:lnTo>
                <a:lnTo>
                  <a:pt x="2792" y="1907"/>
                </a:lnTo>
                <a:lnTo>
                  <a:pt x="2797" y="1904"/>
                </a:lnTo>
                <a:lnTo>
                  <a:pt x="2802" y="1901"/>
                </a:lnTo>
                <a:lnTo>
                  <a:pt x="2806" y="1897"/>
                </a:lnTo>
                <a:lnTo>
                  <a:pt x="2811" y="1894"/>
                </a:lnTo>
                <a:lnTo>
                  <a:pt x="2816" y="1891"/>
                </a:lnTo>
                <a:lnTo>
                  <a:pt x="2821" y="1888"/>
                </a:lnTo>
                <a:lnTo>
                  <a:pt x="2826" y="1885"/>
                </a:lnTo>
                <a:lnTo>
                  <a:pt x="2831" y="1881"/>
                </a:lnTo>
                <a:lnTo>
                  <a:pt x="2835" y="1878"/>
                </a:lnTo>
                <a:lnTo>
                  <a:pt x="2840" y="1875"/>
                </a:lnTo>
                <a:lnTo>
                  <a:pt x="2845" y="1872"/>
                </a:lnTo>
                <a:lnTo>
                  <a:pt x="2850" y="1868"/>
                </a:lnTo>
                <a:lnTo>
                  <a:pt x="2855" y="1865"/>
                </a:lnTo>
                <a:lnTo>
                  <a:pt x="2859" y="1862"/>
                </a:lnTo>
                <a:lnTo>
                  <a:pt x="2864" y="1859"/>
                </a:lnTo>
                <a:lnTo>
                  <a:pt x="2869" y="1855"/>
                </a:lnTo>
                <a:lnTo>
                  <a:pt x="2874" y="1852"/>
                </a:lnTo>
                <a:lnTo>
                  <a:pt x="2878" y="1849"/>
                </a:lnTo>
                <a:lnTo>
                  <a:pt x="2883" y="1845"/>
                </a:lnTo>
                <a:lnTo>
                  <a:pt x="2888" y="1842"/>
                </a:lnTo>
                <a:lnTo>
                  <a:pt x="2892" y="1838"/>
                </a:lnTo>
                <a:lnTo>
                  <a:pt x="2897" y="1835"/>
                </a:lnTo>
                <a:lnTo>
                  <a:pt x="2902" y="1832"/>
                </a:lnTo>
                <a:lnTo>
                  <a:pt x="2906" y="1828"/>
                </a:lnTo>
                <a:lnTo>
                  <a:pt x="2911" y="1825"/>
                </a:lnTo>
                <a:lnTo>
                  <a:pt x="2916" y="1821"/>
                </a:lnTo>
                <a:lnTo>
                  <a:pt x="2920" y="1818"/>
                </a:lnTo>
                <a:lnTo>
                  <a:pt x="2925" y="1814"/>
                </a:lnTo>
                <a:lnTo>
                  <a:pt x="2930" y="1811"/>
                </a:lnTo>
                <a:lnTo>
                  <a:pt x="2934" y="1807"/>
                </a:lnTo>
                <a:lnTo>
                  <a:pt x="2939" y="1804"/>
                </a:lnTo>
                <a:lnTo>
                  <a:pt x="2944" y="1800"/>
                </a:lnTo>
                <a:lnTo>
                  <a:pt x="2948" y="1797"/>
                </a:lnTo>
                <a:lnTo>
                  <a:pt x="2953" y="1793"/>
                </a:lnTo>
                <a:lnTo>
                  <a:pt x="2957" y="1790"/>
                </a:lnTo>
                <a:lnTo>
                  <a:pt x="2962" y="1786"/>
                </a:lnTo>
                <a:lnTo>
                  <a:pt x="2967" y="1782"/>
                </a:lnTo>
                <a:lnTo>
                  <a:pt x="2971" y="1779"/>
                </a:lnTo>
                <a:lnTo>
                  <a:pt x="2976" y="1775"/>
                </a:lnTo>
                <a:lnTo>
                  <a:pt x="2980" y="1772"/>
                </a:lnTo>
                <a:lnTo>
                  <a:pt x="2985" y="1768"/>
                </a:lnTo>
                <a:lnTo>
                  <a:pt x="2989" y="1764"/>
                </a:lnTo>
                <a:lnTo>
                  <a:pt x="2994" y="1761"/>
                </a:lnTo>
                <a:lnTo>
                  <a:pt x="2998" y="1757"/>
                </a:lnTo>
                <a:lnTo>
                  <a:pt x="3003" y="1753"/>
                </a:lnTo>
                <a:lnTo>
                  <a:pt x="3007" y="1750"/>
                </a:lnTo>
                <a:lnTo>
                  <a:pt x="3012" y="1746"/>
                </a:lnTo>
                <a:lnTo>
                  <a:pt x="3016" y="1742"/>
                </a:lnTo>
                <a:lnTo>
                  <a:pt x="3021" y="1738"/>
                </a:lnTo>
                <a:lnTo>
                  <a:pt x="3025" y="1735"/>
                </a:lnTo>
                <a:lnTo>
                  <a:pt x="3030" y="1731"/>
                </a:lnTo>
                <a:lnTo>
                  <a:pt x="3034" y="1727"/>
                </a:lnTo>
                <a:lnTo>
                  <a:pt x="3039" y="1723"/>
                </a:lnTo>
                <a:lnTo>
                  <a:pt x="3043" y="1720"/>
                </a:lnTo>
                <a:lnTo>
                  <a:pt x="3047" y="1716"/>
                </a:lnTo>
                <a:lnTo>
                  <a:pt x="3052" y="1712"/>
                </a:lnTo>
                <a:lnTo>
                  <a:pt x="3056" y="1708"/>
                </a:lnTo>
                <a:lnTo>
                  <a:pt x="3061" y="1704"/>
                </a:lnTo>
                <a:lnTo>
                  <a:pt x="3065" y="1701"/>
                </a:lnTo>
                <a:lnTo>
                  <a:pt x="3069" y="1697"/>
                </a:lnTo>
                <a:lnTo>
                  <a:pt x="3074" y="1693"/>
                </a:lnTo>
                <a:lnTo>
                  <a:pt x="3078" y="1689"/>
                </a:lnTo>
                <a:lnTo>
                  <a:pt x="3082" y="1685"/>
                </a:lnTo>
                <a:lnTo>
                  <a:pt x="3087" y="1681"/>
                </a:lnTo>
                <a:lnTo>
                  <a:pt x="3091" y="1677"/>
                </a:lnTo>
                <a:lnTo>
                  <a:pt x="3095" y="1673"/>
                </a:lnTo>
                <a:lnTo>
                  <a:pt x="3100" y="1669"/>
                </a:lnTo>
                <a:lnTo>
                  <a:pt x="3104" y="1665"/>
                </a:lnTo>
                <a:lnTo>
                  <a:pt x="3108" y="1661"/>
                </a:lnTo>
                <a:lnTo>
                  <a:pt x="3112" y="1657"/>
                </a:lnTo>
                <a:lnTo>
                  <a:pt x="3117" y="1653"/>
                </a:lnTo>
                <a:lnTo>
                  <a:pt x="3121" y="1649"/>
                </a:lnTo>
                <a:lnTo>
                  <a:pt x="3125" y="1645"/>
                </a:lnTo>
                <a:lnTo>
                  <a:pt x="3129" y="1641"/>
                </a:lnTo>
                <a:lnTo>
                  <a:pt x="3134" y="1637"/>
                </a:lnTo>
                <a:lnTo>
                  <a:pt x="3138" y="1633"/>
                </a:lnTo>
                <a:lnTo>
                  <a:pt x="3142" y="1629"/>
                </a:lnTo>
                <a:lnTo>
                  <a:pt x="3146" y="1625"/>
                </a:lnTo>
                <a:lnTo>
                  <a:pt x="3150" y="1621"/>
                </a:lnTo>
                <a:lnTo>
                  <a:pt x="3155" y="1617"/>
                </a:lnTo>
                <a:lnTo>
                  <a:pt x="3159" y="1613"/>
                </a:lnTo>
                <a:lnTo>
                  <a:pt x="3163" y="1609"/>
                </a:lnTo>
                <a:lnTo>
                  <a:pt x="3167" y="1604"/>
                </a:lnTo>
                <a:lnTo>
                  <a:pt x="3171" y="1600"/>
                </a:lnTo>
                <a:lnTo>
                  <a:pt x="3175" y="1596"/>
                </a:lnTo>
                <a:lnTo>
                  <a:pt x="3179" y="1592"/>
                </a:lnTo>
                <a:lnTo>
                  <a:pt x="3184" y="1588"/>
                </a:lnTo>
                <a:lnTo>
                  <a:pt x="3188" y="1584"/>
                </a:lnTo>
                <a:lnTo>
                  <a:pt x="3192" y="1579"/>
                </a:lnTo>
                <a:lnTo>
                  <a:pt x="3196" y="1575"/>
                </a:lnTo>
                <a:lnTo>
                  <a:pt x="3200" y="1571"/>
                </a:lnTo>
                <a:lnTo>
                  <a:pt x="3204" y="1567"/>
                </a:lnTo>
                <a:lnTo>
                  <a:pt x="3208" y="1562"/>
                </a:lnTo>
                <a:lnTo>
                  <a:pt x="3212" y="1558"/>
                </a:lnTo>
                <a:lnTo>
                  <a:pt x="3216" y="1554"/>
                </a:lnTo>
                <a:lnTo>
                  <a:pt x="3220" y="1550"/>
                </a:lnTo>
                <a:lnTo>
                  <a:pt x="3224" y="1545"/>
                </a:lnTo>
                <a:lnTo>
                  <a:pt x="3228" y="1541"/>
                </a:lnTo>
                <a:lnTo>
                  <a:pt x="3232" y="1537"/>
                </a:lnTo>
                <a:lnTo>
                  <a:pt x="3236" y="1532"/>
                </a:lnTo>
                <a:lnTo>
                  <a:pt x="3240" y="1528"/>
                </a:lnTo>
                <a:lnTo>
                  <a:pt x="3244" y="1524"/>
                </a:lnTo>
                <a:lnTo>
                  <a:pt x="3248" y="1519"/>
                </a:lnTo>
                <a:lnTo>
                  <a:pt x="3252" y="1515"/>
                </a:lnTo>
                <a:lnTo>
                  <a:pt x="3256" y="1511"/>
                </a:lnTo>
                <a:lnTo>
                  <a:pt x="3260" y="1506"/>
                </a:lnTo>
                <a:lnTo>
                  <a:pt x="3264" y="1502"/>
                </a:lnTo>
                <a:lnTo>
                  <a:pt x="3267" y="1497"/>
                </a:lnTo>
                <a:lnTo>
                  <a:pt x="3271" y="1493"/>
                </a:lnTo>
                <a:lnTo>
                  <a:pt x="3275" y="1488"/>
                </a:lnTo>
                <a:lnTo>
                  <a:pt x="3279" y="1484"/>
                </a:lnTo>
                <a:lnTo>
                  <a:pt x="3283" y="1479"/>
                </a:lnTo>
                <a:lnTo>
                  <a:pt x="3287" y="1475"/>
                </a:lnTo>
                <a:lnTo>
                  <a:pt x="3291" y="1470"/>
                </a:lnTo>
                <a:lnTo>
                  <a:pt x="3294" y="1466"/>
                </a:lnTo>
                <a:lnTo>
                  <a:pt x="3298" y="1461"/>
                </a:lnTo>
                <a:lnTo>
                  <a:pt x="3302" y="1457"/>
                </a:lnTo>
                <a:lnTo>
                  <a:pt x="3306" y="1452"/>
                </a:lnTo>
                <a:lnTo>
                  <a:pt x="3310" y="1448"/>
                </a:lnTo>
                <a:lnTo>
                  <a:pt x="3313" y="1443"/>
                </a:lnTo>
                <a:lnTo>
                  <a:pt x="3317" y="1439"/>
                </a:lnTo>
                <a:lnTo>
                  <a:pt x="3321" y="1434"/>
                </a:lnTo>
                <a:lnTo>
                  <a:pt x="3324" y="1430"/>
                </a:lnTo>
                <a:lnTo>
                  <a:pt x="3328" y="1425"/>
                </a:lnTo>
                <a:lnTo>
                  <a:pt x="3332" y="1420"/>
                </a:lnTo>
                <a:lnTo>
                  <a:pt x="3336" y="1416"/>
                </a:lnTo>
                <a:lnTo>
                  <a:pt x="3339" y="1411"/>
                </a:lnTo>
                <a:lnTo>
                  <a:pt x="3343" y="1406"/>
                </a:lnTo>
                <a:lnTo>
                  <a:pt x="3347" y="1402"/>
                </a:lnTo>
                <a:lnTo>
                  <a:pt x="3350" y="1397"/>
                </a:lnTo>
                <a:lnTo>
                  <a:pt x="3354" y="1392"/>
                </a:lnTo>
                <a:lnTo>
                  <a:pt x="3357" y="1388"/>
                </a:lnTo>
                <a:lnTo>
                  <a:pt x="3361" y="1383"/>
                </a:lnTo>
                <a:lnTo>
                  <a:pt x="3365" y="1378"/>
                </a:lnTo>
                <a:lnTo>
                  <a:pt x="3368" y="1373"/>
                </a:lnTo>
                <a:lnTo>
                  <a:pt x="3372" y="1369"/>
                </a:lnTo>
                <a:lnTo>
                  <a:pt x="3375" y="1364"/>
                </a:lnTo>
                <a:lnTo>
                  <a:pt x="3379" y="1359"/>
                </a:lnTo>
                <a:lnTo>
                  <a:pt x="3383" y="1354"/>
                </a:lnTo>
                <a:lnTo>
                  <a:pt x="3386" y="1350"/>
                </a:lnTo>
                <a:lnTo>
                  <a:pt x="3390" y="1345"/>
                </a:lnTo>
                <a:lnTo>
                  <a:pt x="3393" y="1340"/>
                </a:lnTo>
                <a:lnTo>
                  <a:pt x="3397" y="1335"/>
                </a:lnTo>
                <a:lnTo>
                  <a:pt x="3400" y="1330"/>
                </a:lnTo>
                <a:lnTo>
                  <a:pt x="3404" y="1325"/>
                </a:lnTo>
                <a:lnTo>
                  <a:pt x="3407" y="1321"/>
                </a:lnTo>
                <a:lnTo>
                  <a:pt x="3410" y="1316"/>
                </a:lnTo>
                <a:lnTo>
                  <a:pt x="3414" y="1311"/>
                </a:lnTo>
                <a:lnTo>
                  <a:pt x="3417" y="1306"/>
                </a:lnTo>
                <a:lnTo>
                  <a:pt x="3421" y="1301"/>
                </a:lnTo>
                <a:lnTo>
                  <a:pt x="3424" y="1296"/>
                </a:lnTo>
                <a:lnTo>
                  <a:pt x="3428" y="1291"/>
                </a:lnTo>
                <a:lnTo>
                  <a:pt x="3431" y="1286"/>
                </a:lnTo>
                <a:lnTo>
                  <a:pt x="3434" y="1281"/>
                </a:lnTo>
                <a:lnTo>
                  <a:pt x="3438" y="1276"/>
                </a:lnTo>
                <a:lnTo>
                  <a:pt x="3441" y="1271"/>
                </a:lnTo>
                <a:lnTo>
                  <a:pt x="3444" y="1266"/>
                </a:lnTo>
                <a:lnTo>
                  <a:pt x="3448" y="1262"/>
                </a:lnTo>
                <a:lnTo>
                  <a:pt x="3451" y="1257"/>
                </a:lnTo>
                <a:lnTo>
                  <a:pt x="3454" y="1251"/>
                </a:lnTo>
                <a:lnTo>
                  <a:pt x="3457" y="1246"/>
                </a:lnTo>
                <a:lnTo>
                  <a:pt x="3461" y="1241"/>
                </a:lnTo>
                <a:lnTo>
                  <a:pt x="3464" y="1236"/>
                </a:lnTo>
                <a:lnTo>
                  <a:pt x="3467" y="1231"/>
                </a:lnTo>
                <a:lnTo>
                  <a:pt x="3470" y="1226"/>
                </a:lnTo>
                <a:lnTo>
                  <a:pt x="3474" y="1221"/>
                </a:lnTo>
                <a:lnTo>
                  <a:pt x="3477" y="1216"/>
                </a:lnTo>
                <a:lnTo>
                  <a:pt x="3480" y="1211"/>
                </a:lnTo>
                <a:lnTo>
                  <a:pt x="3483" y="1206"/>
                </a:lnTo>
                <a:lnTo>
                  <a:pt x="3486" y="1201"/>
                </a:lnTo>
                <a:lnTo>
                  <a:pt x="3490" y="1196"/>
                </a:lnTo>
                <a:lnTo>
                  <a:pt x="3493" y="1191"/>
                </a:lnTo>
                <a:lnTo>
                  <a:pt x="3496" y="1185"/>
                </a:lnTo>
                <a:lnTo>
                  <a:pt x="3499" y="1180"/>
                </a:lnTo>
                <a:lnTo>
                  <a:pt x="3502" y="1175"/>
                </a:lnTo>
                <a:lnTo>
                  <a:pt x="3505" y="1170"/>
                </a:lnTo>
                <a:lnTo>
                  <a:pt x="3508" y="1165"/>
                </a:lnTo>
                <a:lnTo>
                  <a:pt x="3511" y="1159"/>
                </a:lnTo>
                <a:lnTo>
                  <a:pt x="3514" y="1154"/>
                </a:lnTo>
                <a:lnTo>
                  <a:pt x="3517" y="1149"/>
                </a:lnTo>
                <a:lnTo>
                  <a:pt x="3520" y="1144"/>
                </a:lnTo>
                <a:lnTo>
                  <a:pt x="3524" y="1138"/>
                </a:lnTo>
                <a:lnTo>
                  <a:pt x="3527" y="1133"/>
                </a:lnTo>
                <a:lnTo>
                  <a:pt x="3530" y="1128"/>
                </a:lnTo>
                <a:lnTo>
                  <a:pt x="3532" y="1123"/>
                </a:lnTo>
                <a:lnTo>
                  <a:pt x="3535" y="1117"/>
                </a:lnTo>
                <a:lnTo>
                  <a:pt x="3538" y="1112"/>
                </a:lnTo>
                <a:lnTo>
                  <a:pt x="3541" y="1107"/>
                </a:lnTo>
                <a:lnTo>
                  <a:pt x="3544" y="1101"/>
                </a:lnTo>
                <a:lnTo>
                  <a:pt x="3547" y="1096"/>
                </a:lnTo>
                <a:lnTo>
                  <a:pt x="3550" y="1091"/>
                </a:lnTo>
                <a:lnTo>
                  <a:pt x="3553" y="1085"/>
                </a:lnTo>
                <a:lnTo>
                  <a:pt x="3556" y="1080"/>
                </a:lnTo>
                <a:lnTo>
                  <a:pt x="3559" y="1075"/>
                </a:lnTo>
                <a:lnTo>
                  <a:pt x="3562" y="1069"/>
                </a:lnTo>
                <a:lnTo>
                  <a:pt x="3564" y="1064"/>
                </a:lnTo>
                <a:lnTo>
                  <a:pt x="3567" y="1058"/>
                </a:lnTo>
                <a:lnTo>
                  <a:pt x="3570" y="1053"/>
                </a:lnTo>
                <a:lnTo>
                  <a:pt x="3573" y="1048"/>
                </a:lnTo>
                <a:lnTo>
                  <a:pt x="3576" y="1042"/>
                </a:lnTo>
                <a:lnTo>
                  <a:pt x="3578" y="1037"/>
                </a:lnTo>
                <a:lnTo>
                  <a:pt x="3581" y="1031"/>
                </a:lnTo>
                <a:lnTo>
                  <a:pt x="3584" y="1026"/>
                </a:lnTo>
                <a:lnTo>
                  <a:pt x="3587" y="1020"/>
                </a:lnTo>
                <a:lnTo>
                  <a:pt x="3589" y="1015"/>
                </a:lnTo>
                <a:lnTo>
                  <a:pt x="3592" y="1009"/>
                </a:lnTo>
                <a:lnTo>
                  <a:pt x="3595" y="1004"/>
                </a:lnTo>
                <a:lnTo>
                  <a:pt x="3597" y="998"/>
                </a:lnTo>
                <a:lnTo>
                  <a:pt x="3600" y="993"/>
                </a:lnTo>
                <a:lnTo>
                  <a:pt x="3603" y="987"/>
                </a:lnTo>
                <a:lnTo>
                  <a:pt x="3605" y="982"/>
                </a:lnTo>
                <a:lnTo>
                  <a:pt x="3608" y="976"/>
                </a:lnTo>
                <a:lnTo>
                  <a:pt x="3610" y="970"/>
                </a:lnTo>
                <a:lnTo>
                  <a:pt x="3613" y="965"/>
                </a:lnTo>
                <a:lnTo>
                  <a:pt x="3616" y="959"/>
                </a:lnTo>
                <a:lnTo>
                  <a:pt x="3618" y="954"/>
                </a:lnTo>
                <a:lnTo>
                  <a:pt x="3621" y="948"/>
                </a:lnTo>
                <a:lnTo>
                  <a:pt x="3623" y="942"/>
                </a:lnTo>
                <a:lnTo>
                  <a:pt x="3626" y="937"/>
                </a:lnTo>
                <a:lnTo>
                  <a:pt x="3628" y="931"/>
                </a:lnTo>
                <a:lnTo>
                  <a:pt x="3631" y="925"/>
                </a:lnTo>
                <a:lnTo>
                  <a:pt x="3633" y="920"/>
                </a:lnTo>
                <a:lnTo>
                  <a:pt x="3636" y="914"/>
                </a:lnTo>
                <a:lnTo>
                  <a:pt x="3638" y="908"/>
                </a:lnTo>
                <a:lnTo>
                  <a:pt x="3641" y="903"/>
                </a:lnTo>
                <a:lnTo>
                  <a:pt x="3643" y="897"/>
                </a:lnTo>
                <a:lnTo>
                  <a:pt x="3645" y="891"/>
                </a:lnTo>
                <a:lnTo>
                  <a:pt x="3648" y="886"/>
                </a:lnTo>
                <a:lnTo>
                  <a:pt x="3650" y="880"/>
                </a:lnTo>
                <a:lnTo>
                  <a:pt x="3653" y="874"/>
                </a:lnTo>
                <a:lnTo>
                  <a:pt x="3655" y="868"/>
                </a:lnTo>
                <a:lnTo>
                  <a:pt x="3657" y="862"/>
                </a:lnTo>
                <a:lnTo>
                  <a:pt x="3660" y="857"/>
                </a:lnTo>
                <a:lnTo>
                  <a:pt x="3662" y="851"/>
                </a:lnTo>
                <a:lnTo>
                  <a:pt x="3664" y="845"/>
                </a:lnTo>
                <a:lnTo>
                  <a:pt x="3666" y="839"/>
                </a:lnTo>
                <a:lnTo>
                  <a:pt x="3669" y="833"/>
                </a:lnTo>
                <a:lnTo>
                  <a:pt x="3671" y="828"/>
                </a:lnTo>
                <a:lnTo>
                  <a:pt x="3673" y="822"/>
                </a:lnTo>
                <a:lnTo>
                  <a:pt x="3675" y="816"/>
                </a:lnTo>
                <a:lnTo>
                  <a:pt x="3678" y="810"/>
                </a:lnTo>
                <a:lnTo>
                  <a:pt x="3680" y="804"/>
                </a:lnTo>
                <a:lnTo>
                  <a:pt x="3682" y="798"/>
                </a:lnTo>
                <a:lnTo>
                  <a:pt x="3684" y="792"/>
                </a:lnTo>
                <a:lnTo>
                  <a:pt x="3686" y="786"/>
                </a:lnTo>
                <a:lnTo>
                  <a:pt x="3688" y="781"/>
                </a:lnTo>
                <a:lnTo>
                  <a:pt x="3691" y="775"/>
                </a:lnTo>
                <a:lnTo>
                  <a:pt x="3693" y="769"/>
                </a:lnTo>
                <a:lnTo>
                  <a:pt x="3695" y="763"/>
                </a:lnTo>
                <a:lnTo>
                  <a:pt x="3697" y="757"/>
                </a:lnTo>
                <a:lnTo>
                  <a:pt x="3699" y="751"/>
                </a:lnTo>
                <a:lnTo>
                  <a:pt x="3701" y="745"/>
                </a:lnTo>
                <a:lnTo>
                  <a:pt x="3703" y="739"/>
                </a:lnTo>
                <a:lnTo>
                  <a:pt x="3705" y="733"/>
                </a:lnTo>
                <a:lnTo>
                  <a:pt x="3707" y="727"/>
                </a:lnTo>
                <a:lnTo>
                  <a:pt x="3709" y="721"/>
                </a:lnTo>
                <a:lnTo>
                  <a:pt x="3711" y="715"/>
                </a:lnTo>
                <a:lnTo>
                  <a:pt x="3713" y="709"/>
                </a:lnTo>
                <a:lnTo>
                  <a:pt x="3715" y="703"/>
                </a:lnTo>
                <a:lnTo>
                  <a:pt x="3717" y="697"/>
                </a:lnTo>
                <a:lnTo>
                  <a:pt x="3719" y="691"/>
                </a:lnTo>
                <a:lnTo>
                  <a:pt x="3721" y="685"/>
                </a:lnTo>
                <a:lnTo>
                  <a:pt x="3722" y="678"/>
                </a:lnTo>
                <a:lnTo>
                  <a:pt x="3724" y="672"/>
                </a:lnTo>
                <a:lnTo>
                  <a:pt x="3726" y="666"/>
                </a:lnTo>
                <a:lnTo>
                  <a:pt x="3728" y="660"/>
                </a:lnTo>
                <a:lnTo>
                  <a:pt x="3730" y="654"/>
                </a:lnTo>
                <a:lnTo>
                  <a:pt x="3732" y="648"/>
                </a:lnTo>
                <a:lnTo>
                  <a:pt x="3733" y="642"/>
                </a:lnTo>
                <a:lnTo>
                  <a:pt x="3735" y="636"/>
                </a:lnTo>
                <a:lnTo>
                  <a:pt x="3737" y="629"/>
                </a:lnTo>
                <a:lnTo>
                  <a:pt x="3739" y="623"/>
                </a:lnTo>
                <a:lnTo>
                  <a:pt x="3740" y="617"/>
                </a:lnTo>
                <a:lnTo>
                  <a:pt x="3742" y="611"/>
                </a:lnTo>
                <a:lnTo>
                  <a:pt x="3744" y="605"/>
                </a:lnTo>
                <a:lnTo>
                  <a:pt x="3745" y="598"/>
                </a:lnTo>
                <a:lnTo>
                  <a:pt x="3747" y="592"/>
                </a:lnTo>
                <a:lnTo>
                  <a:pt x="3749" y="586"/>
                </a:lnTo>
                <a:lnTo>
                  <a:pt x="3750" y="580"/>
                </a:lnTo>
                <a:lnTo>
                  <a:pt x="3752" y="573"/>
                </a:lnTo>
                <a:lnTo>
                  <a:pt x="3754" y="567"/>
                </a:lnTo>
                <a:lnTo>
                  <a:pt x="3755" y="561"/>
                </a:lnTo>
                <a:lnTo>
                  <a:pt x="3757" y="555"/>
                </a:lnTo>
                <a:lnTo>
                  <a:pt x="3758" y="548"/>
                </a:lnTo>
                <a:lnTo>
                  <a:pt x="3760" y="542"/>
                </a:lnTo>
                <a:lnTo>
                  <a:pt x="3761" y="536"/>
                </a:lnTo>
                <a:lnTo>
                  <a:pt x="3763" y="529"/>
                </a:lnTo>
                <a:lnTo>
                  <a:pt x="3764" y="523"/>
                </a:lnTo>
                <a:lnTo>
                  <a:pt x="3766" y="517"/>
                </a:lnTo>
                <a:lnTo>
                  <a:pt x="3767" y="510"/>
                </a:lnTo>
                <a:lnTo>
                  <a:pt x="3769" y="504"/>
                </a:lnTo>
                <a:lnTo>
                  <a:pt x="3770" y="498"/>
                </a:lnTo>
                <a:lnTo>
                  <a:pt x="3771" y="491"/>
                </a:lnTo>
                <a:lnTo>
                  <a:pt x="3773" y="485"/>
                </a:lnTo>
                <a:lnTo>
                  <a:pt x="3774" y="478"/>
                </a:lnTo>
                <a:lnTo>
                  <a:pt x="3776" y="472"/>
                </a:lnTo>
                <a:lnTo>
                  <a:pt x="3777" y="466"/>
                </a:lnTo>
                <a:lnTo>
                  <a:pt x="3778" y="459"/>
                </a:lnTo>
                <a:lnTo>
                  <a:pt x="3780" y="453"/>
                </a:lnTo>
                <a:lnTo>
                  <a:pt x="3781" y="446"/>
                </a:lnTo>
                <a:lnTo>
                  <a:pt x="3782" y="440"/>
                </a:lnTo>
                <a:lnTo>
                  <a:pt x="3783" y="433"/>
                </a:lnTo>
                <a:lnTo>
                  <a:pt x="3785" y="427"/>
                </a:lnTo>
                <a:lnTo>
                  <a:pt x="3786" y="420"/>
                </a:lnTo>
                <a:lnTo>
                  <a:pt x="3787" y="414"/>
                </a:lnTo>
                <a:lnTo>
                  <a:pt x="3788" y="407"/>
                </a:lnTo>
                <a:lnTo>
                  <a:pt x="3789" y="401"/>
                </a:lnTo>
                <a:lnTo>
                  <a:pt x="3791" y="394"/>
                </a:lnTo>
                <a:lnTo>
                  <a:pt x="1551" y="0"/>
                </a:lnTo>
                <a:lnTo>
                  <a:pt x="0" y="1662"/>
                </a:lnTo>
                <a:close/>
              </a:path>
            </a:pathLst>
          </a:custGeom>
          <a:noFill/>
          <a:ln w="9981">
            <a:solidFill>
              <a:srgbClr val="C0C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Freeform 6"/>
          <p:cNvSpPr>
            <a:spLocks noChangeArrowheads="1"/>
          </p:cNvSpPr>
          <p:nvPr/>
        </p:nvSpPr>
        <p:spPr bwMode="auto">
          <a:xfrm>
            <a:off x="8204200" y="1439863"/>
            <a:ext cx="0" cy="3262312"/>
          </a:xfrm>
          <a:custGeom>
            <a:avLst/>
            <a:gdLst>
              <a:gd name="T0" fmla="*/ 0 h 2055"/>
              <a:gd name="T1" fmla="*/ 2147483646 h 2055"/>
              <a:gd name="T2" fmla="*/ 0 60000 65536"/>
              <a:gd name="T3" fmla="*/ 0 60000 65536"/>
              <a:gd name="T4" fmla="*/ 0 h 2055"/>
              <a:gd name="T5" fmla="*/ 2055 h 205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055">
                <a:moveTo>
                  <a:pt x="0" y="0"/>
                </a:moveTo>
                <a:lnTo>
                  <a:pt x="0" y="2055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47675" y="4697413"/>
            <a:ext cx="8285163" cy="836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775450" y="2176463"/>
            <a:ext cx="35083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39945" name="Freeform 9"/>
          <p:cNvSpPr>
            <a:spLocks noChangeArrowheads="1"/>
          </p:cNvSpPr>
          <p:nvPr/>
        </p:nvSpPr>
        <p:spPr bwMode="auto">
          <a:xfrm>
            <a:off x="6702425" y="1438275"/>
            <a:ext cx="0" cy="2005013"/>
          </a:xfrm>
          <a:custGeom>
            <a:avLst/>
            <a:gdLst>
              <a:gd name="T0" fmla="*/ 0 h 1263"/>
              <a:gd name="T1" fmla="*/ 2147483646 h 1263"/>
              <a:gd name="T2" fmla="*/ 0 60000 65536"/>
              <a:gd name="T3" fmla="*/ 0 60000 65536"/>
              <a:gd name="T4" fmla="*/ 0 h 1263"/>
              <a:gd name="T5" fmla="*/ 1263 h 126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263">
                <a:moveTo>
                  <a:pt x="0" y="0"/>
                </a:moveTo>
                <a:lnTo>
                  <a:pt x="0" y="1263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366963" y="2689225"/>
            <a:ext cx="3508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nH</a:t>
            </a:r>
          </a:p>
        </p:txBody>
      </p:sp>
      <p:sp>
        <p:nvSpPr>
          <p:cNvPr id="39947" name="Freeform 11"/>
          <p:cNvSpPr>
            <a:spLocks noChangeArrowheads="1"/>
          </p:cNvSpPr>
          <p:nvPr/>
        </p:nvSpPr>
        <p:spPr bwMode="auto">
          <a:xfrm>
            <a:off x="1797050" y="2873375"/>
            <a:ext cx="1404938" cy="0"/>
          </a:xfrm>
          <a:custGeom>
            <a:avLst/>
            <a:gdLst>
              <a:gd name="T0" fmla="*/ 2147483646 w 885"/>
              <a:gd name="T1" fmla="*/ 0 w 885"/>
              <a:gd name="T2" fmla="*/ 0 60000 65536"/>
              <a:gd name="T3" fmla="*/ 0 60000 65536"/>
              <a:gd name="T4" fmla="*/ 0 w 885"/>
              <a:gd name="T5" fmla="*/ 885 w 88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885">
                <a:moveTo>
                  <a:pt x="885" y="0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Freeform 12"/>
          <p:cNvSpPr>
            <a:spLocks noChangeArrowheads="1"/>
          </p:cNvSpPr>
          <p:nvPr/>
        </p:nvSpPr>
        <p:spPr bwMode="auto">
          <a:xfrm>
            <a:off x="1797050" y="2701925"/>
            <a:ext cx="0" cy="741363"/>
          </a:xfrm>
          <a:custGeom>
            <a:avLst/>
            <a:gdLst>
              <a:gd name="T0" fmla="*/ 0 h 467"/>
              <a:gd name="T1" fmla="*/ 2147483646 h 467"/>
              <a:gd name="T2" fmla="*/ 0 60000 65536"/>
              <a:gd name="T3" fmla="*/ 0 60000 65536"/>
              <a:gd name="T4" fmla="*/ 0 h 467"/>
              <a:gd name="T5" fmla="*/ 467 h 467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67">
                <a:moveTo>
                  <a:pt x="0" y="0"/>
                </a:moveTo>
                <a:lnTo>
                  <a:pt x="0" y="467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Freeform 13"/>
          <p:cNvSpPr>
            <a:spLocks noChangeArrowheads="1"/>
          </p:cNvSpPr>
          <p:nvPr/>
        </p:nvSpPr>
        <p:spPr bwMode="auto">
          <a:xfrm>
            <a:off x="3201988" y="2682875"/>
            <a:ext cx="0" cy="760413"/>
          </a:xfrm>
          <a:custGeom>
            <a:avLst/>
            <a:gdLst>
              <a:gd name="T0" fmla="*/ 0 h 479"/>
              <a:gd name="T1" fmla="*/ 2147483646 h 479"/>
              <a:gd name="T2" fmla="*/ 0 60000 65536"/>
              <a:gd name="T3" fmla="*/ 0 60000 65536"/>
              <a:gd name="T4" fmla="*/ 0 h 479"/>
              <a:gd name="T5" fmla="*/ 479 h 479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479">
                <a:moveTo>
                  <a:pt x="0" y="0"/>
                </a:moveTo>
                <a:lnTo>
                  <a:pt x="0" y="479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8277225" y="3148013"/>
            <a:ext cx="3524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DH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219075" y="173038"/>
            <a:ext cx="3203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00" u="sng">
                <a:solidFill>
                  <a:srgbClr val="000000"/>
                </a:solidFill>
              </a:rPr>
              <a:t>Taylor’s Method</a:t>
            </a:r>
          </a:p>
        </p:txBody>
      </p:sp>
      <p:sp>
        <p:nvSpPr>
          <p:cNvPr id="39952" name="Freeform 16"/>
          <p:cNvSpPr>
            <a:spLocks noChangeArrowheads="1"/>
          </p:cNvSpPr>
          <p:nvPr/>
        </p:nvSpPr>
        <p:spPr bwMode="auto">
          <a:xfrm>
            <a:off x="3962400" y="3451225"/>
            <a:ext cx="3268663" cy="0"/>
          </a:xfrm>
          <a:custGeom>
            <a:avLst/>
            <a:gdLst>
              <a:gd name="T0" fmla="*/ 0 w 2059"/>
              <a:gd name="T1" fmla="*/ 2147483646 w 2059"/>
              <a:gd name="T2" fmla="*/ 0 60000 65536"/>
              <a:gd name="T3" fmla="*/ 0 60000 65536"/>
              <a:gd name="T4" fmla="*/ 0 w 2059"/>
              <a:gd name="T5" fmla="*/ 2059 w 205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059">
                <a:moveTo>
                  <a:pt x="0" y="0"/>
                </a:moveTo>
                <a:lnTo>
                  <a:pt x="2059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7821613" y="7108825"/>
            <a:ext cx="399732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i="1">
                <a:solidFill>
                  <a:srgbClr val="000000"/>
                </a:solidFill>
              </a:rPr>
              <a:t>By Kamal Tawfiq, Ph.D., P.E.</a:t>
            </a:r>
          </a:p>
        </p:txBody>
      </p:sp>
    </p:spTree>
    <p:extLst>
      <p:ext uri="{BB962C8B-B14F-4D97-AF65-F5344CB8AC3E}">
        <p14:creationId xmlns:p14="http://schemas.microsoft.com/office/powerpoint/2010/main" val="34039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t="2834" r="20700" b="44998"/>
          <a:stretch>
            <a:fillRect/>
          </a:stretch>
        </p:blipFill>
        <p:spPr bwMode="auto">
          <a:xfrm>
            <a:off x="1536700" y="633413"/>
            <a:ext cx="5429250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652588" y="0"/>
            <a:ext cx="55911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</a:rPr>
              <a:t>Taylor’s Chart</a:t>
            </a:r>
          </a:p>
        </p:txBody>
      </p:sp>
    </p:spTree>
    <p:extLst>
      <p:ext uri="{BB962C8B-B14F-4D97-AF65-F5344CB8AC3E}">
        <p14:creationId xmlns:p14="http://schemas.microsoft.com/office/powerpoint/2010/main" val="15315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2"/>
          <p:cNvGrpSpPr>
            <a:grpSpLocks/>
          </p:cNvGrpSpPr>
          <p:nvPr/>
        </p:nvGrpSpPr>
        <p:grpSpPr bwMode="auto">
          <a:xfrm>
            <a:off x="1646238" y="284163"/>
            <a:ext cx="5567362" cy="6473825"/>
            <a:chOff x="1037" y="179"/>
            <a:chExt cx="3507" cy="4078"/>
          </a:xfrm>
        </p:grpSpPr>
        <p:pic>
          <p:nvPicPr>
            <p:cNvPr id="43011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0" t="2913" r="18608" b="44919"/>
            <a:stretch>
              <a:fillRect/>
            </a:stretch>
          </p:blipFill>
          <p:spPr bwMode="auto">
            <a:xfrm>
              <a:off x="1037" y="179"/>
              <a:ext cx="3507" cy="4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2" name="Line 3"/>
            <p:cNvSpPr>
              <a:spLocks noChangeShapeType="1"/>
            </p:cNvSpPr>
            <p:nvPr/>
          </p:nvSpPr>
          <p:spPr bwMode="auto">
            <a:xfrm>
              <a:off x="2238" y="775"/>
              <a:ext cx="968" cy="1382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3" name="Freeform 4"/>
            <p:cNvSpPr>
              <a:spLocks/>
            </p:cNvSpPr>
            <p:nvPr/>
          </p:nvSpPr>
          <p:spPr bwMode="auto">
            <a:xfrm>
              <a:off x="1901" y="1164"/>
              <a:ext cx="812" cy="1964"/>
            </a:xfrm>
            <a:custGeom>
              <a:avLst/>
              <a:gdLst>
                <a:gd name="T0" fmla="*/ 0 w 812"/>
                <a:gd name="T1" fmla="*/ 0 h 1964"/>
                <a:gd name="T2" fmla="*/ 812 w 812"/>
                <a:gd name="T3" fmla="*/ 1964 h 1964"/>
                <a:gd name="T4" fmla="*/ 0 60000 65536"/>
                <a:gd name="T5" fmla="*/ 0 60000 65536"/>
                <a:gd name="T6" fmla="*/ 0 w 812"/>
                <a:gd name="T7" fmla="*/ 0 h 1964"/>
                <a:gd name="T8" fmla="*/ 812 w 812"/>
                <a:gd name="T9" fmla="*/ 1964 h 19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2" h="1964">
                  <a:moveTo>
                    <a:pt x="0" y="0"/>
                  </a:moveTo>
                  <a:cubicBezTo>
                    <a:pt x="187" y="1089"/>
                    <a:pt x="604" y="1554"/>
                    <a:pt x="812" y="1964"/>
                  </a:cubicBezTo>
                </a:path>
              </a:pathLst>
            </a:custGeom>
            <a:noFill/>
            <a:ln w="28575" cap="flat" cmpd="sng">
              <a:solidFill>
                <a:srgbClr val="0099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4" name="Freeform 5"/>
            <p:cNvSpPr>
              <a:spLocks/>
            </p:cNvSpPr>
            <p:nvPr/>
          </p:nvSpPr>
          <p:spPr bwMode="auto">
            <a:xfrm>
              <a:off x="2641" y="653"/>
              <a:ext cx="1202" cy="1106"/>
            </a:xfrm>
            <a:custGeom>
              <a:avLst/>
              <a:gdLst>
                <a:gd name="T0" fmla="*/ 0 w 1202"/>
                <a:gd name="T1" fmla="*/ 0 h 1106"/>
                <a:gd name="T2" fmla="*/ 1202 w 1202"/>
                <a:gd name="T3" fmla="*/ 1106 h 1106"/>
                <a:gd name="T4" fmla="*/ 0 60000 65536"/>
                <a:gd name="T5" fmla="*/ 0 60000 65536"/>
                <a:gd name="T6" fmla="*/ 0 w 1202"/>
                <a:gd name="T7" fmla="*/ 0 h 1106"/>
                <a:gd name="T8" fmla="*/ 1202 w 1202"/>
                <a:gd name="T9" fmla="*/ 1106 h 11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2" h="1106">
                  <a:moveTo>
                    <a:pt x="0" y="0"/>
                  </a:moveTo>
                  <a:cubicBezTo>
                    <a:pt x="872" y="649"/>
                    <a:pt x="917" y="781"/>
                    <a:pt x="1202" y="1106"/>
                  </a:cubicBezTo>
                </a:path>
              </a:pathLst>
            </a:custGeom>
            <a:noFill/>
            <a:ln w="28575" cap="flat" cmpd="sng">
              <a:solidFill>
                <a:srgbClr val="0099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5" name="Freeform 6"/>
            <p:cNvSpPr>
              <a:spLocks/>
            </p:cNvSpPr>
            <p:nvPr/>
          </p:nvSpPr>
          <p:spPr bwMode="auto">
            <a:xfrm>
              <a:off x="3156" y="622"/>
              <a:ext cx="1148" cy="674"/>
            </a:xfrm>
            <a:custGeom>
              <a:avLst/>
              <a:gdLst>
                <a:gd name="T0" fmla="*/ 0 w 1148"/>
                <a:gd name="T1" fmla="*/ 0 h 674"/>
                <a:gd name="T2" fmla="*/ 1148 w 1148"/>
                <a:gd name="T3" fmla="*/ 674 h 674"/>
                <a:gd name="T4" fmla="*/ 0 60000 65536"/>
                <a:gd name="T5" fmla="*/ 0 60000 65536"/>
                <a:gd name="T6" fmla="*/ 0 w 1148"/>
                <a:gd name="T7" fmla="*/ 0 h 674"/>
                <a:gd name="T8" fmla="*/ 1148 w 1148"/>
                <a:gd name="T9" fmla="*/ 674 h 6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48" h="674">
                  <a:moveTo>
                    <a:pt x="0" y="0"/>
                  </a:moveTo>
                  <a:cubicBezTo>
                    <a:pt x="747" y="311"/>
                    <a:pt x="807" y="425"/>
                    <a:pt x="1148" y="674"/>
                  </a:cubicBezTo>
                </a:path>
              </a:pathLst>
            </a:custGeom>
            <a:noFill/>
            <a:ln w="28575" cap="flat" cmpd="sng">
              <a:solidFill>
                <a:srgbClr val="0099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6" name="Freeform 7"/>
            <p:cNvSpPr>
              <a:spLocks/>
            </p:cNvSpPr>
            <p:nvPr/>
          </p:nvSpPr>
          <p:spPr bwMode="auto">
            <a:xfrm>
              <a:off x="2823" y="1908"/>
              <a:ext cx="1492" cy="778"/>
            </a:xfrm>
            <a:custGeom>
              <a:avLst/>
              <a:gdLst>
                <a:gd name="T0" fmla="*/ 1492 w 1492"/>
                <a:gd name="T1" fmla="*/ 140 h 778"/>
                <a:gd name="T2" fmla="*/ 0 w 1492"/>
                <a:gd name="T3" fmla="*/ 778 h 778"/>
                <a:gd name="T4" fmla="*/ 0 60000 65536"/>
                <a:gd name="T5" fmla="*/ 0 60000 65536"/>
                <a:gd name="T6" fmla="*/ 0 w 1492"/>
                <a:gd name="T7" fmla="*/ 0 h 778"/>
                <a:gd name="T8" fmla="*/ 1492 w 1492"/>
                <a:gd name="T9" fmla="*/ 778 h 7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92" h="778">
                  <a:moveTo>
                    <a:pt x="1492" y="140"/>
                  </a:moveTo>
                  <a:cubicBezTo>
                    <a:pt x="1215" y="132"/>
                    <a:pt x="504" y="0"/>
                    <a:pt x="0" y="778"/>
                  </a:cubicBezTo>
                </a:path>
              </a:pathLst>
            </a:custGeom>
            <a:noFill/>
            <a:ln w="28575" cap="flat" cmpd="sng">
              <a:solidFill>
                <a:srgbClr val="0099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7" name="Freeform 8"/>
            <p:cNvSpPr>
              <a:spLocks/>
            </p:cNvSpPr>
            <p:nvPr/>
          </p:nvSpPr>
          <p:spPr bwMode="auto">
            <a:xfrm>
              <a:off x="2256" y="1782"/>
              <a:ext cx="765" cy="522"/>
            </a:xfrm>
            <a:custGeom>
              <a:avLst/>
              <a:gdLst>
                <a:gd name="T0" fmla="*/ 765 w 765"/>
                <a:gd name="T1" fmla="*/ 111 h 522"/>
                <a:gd name="T2" fmla="*/ 0 w 765"/>
                <a:gd name="T3" fmla="*/ 522 h 522"/>
                <a:gd name="T4" fmla="*/ 0 60000 65536"/>
                <a:gd name="T5" fmla="*/ 0 60000 65536"/>
                <a:gd name="T6" fmla="*/ 0 w 765"/>
                <a:gd name="T7" fmla="*/ 0 h 522"/>
                <a:gd name="T8" fmla="*/ 765 w 765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5" h="522">
                  <a:moveTo>
                    <a:pt x="765" y="111"/>
                  </a:moveTo>
                  <a:cubicBezTo>
                    <a:pt x="597" y="99"/>
                    <a:pt x="168" y="0"/>
                    <a:pt x="0" y="522"/>
                  </a:cubicBezTo>
                </a:path>
              </a:pathLst>
            </a:custGeom>
            <a:noFill/>
            <a:ln w="28575" cap="flat" cmpd="sng">
              <a:solidFill>
                <a:srgbClr val="0099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Freeform 9"/>
            <p:cNvSpPr>
              <a:spLocks/>
            </p:cNvSpPr>
            <p:nvPr/>
          </p:nvSpPr>
          <p:spPr bwMode="auto">
            <a:xfrm>
              <a:off x="1959" y="1584"/>
              <a:ext cx="449" cy="858"/>
            </a:xfrm>
            <a:custGeom>
              <a:avLst/>
              <a:gdLst>
                <a:gd name="T0" fmla="*/ 449 w 449"/>
                <a:gd name="T1" fmla="*/ 134 h 858"/>
                <a:gd name="T2" fmla="*/ 0 w 449"/>
                <a:gd name="T3" fmla="*/ 858 h 858"/>
                <a:gd name="T4" fmla="*/ 0 60000 65536"/>
                <a:gd name="T5" fmla="*/ 0 60000 65536"/>
                <a:gd name="T6" fmla="*/ 0 w 449"/>
                <a:gd name="T7" fmla="*/ 0 h 858"/>
                <a:gd name="T8" fmla="*/ 449 w 449"/>
                <a:gd name="T9" fmla="*/ 858 h 8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9" h="858">
                  <a:moveTo>
                    <a:pt x="449" y="134"/>
                  </a:moveTo>
                  <a:cubicBezTo>
                    <a:pt x="234" y="144"/>
                    <a:pt x="132" y="0"/>
                    <a:pt x="0" y="858"/>
                  </a:cubicBezTo>
                </a:path>
              </a:pathLst>
            </a:custGeom>
            <a:noFill/>
            <a:ln w="28575" cap="flat" cmpd="sng">
              <a:solidFill>
                <a:srgbClr val="0099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Freeform 10"/>
            <p:cNvSpPr>
              <a:spLocks/>
            </p:cNvSpPr>
            <p:nvPr/>
          </p:nvSpPr>
          <p:spPr bwMode="auto">
            <a:xfrm>
              <a:off x="1862" y="1401"/>
              <a:ext cx="347" cy="833"/>
            </a:xfrm>
            <a:custGeom>
              <a:avLst/>
              <a:gdLst>
                <a:gd name="T0" fmla="*/ 347 w 347"/>
                <a:gd name="T1" fmla="*/ 112 h 833"/>
                <a:gd name="T2" fmla="*/ 0 w 347"/>
                <a:gd name="T3" fmla="*/ 833 h 833"/>
                <a:gd name="T4" fmla="*/ 0 60000 65536"/>
                <a:gd name="T5" fmla="*/ 0 60000 65536"/>
                <a:gd name="T6" fmla="*/ 0 w 347"/>
                <a:gd name="T7" fmla="*/ 0 h 833"/>
                <a:gd name="T8" fmla="*/ 347 w 347"/>
                <a:gd name="T9" fmla="*/ 833 h 8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7" h="833">
                  <a:moveTo>
                    <a:pt x="347" y="112"/>
                  </a:moveTo>
                  <a:cubicBezTo>
                    <a:pt x="181" y="121"/>
                    <a:pt x="85" y="0"/>
                    <a:pt x="0" y="833"/>
                  </a:cubicBezTo>
                </a:path>
              </a:pathLst>
            </a:custGeom>
            <a:noFill/>
            <a:ln w="28575" cap="flat" cmpd="sng">
              <a:solidFill>
                <a:srgbClr val="0099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Freeform 11"/>
            <p:cNvSpPr>
              <a:spLocks/>
            </p:cNvSpPr>
            <p:nvPr/>
          </p:nvSpPr>
          <p:spPr bwMode="auto">
            <a:xfrm>
              <a:off x="1850" y="978"/>
              <a:ext cx="484" cy="171"/>
            </a:xfrm>
            <a:custGeom>
              <a:avLst/>
              <a:gdLst>
                <a:gd name="T0" fmla="*/ 484 w 484"/>
                <a:gd name="T1" fmla="*/ 6 h 171"/>
                <a:gd name="T2" fmla="*/ 79 w 484"/>
                <a:gd name="T3" fmla="*/ 27 h 171"/>
                <a:gd name="T4" fmla="*/ 7 w 484"/>
                <a:gd name="T5" fmla="*/ 171 h 171"/>
                <a:gd name="T6" fmla="*/ 0 60000 65536"/>
                <a:gd name="T7" fmla="*/ 0 60000 65536"/>
                <a:gd name="T8" fmla="*/ 0 60000 65536"/>
                <a:gd name="T9" fmla="*/ 0 w 484"/>
                <a:gd name="T10" fmla="*/ 0 h 171"/>
                <a:gd name="T11" fmla="*/ 484 w 484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4" h="171">
                  <a:moveTo>
                    <a:pt x="484" y="6"/>
                  </a:moveTo>
                  <a:cubicBezTo>
                    <a:pt x="379" y="6"/>
                    <a:pt x="158" y="0"/>
                    <a:pt x="79" y="27"/>
                  </a:cubicBezTo>
                  <a:cubicBezTo>
                    <a:pt x="0" y="54"/>
                    <a:pt x="22" y="141"/>
                    <a:pt x="7" y="171"/>
                  </a:cubicBezTo>
                </a:path>
              </a:pathLst>
            </a:custGeom>
            <a:noFill/>
            <a:ln w="28575" cap="flat" cmpd="sng">
              <a:solidFill>
                <a:srgbClr val="0099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3323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1052</Words>
  <Application>Microsoft Office PowerPoint</Application>
  <PresentationFormat>On-screen Show (4:3)</PresentationFormat>
  <Paragraphs>262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Cambria Math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Tawfiq</dc:creator>
  <cp:lastModifiedBy>Kamal Tawfiq</cp:lastModifiedBy>
  <cp:revision>189</cp:revision>
  <cp:lastPrinted>2018-04-04T17:52:27Z</cp:lastPrinted>
  <dcterms:modified xsi:type="dcterms:W3CDTF">2018-11-10T21:08:33Z</dcterms:modified>
</cp:coreProperties>
</file>