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04" r:id="rId2"/>
    <p:sldId id="265" r:id="rId3"/>
    <p:sldId id="266" r:id="rId4"/>
    <p:sldId id="362" r:id="rId5"/>
    <p:sldId id="307" r:id="rId6"/>
    <p:sldId id="329" r:id="rId7"/>
    <p:sldId id="331" r:id="rId8"/>
    <p:sldId id="334" r:id="rId9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AD9"/>
    <a:srgbClr val="FFE79B"/>
    <a:srgbClr val="216EDF"/>
    <a:srgbClr val="009900"/>
    <a:srgbClr val="FED7D6"/>
    <a:srgbClr val="FF3300"/>
    <a:srgbClr val="0000FF"/>
    <a:srgbClr val="0099FF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30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638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36576" cy="36576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657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10756F9-A030-4B82-B2A9-BBB3F94BCCC9}" type="datetimeFigureOut">
              <a:rPr lang="en-US"/>
              <a:pPr>
                <a:defRPr/>
              </a:pPr>
              <a:t>4/3/2019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822"/>
            <a:ext cx="3038475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822"/>
            <a:ext cx="3038475" cy="46657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8CB42D2-1389-48FF-A115-E6B5EF687D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2934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4" tIns="46412" rIns="92824" bIns="46412" numCol="1" anchor="t" anchorCtr="0" compatLnSpc="1">
            <a:prstTxWarp prst="textNoShape">
              <a:avLst/>
            </a:prstTxWarp>
          </a:bodyPr>
          <a:lstStyle>
            <a:lvl1pPr defTabSz="928407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9" y="1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4" tIns="46412" rIns="92824" bIns="46412" numCol="1" anchor="t" anchorCtr="0" compatLnSpc="1">
            <a:prstTxWarp prst="textNoShape">
              <a:avLst/>
            </a:prstTxWarp>
          </a:bodyPr>
          <a:lstStyle>
            <a:lvl1pPr algn="r" defTabSz="928407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5025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509"/>
            <a:ext cx="5607050" cy="41816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4" tIns="46412" rIns="92824" bIns="464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142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4" tIns="46412" rIns="92824" bIns="46412" numCol="1" anchor="b" anchorCtr="0" compatLnSpc="1">
            <a:prstTxWarp prst="textNoShape">
              <a:avLst/>
            </a:prstTxWarp>
          </a:bodyPr>
          <a:lstStyle>
            <a:lvl1pPr defTabSz="928407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83142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24" tIns="46412" rIns="92824" bIns="46412" numCol="1" anchor="b" anchorCtr="0" compatLnSpc="1">
            <a:prstTxWarp prst="textNoShape">
              <a:avLst/>
            </a:prstTxWarp>
          </a:bodyPr>
          <a:lstStyle>
            <a:lvl1pPr algn="r" defTabSz="928407">
              <a:defRPr sz="1200"/>
            </a:lvl1pPr>
          </a:lstStyle>
          <a:p>
            <a:pPr>
              <a:defRPr/>
            </a:pPr>
            <a:fld id="{6B2337A9-1AAD-49BC-9CD6-FA0B6F1C2B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661144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2788" indent="-273050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6963" indent="-219075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35113" indent="-219075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74850" indent="-219075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2050" indent="-219075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89250" indent="-219075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46450" indent="-219075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03650" indent="-219075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918C2D-99AA-44B7-84AB-0AB641AA85D9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641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12788" indent="-273050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096963" indent="-219075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35113" indent="-219075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74850" indent="-219075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32050" indent="-219075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889250" indent="-219075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46450" indent="-219075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03650" indent="-219075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90CE011-0F26-4DB6-9426-AE18306458ED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702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71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71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4422750-BEB5-4841-BE62-B0B075201E49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785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561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44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813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895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72961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913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204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012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4378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5129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41123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2pPr>
      <a:lvl3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3pPr>
      <a:lvl4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4pPr>
      <a:lvl5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5pPr>
      <a:lvl6pPr marL="8001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6pPr>
      <a:lvl7pPr marL="12573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7pPr>
      <a:lvl8pPr marL="17145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8pPr>
      <a:lvl9pPr marL="21717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40.png"/><Relationship Id="rId7" Type="http://schemas.openxmlformats.org/officeDocument/2006/relationships/image" Target="../media/image45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10" Type="http://schemas.openxmlformats.org/officeDocument/2006/relationships/image" Target="../media/image18.png"/><Relationship Id="rId4" Type="http://schemas.openxmlformats.org/officeDocument/2006/relationships/image" Target="../media/image150.png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0.png"/><Relationship Id="rId3" Type="http://schemas.openxmlformats.org/officeDocument/2006/relationships/image" Target="../media/image20.png"/><Relationship Id="rId7" Type="http://schemas.openxmlformats.org/officeDocument/2006/relationships/image" Target="../media/image45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9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44"/>
          <p:cNvPicPr>
            <a:picLocks noChangeAspect="1"/>
          </p:cNvPicPr>
          <p:nvPr/>
        </p:nvPicPr>
        <p:blipFill rotWithShape="1">
          <a:blip r:embed="rId2"/>
          <a:srcRect r="49680" b="39084"/>
          <a:stretch/>
        </p:blipFill>
        <p:spPr>
          <a:xfrm>
            <a:off x="2827866" y="3808413"/>
            <a:ext cx="1413933" cy="992188"/>
          </a:xfrm>
          <a:prstGeom prst="rect">
            <a:avLst/>
          </a:prstGeom>
        </p:spPr>
      </p:pic>
      <p:pic>
        <p:nvPicPr>
          <p:cNvPr id="77" name="Picture 76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l="19828" t="17592" r="51235" b="47480"/>
          <a:stretch/>
        </p:blipFill>
        <p:spPr>
          <a:xfrm>
            <a:off x="5904034" y="3682163"/>
            <a:ext cx="1021699" cy="924916"/>
          </a:xfrm>
          <a:prstGeom prst="rect">
            <a:avLst/>
          </a:prstGeom>
        </p:spPr>
      </p:pic>
      <p:pic>
        <p:nvPicPr>
          <p:cNvPr id="78" name="Picture 77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l="58590" t="17592" r="15191" b="51852"/>
          <a:stretch/>
        </p:blipFill>
        <p:spPr>
          <a:xfrm>
            <a:off x="4686950" y="3709952"/>
            <a:ext cx="1002649" cy="876376"/>
          </a:xfrm>
          <a:prstGeom prst="rect">
            <a:avLst/>
          </a:prstGeom>
        </p:spPr>
      </p:pic>
      <p:sp>
        <p:nvSpPr>
          <p:cNvPr id="9219" name="TextBox 2"/>
          <p:cNvSpPr txBox="1">
            <a:spLocks noChangeArrowheads="1"/>
          </p:cNvSpPr>
          <p:nvPr/>
        </p:nvSpPr>
        <p:spPr bwMode="auto">
          <a:xfrm>
            <a:off x="320358" y="211985"/>
            <a:ext cx="3961662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 u="sng" dirty="0"/>
              <a:t>To Analyze and Design </a:t>
            </a:r>
            <a:r>
              <a:rPr lang="en-US" altLang="en-US" sz="2000" b="1" u="sng" dirty="0" smtClean="0"/>
              <a:t>Slopes:</a:t>
            </a:r>
            <a:endParaRPr lang="en-US" altLang="en-US" sz="2000" b="1" u="sng" dirty="0"/>
          </a:p>
        </p:txBody>
      </p:sp>
      <p:sp>
        <p:nvSpPr>
          <p:cNvPr id="2" name="TextBox 1"/>
          <p:cNvSpPr txBox="1"/>
          <p:nvPr/>
        </p:nvSpPr>
        <p:spPr>
          <a:xfrm>
            <a:off x="301074" y="864568"/>
            <a:ext cx="518315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1- </a:t>
            </a:r>
            <a:r>
              <a:rPr lang="en-US" u="sng" dirty="0" smtClean="0"/>
              <a:t>Planar Failures</a:t>
            </a:r>
            <a:r>
              <a:rPr lang="en-US" dirty="0" smtClean="0"/>
              <a:t>      </a:t>
            </a:r>
            <a:r>
              <a:rPr lang="en-US" sz="1400" dirty="0" smtClean="0"/>
              <a:t>(Determinate Problems)</a:t>
            </a:r>
          </a:p>
          <a:p>
            <a:pPr>
              <a:tabLst>
                <a:tab pos="744538" algn="l"/>
              </a:tabLst>
            </a:pPr>
            <a:r>
              <a:rPr lang="en-US" dirty="0"/>
              <a:t>	</a:t>
            </a:r>
            <a:endParaRPr lang="en-US" dirty="0" smtClean="0"/>
          </a:p>
          <a:p>
            <a:pPr marL="744538" indent="-168275">
              <a:buFont typeface="Arial" panose="020B0604020202020204" pitchFamily="34" charset="0"/>
              <a:buChar char="•"/>
              <a:tabLst>
                <a:tab pos="744538" algn="l"/>
              </a:tabLst>
            </a:pPr>
            <a:r>
              <a:rPr lang="en-US" sz="1400" dirty="0" smtClean="0"/>
              <a:t>Infinite Failures      Small depth, Long failure surface</a:t>
            </a:r>
          </a:p>
          <a:p>
            <a:pPr marL="744538" indent="-168275">
              <a:buFont typeface="Arial" panose="020B0604020202020204" pitchFamily="34" charset="0"/>
              <a:buChar char="•"/>
              <a:tabLst>
                <a:tab pos="744538" algn="l"/>
              </a:tabLst>
            </a:pPr>
            <a:endParaRPr lang="en-US" sz="1400" dirty="0" smtClean="0"/>
          </a:p>
          <a:p>
            <a:pPr marL="744538" indent="-168275">
              <a:buFont typeface="Arial" panose="020B0604020202020204" pitchFamily="34" charset="0"/>
              <a:buChar char="•"/>
              <a:tabLst>
                <a:tab pos="744538" algn="l"/>
              </a:tabLst>
            </a:pPr>
            <a:r>
              <a:rPr lang="en-US" sz="1400" dirty="0" smtClean="0"/>
              <a:t>Finite Slope Failures    Simple wedge</a:t>
            </a:r>
          </a:p>
          <a:p>
            <a:endParaRPr lang="en-US" dirty="0"/>
          </a:p>
        </p:txBody>
      </p:sp>
      <p:grpSp>
        <p:nvGrpSpPr>
          <p:cNvPr id="70" name="Group 69"/>
          <p:cNvGrpSpPr/>
          <p:nvPr/>
        </p:nvGrpSpPr>
        <p:grpSpPr>
          <a:xfrm>
            <a:off x="6796363" y="244855"/>
            <a:ext cx="1975104" cy="1642872"/>
            <a:chOff x="6254496" y="905256"/>
            <a:chExt cx="1975104" cy="1642872"/>
          </a:xfrm>
        </p:grpSpPr>
        <p:grpSp>
          <p:nvGrpSpPr>
            <p:cNvPr id="11" name="Group 10"/>
            <p:cNvGrpSpPr/>
            <p:nvPr/>
          </p:nvGrpSpPr>
          <p:grpSpPr>
            <a:xfrm>
              <a:off x="6254496" y="905256"/>
              <a:ext cx="1975104" cy="802741"/>
              <a:chOff x="6108192" y="4692338"/>
              <a:chExt cx="1975104" cy="802741"/>
            </a:xfrm>
          </p:grpSpPr>
          <p:cxnSp>
            <p:nvCxnSpPr>
              <p:cNvPr id="4" name="Straight Connector 3"/>
              <p:cNvCxnSpPr/>
              <p:nvPr/>
            </p:nvCxnSpPr>
            <p:spPr bwMode="auto">
              <a:xfrm flipH="1">
                <a:off x="6750682" y="4692338"/>
                <a:ext cx="1332614" cy="701748"/>
              </a:xfrm>
              <a:prstGeom prst="line">
                <a:avLst/>
              </a:prstGeom>
              <a:solidFill>
                <a:schemeClr val="accent1"/>
              </a:solidFill>
              <a:ln w="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" name="Straight Connector 5"/>
              <p:cNvCxnSpPr/>
              <p:nvPr/>
            </p:nvCxnSpPr>
            <p:spPr bwMode="auto">
              <a:xfrm flipH="1">
                <a:off x="6108192" y="5393236"/>
                <a:ext cx="642490" cy="0"/>
              </a:xfrm>
              <a:prstGeom prst="line">
                <a:avLst/>
              </a:prstGeom>
              <a:solidFill>
                <a:schemeClr val="accent1"/>
              </a:solidFill>
              <a:ln w="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8" name="Regular Pentagon 7"/>
              <p:cNvSpPr/>
              <p:nvPr/>
            </p:nvSpPr>
            <p:spPr bwMode="auto">
              <a:xfrm>
                <a:off x="6494931" y="4702521"/>
                <a:ext cx="1573618" cy="792558"/>
              </a:xfrm>
              <a:custGeom>
                <a:avLst/>
                <a:gdLst>
                  <a:gd name="connsiteX0" fmla="*/ 1 w 1389888"/>
                  <a:gd name="connsiteY0" fmla="*/ 475006 h 1243584"/>
                  <a:gd name="connsiteX1" fmla="*/ 694944 w 1389888"/>
                  <a:gd name="connsiteY1" fmla="*/ 0 h 1243584"/>
                  <a:gd name="connsiteX2" fmla="*/ 1389887 w 1389888"/>
                  <a:gd name="connsiteY2" fmla="*/ 475006 h 1243584"/>
                  <a:gd name="connsiteX3" fmla="*/ 1124442 w 1389888"/>
                  <a:gd name="connsiteY3" fmla="*/ 1243581 h 1243584"/>
                  <a:gd name="connsiteX4" fmla="*/ 265446 w 1389888"/>
                  <a:gd name="connsiteY4" fmla="*/ 1243581 h 1243584"/>
                  <a:gd name="connsiteX5" fmla="*/ 1 w 1389888"/>
                  <a:gd name="connsiteY5" fmla="*/ 475006 h 1243584"/>
                  <a:gd name="connsiteX0" fmla="*/ 0 w 1633406"/>
                  <a:gd name="connsiteY0" fmla="*/ 535163 h 1303738"/>
                  <a:gd name="connsiteX1" fmla="*/ 1633406 w 1633406"/>
                  <a:gd name="connsiteY1" fmla="*/ 0 h 1303738"/>
                  <a:gd name="connsiteX2" fmla="*/ 1389886 w 1633406"/>
                  <a:gd name="connsiteY2" fmla="*/ 535163 h 1303738"/>
                  <a:gd name="connsiteX3" fmla="*/ 1124441 w 1633406"/>
                  <a:gd name="connsiteY3" fmla="*/ 1303738 h 1303738"/>
                  <a:gd name="connsiteX4" fmla="*/ 265445 w 1633406"/>
                  <a:gd name="connsiteY4" fmla="*/ 1303738 h 1303738"/>
                  <a:gd name="connsiteX5" fmla="*/ 0 w 1633406"/>
                  <a:gd name="connsiteY5" fmla="*/ 535163 h 1303738"/>
                  <a:gd name="connsiteX0" fmla="*/ 0 w 1489028"/>
                  <a:gd name="connsiteY0" fmla="*/ 799858 h 1303738"/>
                  <a:gd name="connsiteX1" fmla="*/ 1489028 w 1489028"/>
                  <a:gd name="connsiteY1" fmla="*/ 0 h 1303738"/>
                  <a:gd name="connsiteX2" fmla="*/ 1245508 w 1489028"/>
                  <a:gd name="connsiteY2" fmla="*/ 535163 h 1303738"/>
                  <a:gd name="connsiteX3" fmla="*/ 980063 w 1489028"/>
                  <a:gd name="connsiteY3" fmla="*/ 1303738 h 1303738"/>
                  <a:gd name="connsiteX4" fmla="*/ 121067 w 1489028"/>
                  <a:gd name="connsiteY4" fmla="*/ 1303738 h 1303738"/>
                  <a:gd name="connsiteX5" fmla="*/ 0 w 1489028"/>
                  <a:gd name="connsiteY5" fmla="*/ 799858 h 1303738"/>
                  <a:gd name="connsiteX0" fmla="*/ 324101 w 1813129"/>
                  <a:gd name="connsiteY0" fmla="*/ 799858 h 1303738"/>
                  <a:gd name="connsiteX1" fmla="*/ 1813129 w 1813129"/>
                  <a:gd name="connsiteY1" fmla="*/ 0 h 1303738"/>
                  <a:gd name="connsiteX2" fmla="*/ 1569609 w 1813129"/>
                  <a:gd name="connsiteY2" fmla="*/ 535163 h 1303738"/>
                  <a:gd name="connsiteX3" fmla="*/ 1304164 w 1813129"/>
                  <a:gd name="connsiteY3" fmla="*/ 1303738 h 1303738"/>
                  <a:gd name="connsiteX4" fmla="*/ 0 w 1813129"/>
                  <a:gd name="connsiteY4" fmla="*/ 810443 h 1303738"/>
                  <a:gd name="connsiteX5" fmla="*/ 324101 w 1813129"/>
                  <a:gd name="connsiteY5" fmla="*/ 799858 h 1303738"/>
                  <a:gd name="connsiteX0" fmla="*/ 324101 w 1813129"/>
                  <a:gd name="connsiteY0" fmla="*/ 799858 h 966854"/>
                  <a:gd name="connsiteX1" fmla="*/ 1813129 w 1813129"/>
                  <a:gd name="connsiteY1" fmla="*/ 0 h 966854"/>
                  <a:gd name="connsiteX2" fmla="*/ 1569609 w 1813129"/>
                  <a:gd name="connsiteY2" fmla="*/ 535163 h 966854"/>
                  <a:gd name="connsiteX3" fmla="*/ 329606 w 1813129"/>
                  <a:gd name="connsiteY3" fmla="*/ 966854 h 966854"/>
                  <a:gd name="connsiteX4" fmla="*/ 0 w 1813129"/>
                  <a:gd name="connsiteY4" fmla="*/ 810443 h 966854"/>
                  <a:gd name="connsiteX5" fmla="*/ 324101 w 1813129"/>
                  <a:gd name="connsiteY5" fmla="*/ 799858 h 966854"/>
                  <a:gd name="connsiteX0" fmla="*/ 324101 w 1813129"/>
                  <a:gd name="connsiteY0" fmla="*/ 799858 h 966854"/>
                  <a:gd name="connsiteX1" fmla="*/ 1813129 w 1813129"/>
                  <a:gd name="connsiteY1" fmla="*/ 0 h 966854"/>
                  <a:gd name="connsiteX2" fmla="*/ 1545546 w 1813129"/>
                  <a:gd name="connsiteY2" fmla="*/ 282499 h 966854"/>
                  <a:gd name="connsiteX3" fmla="*/ 329606 w 1813129"/>
                  <a:gd name="connsiteY3" fmla="*/ 966854 h 966854"/>
                  <a:gd name="connsiteX4" fmla="*/ 0 w 1813129"/>
                  <a:gd name="connsiteY4" fmla="*/ 810443 h 966854"/>
                  <a:gd name="connsiteX5" fmla="*/ 324101 w 1813129"/>
                  <a:gd name="connsiteY5" fmla="*/ 799858 h 966854"/>
                  <a:gd name="connsiteX0" fmla="*/ 324101 w 1813129"/>
                  <a:gd name="connsiteY0" fmla="*/ 799858 h 966854"/>
                  <a:gd name="connsiteX1" fmla="*/ 1813129 w 1813129"/>
                  <a:gd name="connsiteY1" fmla="*/ 0 h 966854"/>
                  <a:gd name="connsiteX2" fmla="*/ 1545546 w 1813129"/>
                  <a:gd name="connsiteY2" fmla="*/ 282499 h 966854"/>
                  <a:gd name="connsiteX3" fmla="*/ 305543 w 1813129"/>
                  <a:gd name="connsiteY3" fmla="*/ 966854 h 966854"/>
                  <a:gd name="connsiteX4" fmla="*/ 0 w 1813129"/>
                  <a:gd name="connsiteY4" fmla="*/ 810443 h 966854"/>
                  <a:gd name="connsiteX5" fmla="*/ 324101 w 1813129"/>
                  <a:gd name="connsiteY5" fmla="*/ 799858 h 966854"/>
                  <a:gd name="connsiteX0" fmla="*/ 324101 w 1957507"/>
                  <a:gd name="connsiteY0" fmla="*/ 896111 h 1063107"/>
                  <a:gd name="connsiteX1" fmla="*/ 1957507 w 1957507"/>
                  <a:gd name="connsiteY1" fmla="*/ 0 h 1063107"/>
                  <a:gd name="connsiteX2" fmla="*/ 1545546 w 1957507"/>
                  <a:gd name="connsiteY2" fmla="*/ 378752 h 1063107"/>
                  <a:gd name="connsiteX3" fmla="*/ 305543 w 1957507"/>
                  <a:gd name="connsiteY3" fmla="*/ 1063107 h 1063107"/>
                  <a:gd name="connsiteX4" fmla="*/ 0 w 1957507"/>
                  <a:gd name="connsiteY4" fmla="*/ 906696 h 1063107"/>
                  <a:gd name="connsiteX5" fmla="*/ 324101 w 1957507"/>
                  <a:gd name="connsiteY5" fmla="*/ 896111 h 1063107"/>
                  <a:gd name="connsiteX0" fmla="*/ 324101 w 1976557"/>
                  <a:gd name="connsiteY0" fmla="*/ 873251 h 1040247"/>
                  <a:gd name="connsiteX1" fmla="*/ 1976557 w 1976557"/>
                  <a:gd name="connsiteY1" fmla="*/ 0 h 1040247"/>
                  <a:gd name="connsiteX2" fmla="*/ 1545546 w 1976557"/>
                  <a:gd name="connsiteY2" fmla="*/ 355892 h 1040247"/>
                  <a:gd name="connsiteX3" fmla="*/ 305543 w 1976557"/>
                  <a:gd name="connsiteY3" fmla="*/ 1040247 h 1040247"/>
                  <a:gd name="connsiteX4" fmla="*/ 0 w 1976557"/>
                  <a:gd name="connsiteY4" fmla="*/ 883836 h 1040247"/>
                  <a:gd name="connsiteX5" fmla="*/ 324101 w 1976557"/>
                  <a:gd name="connsiteY5" fmla="*/ 873251 h 1040247"/>
                  <a:gd name="connsiteX0" fmla="*/ 318386 w 1970842"/>
                  <a:gd name="connsiteY0" fmla="*/ 873251 h 1040247"/>
                  <a:gd name="connsiteX1" fmla="*/ 1970842 w 1970842"/>
                  <a:gd name="connsiteY1" fmla="*/ 0 h 1040247"/>
                  <a:gd name="connsiteX2" fmla="*/ 1539831 w 1970842"/>
                  <a:gd name="connsiteY2" fmla="*/ 355892 h 1040247"/>
                  <a:gd name="connsiteX3" fmla="*/ 299828 w 1970842"/>
                  <a:gd name="connsiteY3" fmla="*/ 1040247 h 1040247"/>
                  <a:gd name="connsiteX4" fmla="*/ 0 w 1970842"/>
                  <a:gd name="connsiteY4" fmla="*/ 866691 h 1040247"/>
                  <a:gd name="connsiteX5" fmla="*/ 318386 w 1970842"/>
                  <a:gd name="connsiteY5" fmla="*/ 873251 h 1040247"/>
                  <a:gd name="connsiteX0" fmla="*/ 316481 w 1970842"/>
                  <a:gd name="connsiteY0" fmla="*/ 867536 h 1040247"/>
                  <a:gd name="connsiteX1" fmla="*/ 1970842 w 1970842"/>
                  <a:gd name="connsiteY1" fmla="*/ 0 h 1040247"/>
                  <a:gd name="connsiteX2" fmla="*/ 1539831 w 1970842"/>
                  <a:gd name="connsiteY2" fmla="*/ 355892 h 1040247"/>
                  <a:gd name="connsiteX3" fmla="*/ 299828 w 1970842"/>
                  <a:gd name="connsiteY3" fmla="*/ 1040247 h 1040247"/>
                  <a:gd name="connsiteX4" fmla="*/ 0 w 1970842"/>
                  <a:gd name="connsiteY4" fmla="*/ 866691 h 1040247"/>
                  <a:gd name="connsiteX5" fmla="*/ 316481 w 1970842"/>
                  <a:gd name="connsiteY5" fmla="*/ 867536 h 1040247"/>
                  <a:gd name="connsiteX0" fmla="*/ 316481 w 1970842"/>
                  <a:gd name="connsiteY0" fmla="*/ 867536 h 990717"/>
                  <a:gd name="connsiteX1" fmla="*/ 1970842 w 1970842"/>
                  <a:gd name="connsiteY1" fmla="*/ 0 h 990717"/>
                  <a:gd name="connsiteX2" fmla="*/ 1539831 w 1970842"/>
                  <a:gd name="connsiteY2" fmla="*/ 355892 h 990717"/>
                  <a:gd name="connsiteX3" fmla="*/ 318878 w 1970842"/>
                  <a:gd name="connsiteY3" fmla="*/ 990717 h 990717"/>
                  <a:gd name="connsiteX4" fmla="*/ 0 w 1970842"/>
                  <a:gd name="connsiteY4" fmla="*/ 866691 h 990717"/>
                  <a:gd name="connsiteX5" fmla="*/ 316481 w 1970842"/>
                  <a:gd name="connsiteY5" fmla="*/ 867536 h 990717"/>
                  <a:gd name="connsiteX0" fmla="*/ 316481 w 1970842"/>
                  <a:gd name="connsiteY0" fmla="*/ 867536 h 992622"/>
                  <a:gd name="connsiteX1" fmla="*/ 1970842 w 1970842"/>
                  <a:gd name="connsiteY1" fmla="*/ 0 h 992622"/>
                  <a:gd name="connsiteX2" fmla="*/ 1539831 w 1970842"/>
                  <a:gd name="connsiteY2" fmla="*/ 355892 h 992622"/>
                  <a:gd name="connsiteX3" fmla="*/ 315068 w 1970842"/>
                  <a:gd name="connsiteY3" fmla="*/ 992622 h 992622"/>
                  <a:gd name="connsiteX4" fmla="*/ 0 w 1970842"/>
                  <a:gd name="connsiteY4" fmla="*/ 866691 h 992622"/>
                  <a:gd name="connsiteX5" fmla="*/ 316481 w 1970842"/>
                  <a:gd name="connsiteY5" fmla="*/ 867536 h 9926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70842" h="992622">
                    <a:moveTo>
                      <a:pt x="316481" y="867536"/>
                    </a:moveTo>
                    <a:lnTo>
                      <a:pt x="1970842" y="0"/>
                    </a:lnTo>
                    <a:lnTo>
                      <a:pt x="1539831" y="355892"/>
                    </a:lnTo>
                    <a:lnTo>
                      <a:pt x="315068" y="992622"/>
                    </a:lnTo>
                    <a:lnTo>
                      <a:pt x="0" y="866691"/>
                    </a:lnTo>
                    <a:lnTo>
                      <a:pt x="316481" y="867536"/>
                    </a:lnTo>
                    <a:close/>
                  </a:path>
                </a:pathLst>
              </a:custGeom>
              <a:noFill/>
              <a:ln w="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>
                <a:off x="7276356" y="5070774"/>
                <a:ext cx="87612" cy="149975"/>
              </a:xfrm>
              <a:custGeom>
                <a:avLst/>
                <a:gdLst>
                  <a:gd name="connsiteX0" fmla="*/ 0 w 109728"/>
                  <a:gd name="connsiteY0" fmla="*/ 0 h 109728"/>
                  <a:gd name="connsiteX1" fmla="*/ 109728 w 109728"/>
                  <a:gd name="connsiteY1" fmla="*/ 0 h 109728"/>
                  <a:gd name="connsiteX2" fmla="*/ 109728 w 109728"/>
                  <a:gd name="connsiteY2" fmla="*/ 109728 h 109728"/>
                  <a:gd name="connsiteX3" fmla="*/ 0 w 109728"/>
                  <a:gd name="connsiteY3" fmla="*/ 109728 h 109728"/>
                  <a:gd name="connsiteX4" fmla="*/ 0 w 109728"/>
                  <a:gd name="connsiteY4" fmla="*/ 0 h 109728"/>
                  <a:gd name="connsiteX0" fmla="*/ 0 w 111633"/>
                  <a:gd name="connsiteY0" fmla="*/ 38100 h 147828"/>
                  <a:gd name="connsiteX1" fmla="*/ 111633 w 111633"/>
                  <a:gd name="connsiteY1" fmla="*/ 0 h 147828"/>
                  <a:gd name="connsiteX2" fmla="*/ 109728 w 111633"/>
                  <a:gd name="connsiteY2" fmla="*/ 147828 h 147828"/>
                  <a:gd name="connsiteX3" fmla="*/ 0 w 111633"/>
                  <a:gd name="connsiteY3" fmla="*/ 147828 h 147828"/>
                  <a:gd name="connsiteX4" fmla="*/ 0 w 111633"/>
                  <a:gd name="connsiteY4" fmla="*/ 38100 h 147828"/>
                  <a:gd name="connsiteX0" fmla="*/ 0 w 111633"/>
                  <a:gd name="connsiteY0" fmla="*/ 38100 h 147828"/>
                  <a:gd name="connsiteX1" fmla="*/ 111633 w 111633"/>
                  <a:gd name="connsiteY1" fmla="*/ 0 h 147828"/>
                  <a:gd name="connsiteX2" fmla="*/ 109728 w 111633"/>
                  <a:gd name="connsiteY2" fmla="*/ 132588 h 147828"/>
                  <a:gd name="connsiteX3" fmla="*/ 0 w 111633"/>
                  <a:gd name="connsiteY3" fmla="*/ 147828 h 147828"/>
                  <a:gd name="connsiteX4" fmla="*/ 0 w 111633"/>
                  <a:gd name="connsiteY4" fmla="*/ 38100 h 147828"/>
                  <a:gd name="connsiteX0" fmla="*/ 0 w 111633"/>
                  <a:gd name="connsiteY0" fmla="*/ 51435 h 147828"/>
                  <a:gd name="connsiteX1" fmla="*/ 111633 w 111633"/>
                  <a:gd name="connsiteY1" fmla="*/ 0 h 147828"/>
                  <a:gd name="connsiteX2" fmla="*/ 109728 w 111633"/>
                  <a:gd name="connsiteY2" fmla="*/ 132588 h 147828"/>
                  <a:gd name="connsiteX3" fmla="*/ 0 w 111633"/>
                  <a:gd name="connsiteY3" fmla="*/ 147828 h 147828"/>
                  <a:gd name="connsiteX4" fmla="*/ 0 w 111633"/>
                  <a:gd name="connsiteY4" fmla="*/ 51435 h 147828"/>
                  <a:gd name="connsiteX0" fmla="*/ 0 w 111633"/>
                  <a:gd name="connsiteY0" fmla="*/ 51435 h 187833"/>
                  <a:gd name="connsiteX1" fmla="*/ 111633 w 111633"/>
                  <a:gd name="connsiteY1" fmla="*/ 0 h 187833"/>
                  <a:gd name="connsiteX2" fmla="*/ 109728 w 111633"/>
                  <a:gd name="connsiteY2" fmla="*/ 132588 h 187833"/>
                  <a:gd name="connsiteX3" fmla="*/ 0 w 111633"/>
                  <a:gd name="connsiteY3" fmla="*/ 187833 h 187833"/>
                  <a:gd name="connsiteX4" fmla="*/ 0 w 111633"/>
                  <a:gd name="connsiteY4" fmla="*/ 51435 h 187833"/>
                  <a:gd name="connsiteX0" fmla="*/ 1905 w 111633"/>
                  <a:gd name="connsiteY0" fmla="*/ 55245 h 187833"/>
                  <a:gd name="connsiteX1" fmla="*/ 111633 w 111633"/>
                  <a:gd name="connsiteY1" fmla="*/ 0 h 187833"/>
                  <a:gd name="connsiteX2" fmla="*/ 109728 w 111633"/>
                  <a:gd name="connsiteY2" fmla="*/ 132588 h 187833"/>
                  <a:gd name="connsiteX3" fmla="*/ 0 w 111633"/>
                  <a:gd name="connsiteY3" fmla="*/ 187833 h 187833"/>
                  <a:gd name="connsiteX4" fmla="*/ 1905 w 111633"/>
                  <a:gd name="connsiteY4" fmla="*/ 55245 h 187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1633" h="187833">
                    <a:moveTo>
                      <a:pt x="1905" y="55245"/>
                    </a:moveTo>
                    <a:lnTo>
                      <a:pt x="111633" y="0"/>
                    </a:lnTo>
                    <a:lnTo>
                      <a:pt x="109728" y="132588"/>
                    </a:lnTo>
                    <a:lnTo>
                      <a:pt x="0" y="187833"/>
                    </a:lnTo>
                    <a:lnTo>
                      <a:pt x="1905" y="55245"/>
                    </a:lnTo>
                    <a:close/>
                  </a:path>
                </a:pathLst>
              </a:custGeom>
              <a:solidFill>
                <a:schemeClr val="accent1"/>
              </a:solidFill>
              <a:ln w="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cxnSp>
          <p:nvCxnSpPr>
            <p:cNvPr id="13" name="Straight Arrow Connector 12"/>
            <p:cNvCxnSpPr/>
            <p:nvPr/>
          </p:nvCxnSpPr>
          <p:spPr bwMode="auto">
            <a:xfrm>
              <a:off x="7315200" y="1124712"/>
              <a:ext cx="0" cy="25603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1" name="Straight Arrow Connector 20"/>
            <p:cNvCxnSpPr/>
            <p:nvPr/>
          </p:nvCxnSpPr>
          <p:spPr bwMode="auto">
            <a:xfrm>
              <a:off x="7315200" y="1490472"/>
              <a:ext cx="0" cy="25603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6839712" y="1051560"/>
              <a:ext cx="52450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Depth</a:t>
              </a:r>
              <a:endParaRPr lang="en-US" sz="1000" dirty="0"/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6967728" y="1530096"/>
              <a:ext cx="1225296" cy="1018032"/>
              <a:chOff x="6949440" y="1499616"/>
              <a:chExt cx="1225296" cy="1018032"/>
            </a:xfrm>
          </p:grpSpPr>
          <p:cxnSp>
            <p:nvCxnSpPr>
              <p:cNvPr id="24" name="Straight Connector 23"/>
              <p:cNvCxnSpPr/>
              <p:nvPr/>
            </p:nvCxnSpPr>
            <p:spPr bwMode="auto">
              <a:xfrm flipH="1">
                <a:off x="6949440" y="1499616"/>
                <a:ext cx="1213104" cy="627888"/>
              </a:xfrm>
              <a:prstGeom prst="line">
                <a:avLst/>
              </a:prstGeom>
              <a:solidFill>
                <a:schemeClr val="accent1"/>
              </a:solidFill>
              <a:ln w="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7" name="Rectangle 8"/>
              <p:cNvSpPr/>
              <p:nvPr/>
            </p:nvSpPr>
            <p:spPr bwMode="auto">
              <a:xfrm>
                <a:off x="7417877" y="1787919"/>
                <a:ext cx="187411" cy="320811"/>
              </a:xfrm>
              <a:custGeom>
                <a:avLst/>
                <a:gdLst>
                  <a:gd name="connsiteX0" fmla="*/ 0 w 109728"/>
                  <a:gd name="connsiteY0" fmla="*/ 0 h 109728"/>
                  <a:gd name="connsiteX1" fmla="*/ 109728 w 109728"/>
                  <a:gd name="connsiteY1" fmla="*/ 0 h 109728"/>
                  <a:gd name="connsiteX2" fmla="*/ 109728 w 109728"/>
                  <a:gd name="connsiteY2" fmla="*/ 109728 h 109728"/>
                  <a:gd name="connsiteX3" fmla="*/ 0 w 109728"/>
                  <a:gd name="connsiteY3" fmla="*/ 109728 h 109728"/>
                  <a:gd name="connsiteX4" fmla="*/ 0 w 109728"/>
                  <a:gd name="connsiteY4" fmla="*/ 0 h 109728"/>
                  <a:gd name="connsiteX0" fmla="*/ 0 w 111633"/>
                  <a:gd name="connsiteY0" fmla="*/ 38100 h 147828"/>
                  <a:gd name="connsiteX1" fmla="*/ 111633 w 111633"/>
                  <a:gd name="connsiteY1" fmla="*/ 0 h 147828"/>
                  <a:gd name="connsiteX2" fmla="*/ 109728 w 111633"/>
                  <a:gd name="connsiteY2" fmla="*/ 147828 h 147828"/>
                  <a:gd name="connsiteX3" fmla="*/ 0 w 111633"/>
                  <a:gd name="connsiteY3" fmla="*/ 147828 h 147828"/>
                  <a:gd name="connsiteX4" fmla="*/ 0 w 111633"/>
                  <a:gd name="connsiteY4" fmla="*/ 38100 h 147828"/>
                  <a:gd name="connsiteX0" fmla="*/ 0 w 111633"/>
                  <a:gd name="connsiteY0" fmla="*/ 38100 h 147828"/>
                  <a:gd name="connsiteX1" fmla="*/ 111633 w 111633"/>
                  <a:gd name="connsiteY1" fmla="*/ 0 h 147828"/>
                  <a:gd name="connsiteX2" fmla="*/ 109728 w 111633"/>
                  <a:gd name="connsiteY2" fmla="*/ 132588 h 147828"/>
                  <a:gd name="connsiteX3" fmla="*/ 0 w 111633"/>
                  <a:gd name="connsiteY3" fmla="*/ 147828 h 147828"/>
                  <a:gd name="connsiteX4" fmla="*/ 0 w 111633"/>
                  <a:gd name="connsiteY4" fmla="*/ 38100 h 147828"/>
                  <a:gd name="connsiteX0" fmla="*/ 0 w 111633"/>
                  <a:gd name="connsiteY0" fmla="*/ 51435 h 147828"/>
                  <a:gd name="connsiteX1" fmla="*/ 111633 w 111633"/>
                  <a:gd name="connsiteY1" fmla="*/ 0 h 147828"/>
                  <a:gd name="connsiteX2" fmla="*/ 109728 w 111633"/>
                  <a:gd name="connsiteY2" fmla="*/ 132588 h 147828"/>
                  <a:gd name="connsiteX3" fmla="*/ 0 w 111633"/>
                  <a:gd name="connsiteY3" fmla="*/ 147828 h 147828"/>
                  <a:gd name="connsiteX4" fmla="*/ 0 w 111633"/>
                  <a:gd name="connsiteY4" fmla="*/ 51435 h 147828"/>
                  <a:gd name="connsiteX0" fmla="*/ 0 w 111633"/>
                  <a:gd name="connsiteY0" fmla="*/ 51435 h 187833"/>
                  <a:gd name="connsiteX1" fmla="*/ 111633 w 111633"/>
                  <a:gd name="connsiteY1" fmla="*/ 0 h 187833"/>
                  <a:gd name="connsiteX2" fmla="*/ 109728 w 111633"/>
                  <a:gd name="connsiteY2" fmla="*/ 132588 h 187833"/>
                  <a:gd name="connsiteX3" fmla="*/ 0 w 111633"/>
                  <a:gd name="connsiteY3" fmla="*/ 187833 h 187833"/>
                  <a:gd name="connsiteX4" fmla="*/ 0 w 111633"/>
                  <a:gd name="connsiteY4" fmla="*/ 51435 h 187833"/>
                  <a:gd name="connsiteX0" fmla="*/ 1905 w 111633"/>
                  <a:gd name="connsiteY0" fmla="*/ 55245 h 187833"/>
                  <a:gd name="connsiteX1" fmla="*/ 111633 w 111633"/>
                  <a:gd name="connsiteY1" fmla="*/ 0 h 187833"/>
                  <a:gd name="connsiteX2" fmla="*/ 109728 w 111633"/>
                  <a:gd name="connsiteY2" fmla="*/ 132588 h 187833"/>
                  <a:gd name="connsiteX3" fmla="*/ 0 w 111633"/>
                  <a:gd name="connsiteY3" fmla="*/ 187833 h 187833"/>
                  <a:gd name="connsiteX4" fmla="*/ 1905 w 111633"/>
                  <a:gd name="connsiteY4" fmla="*/ 55245 h 187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1633" h="187833">
                    <a:moveTo>
                      <a:pt x="1905" y="55245"/>
                    </a:moveTo>
                    <a:lnTo>
                      <a:pt x="111633" y="0"/>
                    </a:lnTo>
                    <a:lnTo>
                      <a:pt x="109728" y="132588"/>
                    </a:lnTo>
                    <a:lnTo>
                      <a:pt x="0" y="187833"/>
                    </a:lnTo>
                    <a:lnTo>
                      <a:pt x="1905" y="55245"/>
                    </a:lnTo>
                    <a:close/>
                  </a:path>
                </a:pathLst>
              </a:custGeom>
              <a:solidFill>
                <a:schemeClr val="accent1"/>
              </a:solidFill>
              <a:ln w="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0" name="Straight Connector 29"/>
              <p:cNvCxnSpPr/>
              <p:nvPr/>
            </p:nvCxnSpPr>
            <p:spPr bwMode="auto">
              <a:xfrm flipH="1">
                <a:off x="6967728" y="1725168"/>
                <a:ext cx="1207008" cy="615696"/>
              </a:xfrm>
              <a:prstGeom prst="line">
                <a:avLst/>
              </a:prstGeom>
              <a:solidFill>
                <a:schemeClr val="accent1"/>
              </a:solidFill>
              <a:ln w="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33" name="Rectangle 32"/>
              <p:cNvSpPr/>
              <p:nvPr/>
            </p:nvSpPr>
            <p:spPr bwMode="auto">
              <a:xfrm>
                <a:off x="6992112" y="1743456"/>
                <a:ext cx="1176528" cy="774192"/>
              </a:xfrm>
              <a:custGeom>
                <a:avLst/>
                <a:gdLst>
                  <a:gd name="connsiteX0" fmla="*/ 0 w 1066800"/>
                  <a:gd name="connsiteY0" fmla="*/ 0 h 719328"/>
                  <a:gd name="connsiteX1" fmla="*/ 1066800 w 1066800"/>
                  <a:gd name="connsiteY1" fmla="*/ 0 h 719328"/>
                  <a:gd name="connsiteX2" fmla="*/ 1066800 w 1066800"/>
                  <a:gd name="connsiteY2" fmla="*/ 719328 h 719328"/>
                  <a:gd name="connsiteX3" fmla="*/ 0 w 1066800"/>
                  <a:gd name="connsiteY3" fmla="*/ 719328 h 719328"/>
                  <a:gd name="connsiteX4" fmla="*/ 0 w 1066800"/>
                  <a:gd name="connsiteY4" fmla="*/ 0 h 719328"/>
                  <a:gd name="connsiteX0" fmla="*/ 0 w 1176528"/>
                  <a:gd name="connsiteY0" fmla="*/ 591312 h 719328"/>
                  <a:gd name="connsiteX1" fmla="*/ 1176528 w 1176528"/>
                  <a:gd name="connsiteY1" fmla="*/ 0 h 719328"/>
                  <a:gd name="connsiteX2" fmla="*/ 1176528 w 1176528"/>
                  <a:gd name="connsiteY2" fmla="*/ 719328 h 719328"/>
                  <a:gd name="connsiteX3" fmla="*/ 109728 w 1176528"/>
                  <a:gd name="connsiteY3" fmla="*/ 719328 h 719328"/>
                  <a:gd name="connsiteX4" fmla="*/ 0 w 1176528"/>
                  <a:gd name="connsiteY4" fmla="*/ 591312 h 719328"/>
                  <a:gd name="connsiteX0" fmla="*/ 0 w 1176528"/>
                  <a:gd name="connsiteY0" fmla="*/ 591312 h 774192"/>
                  <a:gd name="connsiteX1" fmla="*/ 1176528 w 1176528"/>
                  <a:gd name="connsiteY1" fmla="*/ 0 h 774192"/>
                  <a:gd name="connsiteX2" fmla="*/ 1176528 w 1176528"/>
                  <a:gd name="connsiteY2" fmla="*/ 719328 h 774192"/>
                  <a:gd name="connsiteX3" fmla="*/ 60960 w 1176528"/>
                  <a:gd name="connsiteY3" fmla="*/ 774192 h 774192"/>
                  <a:gd name="connsiteX4" fmla="*/ 0 w 1176528"/>
                  <a:gd name="connsiteY4" fmla="*/ 591312 h 774192"/>
                  <a:gd name="connsiteX0" fmla="*/ 0 w 1176528"/>
                  <a:gd name="connsiteY0" fmla="*/ 591312 h 774192"/>
                  <a:gd name="connsiteX1" fmla="*/ 1176528 w 1176528"/>
                  <a:gd name="connsiteY1" fmla="*/ 0 h 774192"/>
                  <a:gd name="connsiteX2" fmla="*/ 1127760 w 1176528"/>
                  <a:gd name="connsiteY2" fmla="*/ 298704 h 774192"/>
                  <a:gd name="connsiteX3" fmla="*/ 60960 w 1176528"/>
                  <a:gd name="connsiteY3" fmla="*/ 774192 h 774192"/>
                  <a:gd name="connsiteX4" fmla="*/ 0 w 1176528"/>
                  <a:gd name="connsiteY4" fmla="*/ 591312 h 7741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76528" h="774192">
                    <a:moveTo>
                      <a:pt x="0" y="591312"/>
                    </a:moveTo>
                    <a:lnTo>
                      <a:pt x="1176528" y="0"/>
                    </a:lnTo>
                    <a:lnTo>
                      <a:pt x="1127760" y="298704"/>
                    </a:lnTo>
                    <a:lnTo>
                      <a:pt x="60960" y="774192"/>
                    </a:lnTo>
                    <a:lnTo>
                      <a:pt x="0" y="591312"/>
                    </a:lnTo>
                    <a:close/>
                  </a:path>
                </a:pathLst>
              </a:custGeom>
              <a:gradFill>
                <a:gsLst>
                  <a:gs pos="78000">
                    <a:schemeClr val="bg1"/>
                  </a:gs>
                  <a:gs pos="0">
                    <a:srgbClr val="FFC000"/>
                  </a:gs>
                </a:gsLst>
                <a:lin ang="3600000" scaled="0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34" name="Freeform 33"/>
            <p:cNvSpPr/>
            <p:nvPr/>
          </p:nvSpPr>
          <p:spPr bwMode="auto">
            <a:xfrm>
              <a:off x="7479792" y="1022383"/>
              <a:ext cx="316387" cy="910049"/>
            </a:xfrm>
            <a:custGeom>
              <a:avLst/>
              <a:gdLst>
                <a:gd name="connsiteX0" fmla="*/ 0 w 214651"/>
                <a:gd name="connsiteY0" fmla="*/ 470883 h 1050003"/>
                <a:gd name="connsiteX1" fmla="*/ 213360 w 214651"/>
                <a:gd name="connsiteY1" fmla="*/ 19779 h 1050003"/>
                <a:gd name="connsiteX2" fmla="*/ 73152 w 214651"/>
                <a:gd name="connsiteY2" fmla="*/ 1050003 h 1050003"/>
                <a:gd name="connsiteX0" fmla="*/ 0 w 73152"/>
                <a:gd name="connsiteY0" fmla="*/ 0 h 579120"/>
                <a:gd name="connsiteX1" fmla="*/ 73152 w 73152"/>
                <a:gd name="connsiteY1" fmla="*/ 579120 h 579120"/>
                <a:gd name="connsiteX0" fmla="*/ 0 w 193583"/>
                <a:gd name="connsiteY0" fmla="*/ 289845 h 868965"/>
                <a:gd name="connsiteX1" fmla="*/ 73152 w 193583"/>
                <a:gd name="connsiteY1" fmla="*/ 868965 h 868965"/>
                <a:gd name="connsiteX0" fmla="*/ 0 w 316387"/>
                <a:gd name="connsiteY0" fmla="*/ 330929 h 910049"/>
                <a:gd name="connsiteX1" fmla="*/ 73152 w 316387"/>
                <a:gd name="connsiteY1" fmla="*/ 910049 h 9100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16387" h="910049">
                  <a:moveTo>
                    <a:pt x="0" y="330929"/>
                  </a:moveTo>
                  <a:cubicBezTo>
                    <a:pt x="402336" y="-506255"/>
                    <a:pt x="414528" y="454881"/>
                    <a:pt x="73152" y="910049"/>
                  </a:cubicBezTo>
                </a:path>
              </a:pathLst>
            </a:custGeom>
            <a:noFill/>
            <a:ln w="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56" name="Straight Connector 55"/>
            <p:cNvCxnSpPr/>
            <p:nvPr/>
          </p:nvCxnSpPr>
          <p:spPr bwMode="auto">
            <a:xfrm>
              <a:off x="6986016" y="2368296"/>
              <a:ext cx="438912" cy="0"/>
            </a:xfrm>
            <a:prstGeom prst="line">
              <a:avLst/>
            </a:prstGeom>
            <a:solidFill>
              <a:schemeClr val="accent1"/>
            </a:solidFill>
            <a:ln w="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2" name="TextBox 61"/>
            <p:cNvSpPr txBox="1"/>
            <p:nvPr/>
          </p:nvSpPr>
          <p:spPr>
            <a:xfrm>
              <a:off x="7278624" y="2148840"/>
              <a:ext cx="25840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Symbol" panose="05050102010706020507" pitchFamily="18" charset="2"/>
                </a:rPr>
                <a:t>b</a:t>
              </a:r>
              <a:endParaRPr lang="en-US" sz="1050" dirty="0">
                <a:latin typeface="Symbol" panose="05050102010706020507" pitchFamily="18" charset="2"/>
              </a:endParaRPr>
            </a:p>
          </p:txBody>
        </p:sp>
        <p:sp>
          <p:nvSpPr>
            <p:cNvPr id="63" name="Freeform 62"/>
            <p:cNvSpPr/>
            <p:nvPr/>
          </p:nvSpPr>
          <p:spPr bwMode="auto">
            <a:xfrm>
              <a:off x="7278624" y="2221992"/>
              <a:ext cx="45719" cy="146304"/>
            </a:xfrm>
            <a:custGeom>
              <a:avLst/>
              <a:gdLst>
                <a:gd name="connsiteX0" fmla="*/ 0 w 64041"/>
                <a:gd name="connsiteY0" fmla="*/ 0 h 172720"/>
                <a:gd name="connsiteX1" fmla="*/ 58420 w 64041"/>
                <a:gd name="connsiteY1" fmla="*/ 66040 h 172720"/>
                <a:gd name="connsiteX2" fmla="*/ 58420 w 64041"/>
                <a:gd name="connsiteY2" fmla="*/ 172720 h 172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4041" h="172720">
                  <a:moveTo>
                    <a:pt x="0" y="0"/>
                  </a:moveTo>
                  <a:cubicBezTo>
                    <a:pt x="24341" y="18626"/>
                    <a:pt x="48683" y="37253"/>
                    <a:pt x="58420" y="66040"/>
                  </a:cubicBezTo>
                  <a:cubicBezTo>
                    <a:pt x="68157" y="94827"/>
                    <a:pt x="63288" y="133773"/>
                    <a:pt x="58420" y="172720"/>
                  </a:cubicBezTo>
                </a:path>
              </a:pathLst>
            </a:custGeom>
            <a:noFill/>
            <a:ln w="0" cap="flat" cmpd="sng" algn="ctr">
              <a:solidFill>
                <a:schemeClr val="tx1"/>
              </a:solidFill>
              <a:prstDash val="solid"/>
              <a:round/>
              <a:headEnd type="triangle" w="sm" len="sm"/>
              <a:tailEnd type="triangl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61" name="Straight Arrow Connector 60"/>
            <p:cNvCxnSpPr/>
            <p:nvPr/>
          </p:nvCxnSpPr>
          <p:spPr bwMode="auto">
            <a:xfrm>
              <a:off x="7168896" y="2065528"/>
              <a:ext cx="0" cy="219456"/>
            </a:xfrm>
            <a:prstGeom prst="straightConnector1">
              <a:avLst/>
            </a:prstGeom>
            <a:solidFill>
              <a:schemeClr val="accent1"/>
            </a:solidFill>
            <a:ln w="0" cap="flat" cmpd="sng" algn="ctr">
              <a:solidFill>
                <a:schemeClr val="tx1"/>
              </a:solidFill>
              <a:prstDash val="solid"/>
              <a:round/>
              <a:headEnd type="triangle" w="sm" len="sm"/>
              <a:tailEnd type="triangle" w="sm" len="sm"/>
            </a:ln>
            <a:effectLst/>
          </p:spPr>
        </p:cxnSp>
        <p:sp>
          <p:nvSpPr>
            <p:cNvPr id="66" name="TextBox 65"/>
            <p:cNvSpPr txBox="1"/>
            <p:nvPr/>
          </p:nvSpPr>
          <p:spPr>
            <a:xfrm>
              <a:off x="6976364" y="2069084"/>
              <a:ext cx="248786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700" dirty="0" smtClean="0"/>
                <a:t>H</a:t>
              </a:r>
              <a:endParaRPr lang="en-US" sz="700" dirty="0"/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301074" y="3466448"/>
            <a:ext cx="560281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2- </a:t>
            </a:r>
            <a:r>
              <a:rPr lang="en-US" u="sng" dirty="0" smtClean="0"/>
              <a:t>Circular Failures</a:t>
            </a:r>
            <a:r>
              <a:rPr lang="en-US" dirty="0" smtClean="0"/>
              <a:t>    </a:t>
            </a:r>
            <a:r>
              <a:rPr lang="en-US" sz="1400" dirty="0" smtClean="0"/>
              <a:t>(Determinate &amp; Indeterminate Problems)</a:t>
            </a:r>
          </a:p>
          <a:p>
            <a:pPr marL="744538" indent="60325">
              <a:buFont typeface="Arial" panose="020B0604020202020204" pitchFamily="34" charset="0"/>
              <a:buChar char="•"/>
            </a:pPr>
            <a:r>
              <a:rPr lang="en-US" sz="1400" dirty="0" smtClean="0"/>
              <a:t>	</a:t>
            </a:r>
            <a:r>
              <a:rPr lang="en-US" sz="1200" i="1" dirty="0" smtClean="0"/>
              <a:t>Above Toe</a:t>
            </a:r>
          </a:p>
          <a:p>
            <a:pPr marL="744538" indent="60325">
              <a:buFont typeface="Arial" panose="020B0604020202020204" pitchFamily="34" charset="0"/>
              <a:buChar char="•"/>
            </a:pPr>
            <a:r>
              <a:rPr lang="en-US" sz="1200" i="1" dirty="0" smtClean="0"/>
              <a:t>	Through Toe</a:t>
            </a:r>
          </a:p>
          <a:p>
            <a:pPr marL="744538" indent="60325">
              <a:buFont typeface="Arial" panose="020B0604020202020204" pitchFamily="34" charset="0"/>
              <a:buChar char="•"/>
            </a:pPr>
            <a:r>
              <a:rPr lang="en-US" sz="1200" i="1" dirty="0"/>
              <a:t>	</a:t>
            </a:r>
            <a:r>
              <a:rPr lang="en-US" sz="1200" i="1" dirty="0" smtClean="0"/>
              <a:t>Deep seated </a:t>
            </a:r>
            <a:endParaRPr lang="en-US" sz="1200" i="1" dirty="0"/>
          </a:p>
        </p:txBody>
      </p:sp>
      <p:sp>
        <p:nvSpPr>
          <p:cNvPr id="68" name="TextBox 67"/>
          <p:cNvSpPr txBox="1"/>
          <p:nvPr/>
        </p:nvSpPr>
        <p:spPr>
          <a:xfrm>
            <a:off x="301074" y="5072510"/>
            <a:ext cx="42312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3- </a:t>
            </a:r>
            <a:r>
              <a:rPr lang="en-US" u="sng" dirty="0" smtClean="0"/>
              <a:t>Wedge Failures</a:t>
            </a:r>
            <a:r>
              <a:rPr lang="en-US" dirty="0" smtClean="0"/>
              <a:t>      </a:t>
            </a:r>
            <a:r>
              <a:rPr lang="en-US" sz="1400" dirty="0" smtClean="0"/>
              <a:t>Multiple Planer Failure</a:t>
            </a:r>
            <a:endParaRPr lang="en-US" sz="1400" dirty="0"/>
          </a:p>
        </p:txBody>
      </p:sp>
      <p:pic>
        <p:nvPicPr>
          <p:cNvPr id="65" name="Picture 6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0639" y="1801865"/>
            <a:ext cx="1630240" cy="931566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 rotWithShape="1">
          <a:blip r:embed="rId6"/>
          <a:srcRect l="45645" t="42794" b="10799"/>
          <a:stretch/>
        </p:blipFill>
        <p:spPr>
          <a:xfrm>
            <a:off x="5613727" y="4775200"/>
            <a:ext cx="1765536" cy="812800"/>
          </a:xfrm>
          <a:prstGeom prst="rect">
            <a:avLst/>
          </a:prstGeom>
        </p:spPr>
      </p:pic>
      <p:sp>
        <p:nvSpPr>
          <p:cNvPr id="73" name="TextBox 72"/>
          <p:cNvSpPr txBox="1"/>
          <p:nvPr/>
        </p:nvSpPr>
        <p:spPr>
          <a:xfrm>
            <a:off x="301074" y="6213231"/>
            <a:ext cx="5242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4- </a:t>
            </a:r>
            <a:r>
              <a:rPr lang="en-US" u="sng" dirty="0" smtClean="0"/>
              <a:t>Complex Failures</a:t>
            </a:r>
            <a:r>
              <a:rPr lang="en-US" dirty="0" smtClean="0"/>
              <a:t>      </a:t>
            </a:r>
            <a:r>
              <a:rPr lang="en-US" sz="1400" dirty="0" smtClean="0"/>
              <a:t>Combination of Planar &amp; Circular</a:t>
            </a:r>
            <a:endParaRPr lang="en-US" sz="1400" dirty="0"/>
          </a:p>
        </p:txBody>
      </p:sp>
      <p:grpSp>
        <p:nvGrpSpPr>
          <p:cNvPr id="72" name="Group 71"/>
          <p:cNvGrpSpPr/>
          <p:nvPr/>
        </p:nvGrpSpPr>
        <p:grpSpPr>
          <a:xfrm>
            <a:off x="6390431" y="2298440"/>
            <a:ext cx="1740206" cy="982380"/>
            <a:chOff x="7220165" y="2162974"/>
            <a:chExt cx="1740206" cy="982380"/>
          </a:xfrm>
        </p:grpSpPr>
        <p:cxnSp>
          <p:nvCxnSpPr>
            <p:cNvPr id="15" name="Straight Connector 14"/>
            <p:cNvCxnSpPr>
              <a:stCxn id="17" idx="1"/>
            </p:cNvCxnSpPr>
            <p:nvPr/>
          </p:nvCxnSpPr>
          <p:spPr bwMode="auto">
            <a:xfrm flipH="1">
              <a:off x="7474995" y="2164508"/>
              <a:ext cx="1218653" cy="976589"/>
            </a:xfrm>
            <a:prstGeom prst="line">
              <a:avLst/>
            </a:prstGeom>
            <a:solidFill>
              <a:schemeClr val="accent1"/>
            </a:solidFill>
            <a:ln w="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 flipH="1" flipV="1">
              <a:off x="7220165" y="3139276"/>
              <a:ext cx="957072" cy="998"/>
            </a:xfrm>
            <a:prstGeom prst="line">
              <a:avLst/>
            </a:prstGeom>
            <a:solidFill>
              <a:schemeClr val="accent1"/>
            </a:solidFill>
            <a:ln w="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" name="Regular Pentagon 7"/>
            <p:cNvSpPr/>
            <p:nvPr/>
          </p:nvSpPr>
          <p:spPr bwMode="auto">
            <a:xfrm>
              <a:off x="7486482" y="2164508"/>
              <a:ext cx="1207166" cy="965307"/>
            </a:xfrm>
            <a:custGeom>
              <a:avLst/>
              <a:gdLst>
                <a:gd name="connsiteX0" fmla="*/ 1 w 1389888"/>
                <a:gd name="connsiteY0" fmla="*/ 475006 h 1243584"/>
                <a:gd name="connsiteX1" fmla="*/ 694944 w 1389888"/>
                <a:gd name="connsiteY1" fmla="*/ 0 h 1243584"/>
                <a:gd name="connsiteX2" fmla="*/ 1389887 w 1389888"/>
                <a:gd name="connsiteY2" fmla="*/ 475006 h 1243584"/>
                <a:gd name="connsiteX3" fmla="*/ 1124442 w 1389888"/>
                <a:gd name="connsiteY3" fmla="*/ 1243581 h 1243584"/>
                <a:gd name="connsiteX4" fmla="*/ 265446 w 1389888"/>
                <a:gd name="connsiteY4" fmla="*/ 1243581 h 1243584"/>
                <a:gd name="connsiteX5" fmla="*/ 1 w 1389888"/>
                <a:gd name="connsiteY5" fmla="*/ 475006 h 1243584"/>
                <a:gd name="connsiteX0" fmla="*/ 0 w 1633406"/>
                <a:gd name="connsiteY0" fmla="*/ 535163 h 1303738"/>
                <a:gd name="connsiteX1" fmla="*/ 1633406 w 1633406"/>
                <a:gd name="connsiteY1" fmla="*/ 0 h 1303738"/>
                <a:gd name="connsiteX2" fmla="*/ 1389886 w 1633406"/>
                <a:gd name="connsiteY2" fmla="*/ 535163 h 1303738"/>
                <a:gd name="connsiteX3" fmla="*/ 1124441 w 1633406"/>
                <a:gd name="connsiteY3" fmla="*/ 1303738 h 1303738"/>
                <a:gd name="connsiteX4" fmla="*/ 265445 w 1633406"/>
                <a:gd name="connsiteY4" fmla="*/ 1303738 h 1303738"/>
                <a:gd name="connsiteX5" fmla="*/ 0 w 1633406"/>
                <a:gd name="connsiteY5" fmla="*/ 535163 h 1303738"/>
                <a:gd name="connsiteX0" fmla="*/ 0 w 1489028"/>
                <a:gd name="connsiteY0" fmla="*/ 799858 h 1303738"/>
                <a:gd name="connsiteX1" fmla="*/ 1489028 w 1489028"/>
                <a:gd name="connsiteY1" fmla="*/ 0 h 1303738"/>
                <a:gd name="connsiteX2" fmla="*/ 1245508 w 1489028"/>
                <a:gd name="connsiteY2" fmla="*/ 535163 h 1303738"/>
                <a:gd name="connsiteX3" fmla="*/ 980063 w 1489028"/>
                <a:gd name="connsiteY3" fmla="*/ 1303738 h 1303738"/>
                <a:gd name="connsiteX4" fmla="*/ 121067 w 1489028"/>
                <a:gd name="connsiteY4" fmla="*/ 1303738 h 1303738"/>
                <a:gd name="connsiteX5" fmla="*/ 0 w 1489028"/>
                <a:gd name="connsiteY5" fmla="*/ 799858 h 1303738"/>
                <a:gd name="connsiteX0" fmla="*/ 324101 w 1813129"/>
                <a:gd name="connsiteY0" fmla="*/ 799858 h 1303738"/>
                <a:gd name="connsiteX1" fmla="*/ 1813129 w 1813129"/>
                <a:gd name="connsiteY1" fmla="*/ 0 h 1303738"/>
                <a:gd name="connsiteX2" fmla="*/ 1569609 w 1813129"/>
                <a:gd name="connsiteY2" fmla="*/ 535163 h 1303738"/>
                <a:gd name="connsiteX3" fmla="*/ 1304164 w 1813129"/>
                <a:gd name="connsiteY3" fmla="*/ 1303738 h 1303738"/>
                <a:gd name="connsiteX4" fmla="*/ 0 w 1813129"/>
                <a:gd name="connsiteY4" fmla="*/ 810443 h 1303738"/>
                <a:gd name="connsiteX5" fmla="*/ 324101 w 1813129"/>
                <a:gd name="connsiteY5" fmla="*/ 799858 h 1303738"/>
                <a:gd name="connsiteX0" fmla="*/ 324101 w 1813129"/>
                <a:gd name="connsiteY0" fmla="*/ 799858 h 966854"/>
                <a:gd name="connsiteX1" fmla="*/ 1813129 w 1813129"/>
                <a:gd name="connsiteY1" fmla="*/ 0 h 966854"/>
                <a:gd name="connsiteX2" fmla="*/ 1569609 w 1813129"/>
                <a:gd name="connsiteY2" fmla="*/ 535163 h 966854"/>
                <a:gd name="connsiteX3" fmla="*/ 329606 w 1813129"/>
                <a:gd name="connsiteY3" fmla="*/ 966854 h 966854"/>
                <a:gd name="connsiteX4" fmla="*/ 0 w 1813129"/>
                <a:gd name="connsiteY4" fmla="*/ 810443 h 966854"/>
                <a:gd name="connsiteX5" fmla="*/ 324101 w 1813129"/>
                <a:gd name="connsiteY5" fmla="*/ 799858 h 966854"/>
                <a:gd name="connsiteX0" fmla="*/ 324101 w 1813129"/>
                <a:gd name="connsiteY0" fmla="*/ 799858 h 966854"/>
                <a:gd name="connsiteX1" fmla="*/ 1813129 w 1813129"/>
                <a:gd name="connsiteY1" fmla="*/ 0 h 966854"/>
                <a:gd name="connsiteX2" fmla="*/ 1545546 w 1813129"/>
                <a:gd name="connsiteY2" fmla="*/ 282499 h 966854"/>
                <a:gd name="connsiteX3" fmla="*/ 329606 w 1813129"/>
                <a:gd name="connsiteY3" fmla="*/ 966854 h 966854"/>
                <a:gd name="connsiteX4" fmla="*/ 0 w 1813129"/>
                <a:gd name="connsiteY4" fmla="*/ 810443 h 966854"/>
                <a:gd name="connsiteX5" fmla="*/ 324101 w 1813129"/>
                <a:gd name="connsiteY5" fmla="*/ 799858 h 966854"/>
                <a:gd name="connsiteX0" fmla="*/ 324101 w 1813129"/>
                <a:gd name="connsiteY0" fmla="*/ 799858 h 966854"/>
                <a:gd name="connsiteX1" fmla="*/ 1813129 w 1813129"/>
                <a:gd name="connsiteY1" fmla="*/ 0 h 966854"/>
                <a:gd name="connsiteX2" fmla="*/ 1545546 w 1813129"/>
                <a:gd name="connsiteY2" fmla="*/ 282499 h 966854"/>
                <a:gd name="connsiteX3" fmla="*/ 305543 w 1813129"/>
                <a:gd name="connsiteY3" fmla="*/ 966854 h 966854"/>
                <a:gd name="connsiteX4" fmla="*/ 0 w 1813129"/>
                <a:gd name="connsiteY4" fmla="*/ 810443 h 966854"/>
                <a:gd name="connsiteX5" fmla="*/ 324101 w 1813129"/>
                <a:gd name="connsiteY5" fmla="*/ 799858 h 966854"/>
                <a:gd name="connsiteX0" fmla="*/ 324101 w 1957507"/>
                <a:gd name="connsiteY0" fmla="*/ 896111 h 1063107"/>
                <a:gd name="connsiteX1" fmla="*/ 1957507 w 1957507"/>
                <a:gd name="connsiteY1" fmla="*/ 0 h 1063107"/>
                <a:gd name="connsiteX2" fmla="*/ 1545546 w 1957507"/>
                <a:gd name="connsiteY2" fmla="*/ 378752 h 1063107"/>
                <a:gd name="connsiteX3" fmla="*/ 305543 w 1957507"/>
                <a:gd name="connsiteY3" fmla="*/ 1063107 h 1063107"/>
                <a:gd name="connsiteX4" fmla="*/ 0 w 1957507"/>
                <a:gd name="connsiteY4" fmla="*/ 906696 h 1063107"/>
                <a:gd name="connsiteX5" fmla="*/ 324101 w 1957507"/>
                <a:gd name="connsiteY5" fmla="*/ 896111 h 1063107"/>
                <a:gd name="connsiteX0" fmla="*/ 324101 w 1976557"/>
                <a:gd name="connsiteY0" fmla="*/ 873251 h 1040247"/>
                <a:gd name="connsiteX1" fmla="*/ 1976557 w 1976557"/>
                <a:gd name="connsiteY1" fmla="*/ 0 h 1040247"/>
                <a:gd name="connsiteX2" fmla="*/ 1545546 w 1976557"/>
                <a:gd name="connsiteY2" fmla="*/ 355892 h 1040247"/>
                <a:gd name="connsiteX3" fmla="*/ 305543 w 1976557"/>
                <a:gd name="connsiteY3" fmla="*/ 1040247 h 1040247"/>
                <a:gd name="connsiteX4" fmla="*/ 0 w 1976557"/>
                <a:gd name="connsiteY4" fmla="*/ 883836 h 1040247"/>
                <a:gd name="connsiteX5" fmla="*/ 324101 w 1976557"/>
                <a:gd name="connsiteY5" fmla="*/ 873251 h 1040247"/>
                <a:gd name="connsiteX0" fmla="*/ 318386 w 1970842"/>
                <a:gd name="connsiteY0" fmla="*/ 873251 h 1040247"/>
                <a:gd name="connsiteX1" fmla="*/ 1970842 w 1970842"/>
                <a:gd name="connsiteY1" fmla="*/ 0 h 1040247"/>
                <a:gd name="connsiteX2" fmla="*/ 1539831 w 1970842"/>
                <a:gd name="connsiteY2" fmla="*/ 355892 h 1040247"/>
                <a:gd name="connsiteX3" fmla="*/ 299828 w 1970842"/>
                <a:gd name="connsiteY3" fmla="*/ 1040247 h 1040247"/>
                <a:gd name="connsiteX4" fmla="*/ 0 w 1970842"/>
                <a:gd name="connsiteY4" fmla="*/ 866691 h 1040247"/>
                <a:gd name="connsiteX5" fmla="*/ 318386 w 1970842"/>
                <a:gd name="connsiteY5" fmla="*/ 873251 h 1040247"/>
                <a:gd name="connsiteX0" fmla="*/ 316481 w 1970842"/>
                <a:gd name="connsiteY0" fmla="*/ 867536 h 1040247"/>
                <a:gd name="connsiteX1" fmla="*/ 1970842 w 1970842"/>
                <a:gd name="connsiteY1" fmla="*/ 0 h 1040247"/>
                <a:gd name="connsiteX2" fmla="*/ 1539831 w 1970842"/>
                <a:gd name="connsiteY2" fmla="*/ 355892 h 1040247"/>
                <a:gd name="connsiteX3" fmla="*/ 299828 w 1970842"/>
                <a:gd name="connsiteY3" fmla="*/ 1040247 h 1040247"/>
                <a:gd name="connsiteX4" fmla="*/ 0 w 1970842"/>
                <a:gd name="connsiteY4" fmla="*/ 866691 h 1040247"/>
                <a:gd name="connsiteX5" fmla="*/ 316481 w 1970842"/>
                <a:gd name="connsiteY5" fmla="*/ 867536 h 1040247"/>
                <a:gd name="connsiteX0" fmla="*/ 316481 w 1970842"/>
                <a:gd name="connsiteY0" fmla="*/ 867536 h 990717"/>
                <a:gd name="connsiteX1" fmla="*/ 1970842 w 1970842"/>
                <a:gd name="connsiteY1" fmla="*/ 0 h 990717"/>
                <a:gd name="connsiteX2" fmla="*/ 1539831 w 1970842"/>
                <a:gd name="connsiteY2" fmla="*/ 355892 h 990717"/>
                <a:gd name="connsiteX3" fmla="*/ 318878 w 1970842"/>
                <a:gd name="connsiteY3" fmla="*/ 990717 h 990717"/>
                <a:gd name="connsiteX4" fmla="*/ 0 w 1970842"/>
                <a:gd name="connsiteY4" fmla="*/ 866691 h 990717"/>
                <a:gd name="connsiteX5" fmla="*/ 316481 w 1970842"/>
                <a:gd name="connsiteY5" fmla="*/ 867536 h 990717"/>
                <a:gd name="connsiteX0" fmla="*/ 316481 w 1970842"/>
                <a:gd name="connsiteY0" fmla="*/ 867536 h 992622"/>
                <a:gd name="connsiteX1" fmla="*/ 1970842 w 1970842"/>
                <a:gd name="connsiteY1" fmla="*/ 0 h 992622"/>
                <a:gd name="connsiteX2" fmla="*/ 1539831 w 1970842"/>
                <a:gd name="connsiteY2" fmla="*/ 355892 h 992622"/>
                <a:gd name="connsiteX3" fmla="*/ 315068 w 1970842"/>
                <a:gd name="connsiteY3" fmla="*/ 992622 h 992622"/>
                <a:gd name="connsiteX4" fmla="*/ 0 w 1970842"/>
                <a:gd name="connsiteY4" fmla="*/ 866691 h 992622"/>
                <a:gd name="connsiteX5" fmla="*/ 316481 w 1970842"/>
                <a:gd name="connsiteY5" fmla="*/ 867536 h 992622"/>
                <a:gd name="connsiteX0" fmla="*/ 316481 w 1970842"/>
                <a:gd name="connsiteY0" fmla="*/ 1847734 h 1972820"/>
                <a:gd name="connsiteX1" fmla="*/ 1970842 w 1970842"/>
                <a:gd name="connsiteY1" fmla="*/ 980198 h 1972820"/>
                <a:gd name="connsiteX2" fmla="*/ 1249709 w 1970842"/>
                <a:gd name="connsiteY2" fmla="*/ 0 h 1972820"/>
                <a:gd name="connsiteX3" fmla="*/ 315068 w 1970842"/>
                <a:gd name="connsiteY3" fmla="*/ 1972820 h 1972820"/>
                <a:gd name="connsiteX4" fmla="*/ 0 w 1970842"/>
                <a:gd name="connsiteY4" fmla="*/ 1846889 h 1972820"/>
                <a:gd name="connsiteX5" fmla="*/ 316481 w 1970842"/>
                <a:gd name="connsiteY5" fmla="*/ 1847734 h 1972820"/>
                <a:gd name="connsiteX0" fmla="*/ 316481 w 1970842"/>
                <a:gd name="connsiteY0" fmla="*/ 1847734 h 1847734"/>
                <a:gd name="connsiteX1" fmla="*/ 1970842 w 1970842"/>
                <a:gd name="connsiteY1" fmla="*/ 980198 h 1847734"/>
                <a:gd name="connsiteX2" fmla="*/ 1249709 w 1970842"/>
                <a:gd name="connsiteY2" fmla="*/ 0 h 1847734"/>
                <a:gd name="connsiteX3" fmla="*/ 299799 w 1970842"/>
                <a:gd name="connsiteY3" fmla="*/ 766521 h 1847734"/>
                <a:gd name="connsiteX4" fmla="*/ 0 w 1970842"/>
                <a:gd name="connsiteY4" fmla="*/ 1846889 h 1847734"/>
                <a:gd name="connsiteX5" fmla="*/ 316481 w 1970842"/>
                <a:gd name="connsiteY5" fmla="*/ 1847734 h 1847734"/>
                <a:gd name="connsiteX0" fmla="*/ 316481 w 1993746"/>
                <a:gd name="connsiteY0" fmla="*/ 1847734 h 1847734"/>
                <a:gd name="connsiteX1" fmla="*/ 1993746 w 1993746"/>
                <a:gd name="connsiteY1" fmla="*/ 522110 h 1847734"/>
                <a:gd name="connsiteX2" fmla="*/ 1249709 w 1993746"/>
                <a:gd name="connsiteY2" fmla="*/ 0 h 1847734"/>
                <a:gd name="connsiteX3" fmla="*/ 299799 w 1993746"/>
                <a:gd name="connsiteY3" fmla="*/ 766521 h 1847734"/>
                <a:gd name="connsiteX4" fmla="*/ 0 w 1993746"/>
                <a:gd name="connsiteY4" fmla="*/ 1846889 h 1847734"/>
                <a:gd name="connsiteX5" fmla="*/ 316481 w 1993746"/>
                <a:gd name="connsiteY5" fmla="*/ 1847734 h 1847734"/>
                <a:gd name="connsiteX0" fmla="*/ 316481 w 1993746"/>
                <a:gd name="connsiteY0" fmla="*/ 1325624 h 1325624"/>
                <a:gd name="connsiteX1" fmla="*/ 1993746 w 1993746"/>
                <a:gd name="connsiteY1" fmla="*/ 0 h 1325624"/>
                <a:gd name="connsiteX2" fmla="*/ 1394770 w 1993746"/>
                <a:gd name="connsiteY2" fmla="*/ 12326 h 1325624"/>
                <a:gd name="connsiteX3" fmla="*/ 299799 w 1993746"/>
                <a:gd name="connsiteY3" fmla="*/ 244411 h 1325624"/>
                <a:gd name="connsiteX4" fmla="*/ 0 w 1993746"/>
                <a:gd name="connsiteY4" fmla="*/ 1324779 h 1325624"/>
                <a:gd name="connsiteX5" fmla="*/ 316481 w 1993746"/>
                <a:gd name="connsiteY5" fmla="*/ 1325624 h 1325624"/>
                <a:gd name="connsiteX0" fmla="*/ 16683 w 1693948"/>
                <a:gd name="connsiteY0" fmla="*/ 1325624 h 1325624"/>
                <a:gd name="connsiteX1" fmla="*/ 1693948 w 1693948"/>
                <a:gd name="connsiteY1" fmla="*/ 0 h 1325624"/>
                <a:gd name="connsiteX2" fmla="*/ 1094972 w 1693948"/>
                <a:gd name="connsiteY2" fmla="*/ 12326 h 1325624"/>
                <a:gd name="connsiteX3" fmla="*/ 1 w 1693948"/>
                <a:gd name="connsiteY3" fmla="*/ 244411 h 1325624"/>
                <a:gd name="connsiteX4" fmla="*/ 59037 w 1693948"/>
                <a:gd name="connsiteY4" fmla="*/ 859056 h 1325624"/>
                <a:gd name="connsiteX5" fmla="*/ 16683 w 1693948"/>
                <a:gd name="connsiteY5" fmla="*/ 1325624 h 1325624"/>
                <a:gd name="connsiteX0" fmla="*/ -1 w 1677264"/>
                <a:gd name="connsiteY0" fmla="*/ 1325624 h 1325624"/>
                <a:gd name="connsiteX1" fmla="*/ 1677264 w 1677264"/>
                <a:gd name="connsiteY1" fmla="*/ 0 h 1325624"/>
                <a:gd name="connsiteX2" fmla="*/ 1078288 w 1677264"/>
                <a:gd name="connsiteY2" fmla="*/ 12326 h 1325624"/>
                <a:gd name="connsiteX3" fmla="*/ 42353 w 1677264"/>
                <a:gd name="connsiteY3" fmla="*/ 859056 h 1325624"/>
                <a:gd name="connsiteX4" fmla="*/ -1 w 1677264"/>
                <a:gd name="connsiteY4" fmla="*/ 1325624 h 1325624"/>
                <a:gd name="connsiteX0" fmla="*/ 0 w 1634911"/>
                <a:gd name="connsiteY0" fmla="*/ 859056 h 859056"/>
                <a:gd name="connsiteX1" fmla="*/ 1634911 w 1634911"/>
                <a:gd name="connsiteY1" fmla="*/ 0 h 859056"/>
                <a:gd name="connsiteX2" fmla="*/ 1035935 w 1634911"/>
                <a:gd name="connsiteY2" fmla="*/ 12326 h 859056"/>
                <a:gd name="connsiteX3" fmla="*/ 0 w 1634911"/>
                <a:gd name="connsiteY3" fmla="*/ 859056 h 859056"/>
                <a:gd name="connsiteX0" fmla="*/ 0 w 1634911"/>
                <a:gd name="connsiteY0" fmla="*/ 859056 h 859056"/>
                <a:gd name="connsiteX1" fmla="*/ 1634911 w 1634911"/>
                <a:gd name="connsiteY1" fmla="*/ 0 h 859056"/>
                <a:gd name="connsiteX2" fmla="*/ 759570 w 1634911"/>
                <a:gd name="connsiteY2" fmla="*/ 108274 h 859056"/>
                <a:gd name="connsiteX3" fmla="*/ 0 w 1634911"/>
                <a:gd name="connsiteY3" fmla="*/ 859056 h 859056"/>
                <a:gd name="connsiteX0" fmla="*/ 0 w 1641820"/>
                <a:gd name="connsiteY0" fmla="*/ 868194 h 868194"/>
                <a:gd name="connsiteX1" fmla="*/ 1641820 w 1641820"/>
                <a:gd name="connsiteY1" fmla="*/ 0 h 868194"/>
                <a:gd name="connsiteX2" fmla="*/ 759570 w 1641820"/>
                <a:gd name="connsiteY2" fmla="*/ 117412 h 868194"/>
                <a:gd name="connsiteX3" fmla="*/ 0 w 1641820"/>
                <a:gd name="connsiteY3" fmla="*/ 868194 h 868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41820" h="868194">
                  <a:moveTo>
                    <a:pt x="0" y="868194"/>
                  </a:moveTo>
                  <a:lnTo>
                    <a:pt x="1641820" y="0"/>
                  </a:lnTo>
                  <a:lnTo>
                    <a:pt x="759570" y="117412"/>
                  </a:lnTo>
                  <a:lnTo>
                    <a:pt x="0" y="868194"/>
                  </a:lnTo>
                  <a:close/>
                </a:path>
              </a:pathLst>
            </a:custGeom>
            <a:solidFill>
              <a:srgbClr val="FFC000"/>
            </a:solidFill>
            <a:ln w="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 flipH="1" flipV="1">
              <a:off x="8696533" y="2163898"/>
              <a:ext cx="263838" cy="4244"/>
            </a:xfrm>
            <a:prstGeom prst="line">
              <a:avLst/>
            </a:prstGeom>
            <a:solidFill>
              <a:schemeClr val="accent1"/>
            </a:solidFill>
            <a:ln w="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 flipH="1">
              <a:off x="7227277" y="2162974"/>
              <a:ext cx="1455227" cy="1432"/>
            </a:xfrm>
            <a:prstGeom prst="line">
              <a:avLst/>
            </a:prstGeom>
            <a:solidFill>
              <a:schemeClr val="accent1"/>
            </a:solidFill>
            <a:ln w="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Arrow Connector 46"/>
            <p:cNvCxnSpPr/>
            <p:nvPr/>
          </p:nvCxnSpPr>
          <p:spPr bwMode="auto">
            <a:xfrm flipH="1" flipV="1">
              <a:off x="7372057" y="2164406"/>
              <a:ext cx="508" cy="98094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48" name="TextBox 47"/>
            <p:cNvSpPr txBox="1"/>
            <p:nvPr/>
          </p:nvSpPr>
          <p:spPr>
            <a:xfrm>
              <a:off x="7226261" y="2450410"/>
              <a:ext cx="287258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100" dirty="0" smtClean="0"/>
                <a:t>H</a:t>
              </a:r>
              <a:endParaRPr lang="en-US" sz="1100" dirty="0"/>
            </a:p>
          </p:txBody>
        </p:sp>
        <p:sp>
          <p:nvSpPr>
            <p:cNvPr id="53" name="Freeform 52"/>
            <p:cNvSpPr/>
            <p:nvPr/>
          </p:nvSpPr>
          <p:spPr bwMode="auto">
            <a:xfrm>
              <a:off x="7694637" y="2967046"/>
              <a:ext cx="64041" cy="172720"/>
            </a:xfrm>
            <a:custGeom>
              <a:avLst/>
              <a:gdLst>
                <a:gd name="connsiteX0" fmla="*/ 0 w 64041"/>
                <a:gd name="connsiteY0" fmla="*/ 0 h 172720"/>
                <a:gd name="connsiteX1" fmla="*/ 58420 w 64041"/>
                <a:gd name="connsiteY1" fmla="*/ 66040 h 172720"/>
                <a:gd name="connsiteX2" fmla="*/ 58420 w 64041"/>
                <a:gd name="connsiteY2" fmla="*/ 172720 h 172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4041" h="172720">
                  <a:moveTo>
                    <a:pt x="0" y="0"/>
                  </a:moveTo>
                  <a:cubicBezTo>
                    <a:pt x="24341" y="18626"/>
                    <a:pt x="48683" y="37253"/>
                    <a:pt x="58420" y="66040"/>
                  </a:cubicBezTo>
                  <a:cubicBezTo>
                    <a:pt x="68157" y="94827"/>
                    <a:pt x="63288" y="133773"/>
                    <a:pt x="58420" y="172720"/>
                  </a:cubicBezTo>
                </a:path>
              </a:pathLst>
            </a:custGeom>
            <a:noFill/>
            <a:ln w="0" cap="flat" cmpd="sng" algn="ctr">
              <a:solidFill>
                <a:schemeClr val="tx1"/>
              </a:solidFill>
              <a:prstDash val="solid"/>
              <a:round/>
              <a:headEnd type="triangle" w="sm" len="sm"/>
              <a:tailEnd type="triangl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7701749" y="2889322"/>
              <a:ext cx="25840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>
                  <a:latin typeface="Symbol" panose="05050102010706020507" pitchFamily="18" charset="2"/>
                </a:rPr>
                <a:t>b</a:t>
              </a:r>
              <a:endParaRPr lang="en-US" sz="1050" dirty="0">
                <a:latin typeface="Symbol" panose="05050102010706020507" pitchFamily="18" charset="2"/>
              </a:endParaRPr>
            </a:p>
          </p:txBody>
        </p:sp>
      </p:grpSp>
      <p:pic>
        <p:nvPicPr>
          <p:cNvPr id="76" name="Picture 75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l="57833" t="52893" r="13628" b="15856"/>
          <a:stretch/>
        </p:blipFill>
        <p:spPr>
          <a:xfrm>
            <a:off x="7293057" y="3752361"/>
            <a:ext cx="1038144" cy="852571"/>
          </a:xfrm>
          <a:prstGeom prst="rect">
            <a:avLst/>
          </a:prstGeom>
        </p:spPr>
      </p:pic>
      <p:pic>
        <p:nvPicPr>
          <p:cNvPr id="79" name="Picture 78"/>
          <p:cNvPicPr>
            <a:picLocks noChangeAspect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20000"/>
                    </a14:imgEffect>
                  </a14:imgLayer>
                </a14:imgProps>
              </a:ext>
            </a:extLst>
          </a:blip>
          <a:srcRect l="2989" t="46951" r="53555" b="10652"/>
          <a:stretch/>
        </p:blipFill>
        <p:spPr>
          <a:xfrm>
            <a:off x="5740401" y="5833972"/>
            <a:ext cx="1769534" cy="930893"/>
          </a:xfrm>
          <a:prstGeom prst="rect">
            <a:avLst/>
          </a:prstGeom>
        </p:spPr>
      </p:pic>
      <p:sp>
        <p:nvSpPr>
          <p:cNvPr id="80" name="Freeform 79"/>
          <p:cNvSpPr/>
          <p:nvPr/>
        </p:nvSpPr>
        <p:spPr bwMode="auto">
          <a:xfrm>
            <a:off x="5811859" y="1853225"/>
            <a:ext cx="1552536" cy="790406"/>
          </a:xfrm>
          <a:custGeom>
            <a:avLst/>
            <a:gdLst>
              <a:gd name="connsiteX0" fmla="*/ 0 w 214651"/>
              <a:gd name="connsiteY0" fmla="*/ 470883 h 1050003"/>
              <a:gd name="connsiteX1" fmla="*/ 213360 w 214651"/>
              <a:gd name="connsiteY1" fmla="*/ 19779 h 1050003"/>
              <a:gd name="connsiteX2" fmla="*/ 73152 w 214651"/>
              <a:gd name="connsiteY2" fmla="*/ 1050003 h 1050003"/>
              <a:gd name="connsiteX0" fmla="*/ 0 w 73152"/>
              <a:gd name="connsiteY0" fmla="*/ 0 h 579120"/>
              <a:gd name="connsiteX1" fmla="*/ 73152 w 73152"/>
              <a:gd name="connsiteY1" fmla="*/ 579120 h 579120"/>
              <a:gd name="connsiteX0" fmla="*/ 0 w 193583"/>
              <a:gd name="connsiteY0" fmla="*/ 289845 h 868965"/>
              <a:gd name="connsiteX1" fmla="*/ 73152 w 193583"/>
              <a:gd name="connsiteY1" fmla="*/ 868965 h 868965"/>
              <a:gd name="connsiteX0" fmla="*/ 0 w 316387"/>
              <a:gd name="connsiteY0" fmla="*/ 330929 h 910049"/>
              <a:gd name="connsiteX1" fmla="*/ 73152 w 316387"/>
              <a:gd name="connsiteY1" fmla="*/ 910049 h 910049"/>
              <a:gd name="connsiteX0" fmla="*/ 0 w 1003665"/>
              <a:gd name="connsiteY0" fmla="*/ 380207 h 739194"/>
              <a:gd name="connsiteX1" fmla="*/ 925590 w 1003665"/>
              <a:gd name="connsiteY1" fmla="*/ 739194 h 739194"/>
              <a:gd name="connsiteX0" fmla="*/ 0 w 1063347"/>
              <a:gd name="connsiteY0" fmla="*/ 363686 h 790406"/>
              <a:gd name="connsiteX1" fmla="*/ 989378 w 1063347"/>
              <a:gd name="connsiteY1" fmla="*/ 790406 h 790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63347" h="790406">
                <a:moveTo>
                  <a:pt x="0" y="363686"/>
                </a:moveTo>
                <a:cubicBezTo>
                  <a:pt x="402336" y="-473498"/>
                  <a:pt x="1330754" y="335238"/>
                  <a:pt x="989378" y="790406"/>
                </a:cubicBezTo>
              </a:path>
            </a:pathLst>
          </a:custGeom>
          <a:noFill/>
          <a:ln w="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reeform 2"/>
          <p:cNvSpPr>
            <a:spLocks noChangeArrowheads="1"/>
          </p:cNvSpPr>
          <p:nvPr/>
        </p:nvSpPr>
        <p:spPr bwMode="auto">
          <a:xfrm>
            <a:off x="942975" y="1527175"/>
            <a:ext cx="6542088" cy="1025525"/>
          </a:xfrm>
          <a:custGeom>
            <a:avLst/>
            <a:gdLst>
              <a:gd name="T0" fmla="*/ 2147483646 w 4121"/>
              <a:gd name="T1" fmla="*/ 2147483646 h 646"/>
              <a:gd name="T2" fmla="*/ 2147483646 w 4121"/>
              <a:gd name="T3" fmla="*/ 2147483646 h 646"/>
              <a:gd name="T4" fmla="*/ 2147483646 w 4121"/>
              <a:gd name="T5" fmla="*/ 2147483646 h 646"/>
              <a:gd name="T6" fmla="*/ 2147483646 w 4121"/>
              <a:gd name="T7" fmla="*/ 2147483646 h 646"/>
              <a:gd name="T8" fmla="*/ 2147483646 w 4121"/>
              <a:gd name="T9" fmla="*/ 2147483646 h 646"/>
              <a:gd name="T10" fmla="*/ 2147483646 w 4121"/>
              <a:gd name="T11" fmla="*/ 2147483646 h 646"/>
              <a:gd name="T12" fmla="*/ 2147483646 w 4121"/>
              <a:gd name="T13" fmla="*/ 2147483646 h 646"/>
              <a:gd name="T14" fmla="*/ 2147483646 w 4121"/>
              <a:gd name="T15" fmla="*/ 2147483646 h 646"/>
              <a:gd name="T16" fmla="*/ 2147483646 w 4121"/>
              <a:gd name="T17" fmla="*/ 2147483646 h 646"/>
              <a:gd name="T18" fmla="*/ 2147483646 w 4121"/>
              <a:gd name="T19" fmla="*/ 2147483646 h 646"/>
              <a:gd name="T20" fmla="*/ 2147483646 w 4121"/>
              <a:gd name="T21" fmla="*/ 2147483646 h 646"/>
              <a:gd name="T22" fmla="*/ 2147483646 w 4121"/>
              <a:gd name="T23" fmla="*/ 2147483646 h 646"/>
              <a:gd name="T24" fmla="*/ 2147483646 w 4121"/>
              <a:gd name="T25" fmla="*/ 2147483646 h 646"/>
              <a:gd name="T26" fmla="*/ 2147483646 w 4121"/>
              <a:gd name="T27" fmla="*/ 0 h 646"/>
              <a:gd name="T28" fmla="*/ 2147483646 w 4121"/>
              <a:gd name="T29" fmla="*/ 2147483646 h 646"/>
              <a:gd name="T30" fmla="*/ 2147483646 w 4121"/>
              <a:gd name="T31" fmla="*/ 2147483646 h 646"/>
              <a:gd name="T32" fmla="*/ 2147483646 w 4121"/>
              <a:gd name="T33" fmla="*/ 2147483646 h 646"/>
              <a:gd name="T34" fmla="*/ 2147483646 w 4121"/>
              <a:gd name="T35" fmla="*/ 2147483646 h 646"/>
              <a:gd name="T36" fmla="*/ 2147483646 w 4121"/>
              <a:gd name="T37" fmla="*/ 2147483646 h 646"/>
              <a:gd name="T38" fmla="*/ 2147483646 w 4121"/>
              <a:gd name="T39" fmla="*/ 2147483646 h 646"/>
              <a:gd name="T40" fmla="*/ 2147483646 w 4121"/>
              <a:gd name="T41" fmla="*/ 2147483646 h 646"/>
              <a:gd name="T42" fmla="*/ 2147483646 w 4121"/>
              <a:gd name="T43" fmla="*/ 2147483646 h 646"/>
              <a:gd name="T44" fmla="*/ 2147483646 w 4121"/>
              <a:gd name="T45" fmla="*/ 2147483646 h 646"/>
              <a:gd name="T46" fmla="*/ 2147483646 w 4121"/>
              <a:gd name="T47" fmla="*/ 2147483646 h 646"/>
              <a:gd name="T48" fmla="*/ 2147483646 w 4121"/>
              <a:gd name="T49" fmla="*/ 2147483646 h 646"/>
              <a:gd name="T50" fmla="*/ 2147483646 w 4121"/>
              <a:gd name="T51" fmla="*/ 2147483646 h 646"/>
              <a:gd name="T52" fmla="*/ 2147483646 w 4121"/>
              <a:gd name="T53" fmla="*/ 2147483646 h 646"/>
              <a:gd name="T54" fmla="*/ 2147483646 w 4121"/>
              <a:gd name="T55" fmla="*/ 2147483646 h 646"/>
              <a:gd name="T56" fmla="*/ 2147483646 w 4121"/>
              <a:gd name="T57" fmla="*/ 2147483646 h 646"/>
              <a:gd name="T58" fmla="*/ 2147483646 w 4121"/>
              <a:gd name="T59" fmla="*/ 2147483646 h 646"/>
              <a:gd name="T60" fmla="*/ 2147483646 w 4121"/>
              <a:gd name="T61" fmla="*/ 2147483646 h 646"/>
              <a:gd name="T62" fmla="*/ 2147483646 w 4121"/>
              <a:gd name="T63" fmla="*/ 2147483646 h 646"/>
              <a:gd name="T64" fmla="*/ 2147483646 w 4121"/>
              <a:gd name="T65" fmla="*/ 2147483646 h 646"/>
              <a:gd name="T66" fmla="*/ 2147483646 w 4121"/>
              <a:gd name="T67" fmla="*/ 2147483646 h 646"/>
              <a:gd name="T68" fmla="*/ 2147483646 w 4121"/>
              <a:gd name="T69" fmla="*/ 2147483646 h 646"/>
              <a:gd name="T70" fmla="*/ 2147483646 w 4121"/>
              <a:gd name="T71" fmla="*/ 2147483646 h 646"/>
              <a:gd name="T72" fmla="*/ 2147483646 w 4121"/>
              <a:gd name="T73" fmla="*/ 2147483646 h 646"/>
              <a:gd name="T74" fmla="*/ 2147483646 w 4121"/>
              <a:gd name="T75" fmla="*/ 2147483646 h 646"/>
              <a:gd name="T76" fmla="*/ 2147483646 w 4121"/>
              <a:gd name="T77" fmla="*/ 2147483646 h 646"/>
              <a:gd name="T78" fmla="*/ 2147483646 w 4121"/>
              <a:gd name="T79" fmla="*/ 2147483646 h 646"/>
              <a:gd name="T80" fmla="*/ 2147483646 w 4121"/>
              <a:gd name="T81" fmla="*/ 2147483646 h 646"/>
              <a:gd name="T82" fmla="*/ 2147483646 w 4121"/>
              <a:gd name="T83" fmla="*/ 2147483646 h 646"/>
              <a:gd name="T84" fmla="*/ 2147483646 w 4121"/>
              <a:gd name="T85" fmla="*/ 2147483646 h 646"/>
              <a:gd name="T86" fmla="*/ 2147483646 w 4121"/>
              <a:gd name="T87" fmla="*/ 2147483646 h 646"/>
              <a:gd name="T88" fmla="*/ 2147483646 w 4121"/>
              <a:gd name="T89" fmla="*/ 2147483646 h 646"/>
              <a:gd name="T90" fmla="*/ 2147483646 w 4121"/>
              <a:gd name="T91" fmla="*/ 2147483646 h 646"/>
              <a:gd name="T92" fmla="*/ 2147483646 w 4121"/>
              <a:gd name="T93" fmla="*/ 2147483646 h 646"/>
              <a:gd name="T94" fmla="*/ 2147483646 w 4121"/>
              <a:gd name="T95" fmla="*/ 2147483646 h 646"/>
              <a:gd name="T96" fmla="*/ 2147483646 w 4121"/>
              <a:gd name="T97" fmla="*/ 2147483646 h 646"/>
              <a:gd name="T98" fmla="*/ 2147483646 w 4121"/>
              <a:gd name="T99" fmla="*/ 2147483646 h 646"/>
              <a:gd name="T100" fmla="*/ 2147483646 w 4121"/>
              <a:gd name="T101" fmla="*/ 2147483646 h 646"/>
              <a:gd name="T102" fmla="*/ 2147483646 w 4121"/>
              <a:gd name="T103" fmla="*/ 2147483646 h 646"/>
              <a:gd name="T104" fmla="*/ 2147483646 w 4121"/>
              <a:gd name="T105" fmla="*/ 2147483646 h 646"/>
              <a:gd name="T106" fmla="*/ 2147483646 w 4121"/>
              <a:gd name="T107" fmla="*/ 2147483646 h 646"/>
              <a:gd name="T108" fmla="*/ 0 w 4121"/>
              <a:gd name="T109" fmla="*/ 2147483646 h 64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4121"/>
              <a:gd name="T166" fmla="*/ 0 h 646"/>
              <a:gd name="T167" fmla="*/ 4121 w 4121"/>
              <a:gd name="T168" fmla="*/ 646 h 64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4121" h="646">
                <a:moveTo>
                  <a:pt x="0" y="162"/>
                </a:moveTo>
                <a:lnTo>
                  <a:pt x="0" y="155"/>
                </a:lnTo>
                <a:lnTo>
                  <a:pt x="1" y="148"/>
                </a:lnTo>
                <a:lnTo>
                  <a:pt x="2" y="142"/>
                </a:lnTo>
                <a:lnTo>
                  <a:pt x="3" y="135"/>
                </a:lnTo>
                <a:lnTo>
                  <a:pt x="4" y="129"/>
                </a:lnTo>
                <a:lnTo>
                  <a:pt x="5" y="123"/>
                </a:lnTo>
                <a:lnTo>
                  <a:pt x="7" y="117"/>
                </a:lnTo>
                <a:lnTo>
                  <a:pt x="9" y="111"/>
                </a:lnTo>
                <a:lnTo>
                  <a:pt x="12" y="105"/>
                </a:lnTo>
                <a:lnTo>
                  <a:pt x="14" y="99"/>
                </a:lnTo>
                <a:lnTo>
                  <a:pt x="17" y="93"/>
                </a:lnTo>
                <a:lnTo>
                  <a:pt x="20" y="88"/>
                </a:lnTo>
                <a:lnTo>
                  <a:pt x="24" y="82"/>
                </a:lnTo>
                <a:lnTo>
                  <a:pt x="27" y="77"/>
                </a:lnTo>
                <a:lnTo>
                  <a:pt x="31" y="71"/>
                </a:lnTo>
                <a:lnTo>
                  <a:pt x="35" y="66"/>
                </a:lnTo>
                <a:lnTo>
                  <a:pt x="39" y="61"/>
                </a:lnTo>
                <a:lnTo>
                  <a:pt x="44" y="57"/>
                </a:lnTo>
                <a:lnTo>
                  <a:pt x="48" y="52"/>
                </a:lnTo>
                <a:lnTo>
                  <a:pt x="53" y="48"/>
                </a:lnTo>
                <a:lnTo>
                  <a:pt x="58" y="43"/>
                </a:lnTo>
                <a:lnTo>
                  <a:pt x="63" y="39"/>
                </a:lnTo>
                <a:lnTo>
                  <a:pt x="68" y="35"/>
                </a:lnTo>
                <a:lnTo>
                  <a:pt x="74" y="31"/>
                </a:lnTo>
                <a:lnTo>
                  <a:pt x="80" y="28"/>
                </a:lnTo>
                <a:lnTo>
                  <a:pt x="85" y="25"/>
                </a:lnTo>
                <a:lnTo>
                  <a:pt x="91" y="21"/>
                </a:lnTo>
                <a:lnTo>
                  <a:pt x="97" y="18"/>
                </a:lnTo>
                <a:lnTo>
                  <a:pt x="104" y="16"/>
                </a:lnTo>
                <a:lnTo>
                  <a:pt x="110" y="13"/>
                </a:lnTo>
                <a:lnTo>
                  <a:pt x="117" y="11"/>
                </a:lnTo>
                <a:lnTo>
                  <a:pt x="123" y="9"/>
                </a:lnTo>
                <a:lnTo>
                  <a:pt x="130" y="7"/>
                </a:lnTo>
                <a:lnTo>
                  <a:pt x="137" y="5"/>
                </a:lnTo>
                <a:lnTo>
                  <a:pt x="144" y="4"/>
                </a:lnTo>
                <a:lnTo>
                  <a:pt x="151" y="2"/>
                </a:lnTo>
                <a:lnTo>
                  <a:pt x="158" y="2"/>
                </a:lnTo>
                <a:lnTo>
                  <a:pt x="165" y="1"/>
                </a:lnTo>
                <a:lnTo>
                  <a:pt x="173" y="1"/>
                </a:lnTo>
                <a:lnTo>
                  <a:pt x="180" y="0"/>
                </a:lnTo>
                <a:lnTo>
                  <a:pt x="3941" y="0"/>
                </a:lnTo>
                <a:lnTo>
                  <a:pt x="3948" y="1"/>
                </a:lnTo>
                <a:lnTo>
                  <a:pt x="3955" y="1"/>
                </a:lnTo>
                <a:lnTo>
                  <a:pt x="3963" y="2"/>
                </a:lnTo>
                <a:lnTo>
                  <a:pt x="3970" y="2"/>
                </a:lnTo>
                <a:lnTo>
                  <a:pt x="3977" y="4"/>
                </a:lnTo>
                <a:lnTo>
                  <a:pt x="3984" y="5"/>
                </a:lnTo>
                <a:lnTo>
                  <a:pt x="3991" y="7"/>
                </a:lnTo>
                <a:lnTo>
                  <a:pt x="3997" y="9"/>
                </a:lnTo>
                <a:lnTo>
                  <a:pt x="4004" y="11"/>
                </a:lnTo>
                <a:lnTo>
                  <a:pt x="4011" y="13"/>
                </a:lnTo>
                <a:lnTo>
                  <a:pt x="4017" y="16"/>
                </a:lnTo>
                <a:lnTo>
                  <a:pt x="4023" y="18"/>
                </a:lnTo>
                <a:lnTo>
                  <a:pt x="4029" y="21"/>
                </a:lnTo>
                <a:lnTo>
                  <a:pt x="4035" y="25"/>
                </a:lnTo>
                <a:lnTo>
                  <a:pt x="4041" y="28"/>
                </a:lnTo>
                <a:lnTo>
                  <a:pt x="4047" y="31"/>
                </a:lnTo>
                <a:lnTo>
                  <a:pt x="4052" y="35"/>
                </a:lnTo>
                <a:lnTo>
                  <a:pt x="4058" y="39"/>
                </a:lnTo>
                <a:lnTo>
                  <a:pt x="4063" y="43"/>
                </a:lnTo>
                <a:lnTo>
                  <a:pt x="4068" y="48"/>
                </a:lnTo>
                <a:lnTo>
                  <a:pt x="4073" y="52"/>
                </a:lnTo>
                <a:lnTo>
                  <a:pt x="4077" y="57"/>
                </a:lnTo>
                <a:lnTo>
                  <a:pt x="4082" y="61"/>
                </a:lnTo>
                <a:lnTo>
                  <a:pt x="4086" y="66"/>
                </a:lnTo>
                <a:lnTo>
                  <a:pt x="4090" y="71"/>
                </a:lnTo>
                <a:lnTo>
                  <a:pt x="4094" y="77"/>
                </a:lnTo>
                <a:lnTo>
                  <a:pt x="4097" y="82"/>
                </a:lnTo>
                <a:lnTo>
                  <a:pt x="4100" y="88"/>
                </a:lnTo>
                <a:lnTo>
                  <a:pt x="4104" y="93"/>
                </a:lnTo>
                <a:lnTo>
                  <a:pt x="4106" y="99"/>
                </a:lnTo>
                <a:lnTo>
                  <a:pt x="4109" y="105"/>
                </a:lnTo>
                <a:lnTo>
                  <a:pt x="4111" y="111"/>
                </a:lnTo>
                <a:lnTo>
                  <a:pt x="4113" y="117"/>
                </a:lnTo>
                <a:lnTo>
                  <a:pt x="4115" y="123"/>
                </a:lnTo>
                <a:lnTo>
                  <a:pt x="4117" y="129"/>
                </a:lnTo>
                <a:lnTo>
                  <a:pt x="4118" y="135"/>
                </a:lnTo>
                <a:lnTo>
                  <a:pt x="4119" y="142"/>
                </a:lnTo>
                <a:lnTo>
                  <a:pt x="4120" y="148"/>
                </a:lnTo>
                <a:lnTo>
                  <a:pt x="4120" y="155"/>
                </a:lnTo>
                <a:lnTo>
                  <a:pt x="4121" y="162"/>
                </a:lnTo>
                <a:lnTo>
                  <a:pt x="4121" y="485"/>
                </a:lnTo>
                <a:lnTo>
                  <a:pt x="4120" y="492"/>
                </a:lnTo>
                <a:lnTo>
                  <a:pt x="4120" y="498"/>
                </a:lnTo>
                <a:lnTo>
                  <a:pt x="4119" y="505"/>
                </a:lnTo>
                <a:lnTo>
                  <a:pt x="4118" y="511"/>
                </a:lnTo>
                <a:lnTo>
                  <a:pt x="4117" y="518"/>
                </a:lnTo>
                <a:lnTo>
                  <a:pt x="4115" y="524"/>
                </a:lnTo>
                <a:lnTo>
                  <a:pt x="4113" y="530"/>
                </a:lnTo>
                <a:lnTo>
                  <a:pt x="4111" y="536"/>
                </a:lnTo>
                <a:lnTo>
                  <a:pt x="4109" y="542"/>
                </a:lnTo>
                <a:lnTo>
                  <a:pt x="4106" y="548"/>
                </a:lnTo>
                <a:lnTo>
                  <a:pt x="4104" y="554"/>
                </a:lnTo>
                <a:lnTo>
                  <a:pt x="4100" y="559"/>
                </a:lnTo>
                <a:lnTo>
                  <a:pt x="4097" y="565"/>
                </a:lnTo>
                <a:lnTo>
                  <a:pt x="4094" y="570"/>
                </a:lnTo>
                <a:lnTo>
                  <a:pt x="4090" y="575"/>
                </a:lnTo>
                <a:lnTo>
                  <a:pt x="4086" y="580"/>
                </a:lnTo>
                <a:lnTo>
                  <a:pt x="4082" y="585"/>
                </a:lnTo>
                <a:lnTo>
                  <a:pt x="4077" y="590"/>
                </a:lnTo>
                <a:lnTo>
                  <a:pt x="4073" y="595"/>
                </a:lnTo>
                <a:lnTo>
                  <a:pt x="4068" y="599"/>
                </a:lnTo>
                <a:lnTo>
                  <a:pt x="4063" y="604"/>
                </a:lnTo>
                <a:lnTo>
                  <a:pt x="4058" y="608"/>
                </a:lnTo>
                <a:lnTo>
                  <a:pt x="4052" y="612"/>
                </a:lnTo>
                <a:lnTo>
                  <a:pt x="4047" y="615"/>
                </a:lnTo>
                <a:lnTo>
                  <a:pt x="4041" y="619"/>
                </a:lnTo>
                <a:lnTo>
                  <a:pt x="4035" y="622"/>
                </a:lnTo>
                <a:lnTo>
                  <a:pt x="4029" y="625"/>
                </a:lnTo>
                <a:lnTo>
                  <a:pt x="4023" y="628"/>
                </a:lnTo>
                <a:lnTo>
                  <a:pt x="4017" y="631"/>
                </a:lnTo>
                <a:lnTo>
                  <a:pt x="4011" y="634"/>
                </a:lnTo>
                <a:lnTo>
                  <a:pt x="4004" y="636"/>
                </a:lnTo>
                <a:lnTo>
                  <a:pt x="3997" y="638"/>
                </a:lnTo>
                <a:lnTo>
                  <a:pt x="3991" y="640"/>
                </a:lnTo>
                <a:lnTo>
                  <a:pt x="3984" y="642"/>
                </a:lnTo>
                <a:lnTo>
                  <a:pt x="3977" y="643"/>
                </a:lnTo>
                <a:lnTo>
                  <a:pt x="3970" y="644"/>
                </a:lnTo>
                <a:lnTo>
                  <a:pt x="3963" y="645"/>
                </a:lnTo>
                <a:lnTo>
                  <a:pt x="3955" y="646"/>
                </a:lnTo>
                <a:lnTo>
                  <a:pt x="3948" y="646"/>
                </a:lnTo>
                <a:lnTo>
                  <a:pt x="3941" y="646"/>
                </a:lnTo>
                <a:lnTo>
                  <a:pt x="180" y="646"/>
                </a:lnTo>
                <a:lnTo>
                  <a:pt x="173" y="646"/>
                </a:lnTo>
                <a:lnTo>
                  <a:pt x="165" y="646"/>
                </a:lnTo>
                <a:lnTo>
                  <a:pt x="158" y="645"/>
                </a:lnTo>
                <a:lnTo>
                  <a:pt x="151" y="644"/>
                </a:lnTo>
                <a:lnTo>
                  <a:pt x="144" y="643"/>
                </a:lnTo>
                <a:lnTo>
                  <a:pt x="137" y="642"/>
                </a:lnTo>
                <a:lnTo>
                  <a:pt x="130" y="640"/>
                </a:lnTo>
                <a:lnTo>
                  <a:pt x="123" y="638"/>
                </a:lnTo>
                <a:lnTo>
                  <a:pt x="117" y="636"/>
                </a:lnTo>
                <a:lnTo>
                  <a:pt x="110" y="634"/>
                </a:lnTo>
                <a:lnTo>
                  <a:pt x="104" y="631"/>
                </a:lnTo>
                <a:lnTo>
                  <a:pt x="97" y="628"/>
                </a:lnTo>
                <a:lnTo>
                  <a:pt x="91" y="625"/>
                </a:lnTo>
                <a:lnTo>
                  <a:pt x="85" y="622"/>
                </a:lnTo>
                <a:lnTo>
                  <a:pt x="80" y="619"/>
                </a:lnTo>
                <a:lnTo>
                  <a:pt x="74" y="615"/>
                </a:lnTo>
                <a:lnTo>
                  <a:pt x="68" y="612"/>
                </a:lnTo>
                <a:lnTo>
                  <a:pt x="63" y="608"/>
                </a:lnTo>
                <a:lnTo>
                  <a:pt x="58" y="604"/>
                </a:lnTo>
                <a:lnTo>
                  <a:pt x="53" y="599"/>
                </a:lnTo>
                <a:lnTo>
                  <a:pt x="48" y="595"/>
                </a:lnTo>
                <a:lnTo>
                  <a:pt x="44" y="590"/>
                </a:lnTo>
                <a:lnTo>
                  <a:pt x="39" y="585"/>
                </a:lnTo>
                <a:lnTo>
                  <a:pt x="35" y="580"/>
                </a:lnTo>
                <a:lnTo>
                  <a:pt x="31" y="575"/>
                </a:lnTo>
                <a:lnTo>
                  <a:pt x="27" y="570"/>
                </a:lnTo>
                <a:lnTo>
                  <a:pt x="24" y="565"/>
                </a:lnTo>
                <a:lnTo>
                  <a:pt x="20" y="559"/>
                </a:lnTo>
                <a:lnTo>
                  <a:pt x="17" y="554"/>
                </a:lnTo>
                <a:lnTo>
                  <a:pt x="14" y="548"/>
                </a:lnTo>
                <a:lnTo>
                  <a:pt x="12" y="542"/>
                </a:lnTo>
                <a:lnTo>
                  <a:pt x="9" y="536"/>
                </a:lnTo>
                <a:lnTo>
                  <a:pt x="7" y="530"/>
                </a:lnTo>
                <a:lnTo>
                  <a:pt x="5" y="524"/>
                </a:lnTo>
                <a:lnTo>
                  <a:pt x="4" y="518"/>
                </a:lnTo>
                <a:lnTo>
                  <a:pt x="3" y="511"/>
                </a:lnTo>
                <a:lnTo>
                  <a:pt x="2" y="505"/>
                </a:lnTo>
                <a:lnTo>
                  <a:pt x="1" y="498"/>
                </a:lnTo>
                <a:lnTo>
                  <a:pt x="0" y="492"/>
                </a:lnTo>
                <a:lnTo>
                  <a:pt x="0" y="485"/>
                </a:lnTo>
                <a:lnTo>
                  <a:pt x="0" y="162"/>
                </a:lnTo>
                <a:close/>
              </a:path>
            </a:pathLst>
          </a:custGeom>
          <a:solidFill>
            <a:srgbClr val="FFFF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79" name="Freeform 3"/>
          <p:cNvSpPr>
            <a:spLocks noChangeArrowheads="1"/>
          </p:cNvSpPr>
          <p:nvPr/>
        </p:nvSpPr>
        <p:spPr bwMode="auto">
          <a:xfrm>
            <a:off x="3605213" y="2887663"/>
            <a:ext cx="4475162" cy="2789237"/>
          </a:xfrm>
          <a:custGeom>
            <a:avLst/>
            <a:gdLst>
              <a:gd name="T0" fmla="*/ 2147483646 w 2819"/>
              <a:gd name="T1" fmla="*/ 0 h 1757"/>
              <a:gd name="T2" fmla="*/ 2147483646 w 2819"/>
              <a:gd name="T3" fmla="*/ 2147483646 h 1757"/>
              <a:gd name="T4" fmla="*/ 0 w 2819"/>
              <a:gd name="T5" fmla="*/ 2147483646 h 1757"/>
              <a:gd name="T6" fmla="*/ 2147483646 w 2819"/>
              <a:gd name="T7" fmla="*/ 2147483646 h 1757"/>
              <a:gd name="T8" fmla="*/ 2147483646 w 2819"/>
              <a:gd name="T9" fmla="*/ 2147483646 h 1757"/>
              <a:gd name="T10" fmla="*/ 2147483646 w 2819"/>
              <a:gd name="T11" fmla="*/ 2147483646 h 1757"/>
              <a:gd name="T12" fmla="*/ 2147483646 w 2819"/>
              <a:gd name="T13" fmla="*/ 2147483646 h 1757"/>
              <a:gd name="T14" fmla="*/ 2147483646 w 2819"/>
              <a:gd name="T15" fmla="*/ 2147483646 h 1757"/>
              <a:gd name="T16" fmla="*/ 2147483646 w 2819"/>
              <a:gd name="T17" fmla="*/ 0 h 175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819"/>
              <a:gd name="T28" fmla="*/ 0 h 1757"/>
              <a:gd name="T29" fmla="*/ 2819 w 2819"/>
              <a:gd name="T30" fmla="*/ 1757 h 1757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819" h="1757">
                <a:moveTo>
                  <a:pt x="2612" y="0"/>
                </a:moveTo>
                <a:lnTo>
                  <a:pt x="163" y="1128"/>
                </a:lnTo>
                <a:lnTo>
                  <a:pt x="0" y="1213"/>
                </a:lnTo>
                <a:lnTo>
                  <a:pt x="223" y="1463"/>
                </a:lnTo>
                <a:lnTo>
                  <a:pt x="645" y="1757"/>
                </a:lnTo>
                <a:lnTo>
                  <a:pt x="1551" y="1443"/>
                </a:lnTo>
                <a:lnTo>
                  <a:pt x="2819" y="913"/>
                </a:lnTo>
                <a:lnTo>
                  <a:pt x="2574" y="375"/>
                </a:lnTo>
                <a:lnTo>
                  <a:pt x="2612" y="0"/>
                </a:lnTo>
                <a:close/>
              </a:path>
            </a:pathLst>
          </a:custGeom>
          <a:gradFill rotWithShape="0">
            <a:gsLst>
              <a:gs pos="0">
                <a:srgbClr val="FFFFFF"/>
              </a:gs>
              <a:gs pos="100000">
                <a:srgbClr val="70FFFF"/>
              </a:gs>
            </a:gsLst>
            <a:lin ang="84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0" name="Freeform 4"/>
          <p:cNvSpPr>
            <a:spLocks noChangeArrowheads="1"/>
          </p:cNvSpPr>
          <p:nvPr/>
        </p:nvSpPr>
        <p:spPr bwMode="auto">
          <a:xfrm>
            <a:off x="4235450" y="3600450"/>
            <a:ext cx="4225925" cy="2444750"/>
          </a:xfrm>
          <a:custGeom>
            <a:avLst/>
            <a:gdLst>
              <a:gd name="T0" fmla="*/ 2147483646 w 2662"/>
              <a:gd name="T1" fmla="*/ 0 h 1540"/>
              <a:gd name="T2" fmla="*/ 0 w 2662"/>
              <a:gd name="T3" fmla="*/ 2147483646 h 1540"/>
              <a:gd name="T4" fmla="*/ 2147483646 w 2662"/>
              <a:gd name="T5" fmla="*/ 2147483646 h 1540"/>
              <a:gd name="T6" fmla="*/ 2147483646 w 2662"/>
              <a:gd name="T7" fmla="*/ 2147483646 h 1540"/>
              <a:gd name="T8" fmla="*/ 2147483646 w 2662"/>
              <a:gd name="T9" fmla="*/ 0 h 15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662"/>
              <a:gd name="T16" fmla="*/ 0 h 1540"/>
              <a:gd name="T17" fmla="*/ 2662 w 2662"/>
              <a:gd name="T18" fmla="*/ 1540 h 15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662" h="1540">
                <a:moveTo>
                  <a:pt x="2479" y="0"/>
                </a:moveTo>
                <a:lnTo>
                  <a:pt x="0" y="1080"/>
                </a:lnTo>
                <a:lnTo>
                  <a:pt x="391" y="1540"/>
                </a:lnTo>
                <a:lnTo>
                  <a:pt x="2662" y="795"/>
                </a:lnTo>
                <a:lnTo>
                  <a:pt x="2479" y="0"/>
                </a:lnTo>
                <a:close/>
              </a:path>
            </a:pathLst>
          </a:custGeom>
          <a:gradFill rotWithShape="0">
            <a:gsLst>
              <a:gs pos="0">
                <a:srgbClr val="FFCC00"/>
              </a:gs>
              <a:gs pos="100000">
                <a:srgbClr val="FFFFFF"/>
              </a:gs>
            </a:gsLst>
            <a:lin ang="2076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Freeform 5"/>
          <p:cNvSpPr>
            <a:spLocks noChangeArrowheads="1"/>
          </p:cNvSpPr>
          <p:nvPr/>
        </p:nvSpPr>
        <p:spPr bwMode="auto">
          <a:xfrm>
            <a:off x="4140200" y="3654425"/>
            <a:ext cx="3860800" cy="1711325"/>
          </a:xfrm>
          <a:custGeom>
            <a:avLst/>
            <a:gdLst>
              <a:gd name="T0" fmla="*/ 2147483646 w 2432"/>
              <a:gd name="T1" fmla="*/ 0 h 1078"/>
              <a:gd name="T2" fmla="*/ 0 w 2432"/>
              <a:gd name="T3" fmla="*/ 2147483646 h 1078"/>
              <a:gd name="T4" fmla="*/ 0 60000 65536"/>
              <a:gd name="T5" fmla="*/ 0 60000 65536"/>
              <a:gd name="T6" fmla="*/ 0 w 2432"/>
              <a:gd name="T7" fmla="*/ 0 h 1078"/>
              <a:gd name="T8" fmla="*/ 2432 w 2432"/>
              <a:gd name="T9" fmla="*/ 1078 h 107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32" h="1078">
                <a:moveTo>
                  <a:pt x="2432" y="0"/>
                </a:moveTo>
                <a:lnTo>
                  <a:pt x="0" y="1078"/>
                </a:lnTo>
              </a:path>
            </a:pathLst>
          </a:custGeom>
          <a:noFill/>
          <a:ln w="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2" name="Freeform 6"/>
          <p:cNvSpPr>
            <a:spLocks noChangeArrowheads="1"/>
          </p:cNvSpPr>
          <p:nvPr/>
        </p:nvSpPr>
        <p:spPr bwMode="auto">
          <a:xfrm>
            <a:off x="5295900" y="3478213"/>
            <a:ext cx="804863" cy="1381125"/>
          </a:xfrm>
          <a:custGeom>
            <a:avLst/>
            <a:gdLst>
              <a:gd name="T0" fmla="*/ 0 w 507"/>
              <a:gd name="T1" fmla="*/ 2147483646 h 870"/>
              <a:gd name="T2" fmla="*/ 2147483646 w 507"/>
              <a:gd name="T3" fmla="*/ 0 h 870"/>
              <a:gd name="T4" fmla="*/ 2147483646 w 507"/>
              <a:gd name="T5" fmla="*/ 2147483646 h 870"/>
              <a:gd name="T6" fmla="*/ 0 w 507"/>
              <a:gd name="T7" fmla="*/ 2147483646 h 870"/>
              <a:gd name="T8" fmla="*/ 0 w 507"/>
              <a:gd name="T9" fmla="*/ 2147483646 h 87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07"/>
              <a:gd name="T16" fmla="*/ 0 h 870"/>
              <a:gd name="T17" fmla="*/ 507 w 507"/>
              <a:gd name="T18" fmla="*/ 870 h 87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07" h="870">
                <a:moveTo>
                  <a:pt x="0" y="229"/>
                </a:moveTo>
                <a:lnTo>
                  <a:pt x="507" y="0"/>
                </a:lnTo>
                <a:lnTo>
                  <a:pt x="507" y="641"/>
                </a:lnTo>
                <a:lnTo>
                  <a:pt x="0" y="870"/>
                </a:lnTo>
                <a:lnTo>
                  <a:pt x="0" y="229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3" name="Freeform 7"/>
          <p:cNvSpPr>
            <a:spLocks/>
          </p:cNvSpPr>
          <p:nvPr/>
        </p:nvSpPr>
        <p:spPr bwMode="auto">
          <a:xfrm>
            <a:off x="5681663" y="4148138"/>
            <a:ext cx="0" cy="541337"/>
          </a:xfrm>
          <a:custGeom>
            <a:avLst/>
            <a:gdLst>
              <a:gd name="T0" fmla="*/ 0 h 341"/>
              <a:gd name="T1" fmla="*/ 2147483646 h 341"/>
              <a:gd name="T2" fmla="*/ 0 60000 65536"/>
              <a:gd name="T3" fmla="*/ 0 60000 65536"/>
              <a:gd name="T4" fmla="*/ 0 h 341"/>
              <a:gd name="T5" fmla="*/ 341 h 341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341">
                <a:moveTo>
                  <a:pt x="0" y="0"/>
                </a:moveTo>
                <a:lnTo>
                  <a:pt x="0" y="341"/>
                </a:lnTo>
              </a:path>
            </a:pathLst>
          </a:custGeom>
          <a:noFill/>
          <a:ln w="9149">
            <a:solidFill>
              <a:srgbClr val="000000"/>
            </a:solidFill>
            <a:prstDash val="solid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4" name="Freeform 8"/>
          <p:cNvSpPr>
            <a:spLocks/>
          </p:cNvSpPr>
          <p:nvPr/>
        </p:nvSpPr>
        <p:spPr bwMode="auto">
          <a:xfrm>
            <a:off x="5341938" y="4141788"/>
            <a:ext cx="339725" cy="168275"/>
          </a:xfrm>
          <a:custGeom>
            <a:avLst/>
            <a:gdLst>
              <a:gd name="T0" fmla="*/ 2147483646 w 214"/>
              <a:gd name="T1" fmla="*/ 0 h 106"/>
              <a:gd name="T2" fmla="*/ 0 w 214"/>
              <a:gd name="T3" fmla="*/ 2147483646 h 106"/>
              <a:gd name="T4" fmla="*/ 0 60000 65536"/>
              <a:gd name="T5" fmla="*/ 0 60000 65536"/>
              <a:gd name="T6" fmla="*/ 0 w 214"/>
              <a:gd name="T7" fmla="*/ 0 h 106"/>
              <a:gd name="T8" fmla="*/ 214 w 214"/>
              <a:gd name="T9" fmla="*/ 106 h 10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4" h="106">
                <a:moveTo>
                  <a:pt x="214" y="0"/>
                </a:moveTo>
                <a:lnTo>
                  <a:pt x="0" y="106"/>
                </a:lnTo>
              </a:path>
            </a:pathLst>
          </a:custGeom>
          <a:noFill/>
          <a:ln w="9981">
            <a:solidFill>
              <a:srgbClr val="FF0000"/>
            </a:solidFill>
            <a:prstDash val="solid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5" name="Freeform 9"/>
          <p:cNvSpPr>
            <a:spLocks noChangeArrowheads="1"/>
          </p:cNvSpPr>
          <p:nvPr/>
        </p:nvSpPr>
        <p:spPr bwMode="auto">
          <a:xfrm>
            <a:off x="5273675" y="4718050"/>
            <a:ext cx="368300" cy="174625"/>
          </a:xfrm>
          <a:custGeom>
            <a:avLst/>
            <a:gdLst>
              <a:gd name="T0" fmla="*/ 0 w 232"/>
              <a:gd name="T1" fmla="*/ 2147483646 h 110"/>
              <a:gd name="T2" fmla="*/ 2147483646 w 232"/>
              <a:gd name="T3" fmla="*/ 0 h 110"/>
              <a:gd name="T4" fmla="*/ 0 60000 65536"/>
              <a:gd name="T5" fmla="*/ 0 60000 65536"/>
              <a:gd name="T6" fmla="*/ 0 w 232"/>
              <a:gd name="T7" fmla="*/ 0 h 110"/>
              <a:gd name="T8" fmla="*/ 232 w 232"/>
              <a:gd name="T9" fmla="*/ 110 h 11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32" h="110">
                <a:moveTo>
                  <a:pt x="0" y="110"/>
                </a:moveTo>
                <a:lnTo>
                  <a:pt x="232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Freeform 10"/>
          <p:cNvSpPr>
            <a:spLocks noChangeArrowheads="1"/>
          </p:cNvSpPr>
          <p:nvPr/>
        </p:nvSpPr>
        <p:spPr bwMode="auto">
          <a:xfrm>
            <a:off x="5516563" y="4721225"/>
            <a:ext cx="122237" cy="95250"/>
          </a:xfrm>
          <a:custGeom>
            <a:avLst/>
            <a:gdLst>
              <a:gd name="T0" fmla="*/ 2147483646 w 77"/>
              <a:gd name="T1" fmla="*/ 0 h 60"/>
              <a:gd name="T2" fmla="*/ 0 w 77"/>
              <a:gd name="T3" fmla="*/ 2147483646 h 60"/>
              <a:gd name="T4" fmla="*/ 2147483646 w 77"/>
              <a:gd name="T5" fmla="*/ 2147483646 h 60"/>
              <a:gd name="T6" fmla="*/ 2147483646 w 77"/>
              <a:gd name="T7" fmla="*/ 0 h 60"/>
              <a:gd name="T8" fmla="*/ 0 60000 65536"/>
              <a:gd name="T9" fmla="*/ 0 60000 65536"/>
              <a:gd name="T10" fmla="*/ 0 60000 65536"/>
              <a:gd name="T11" fmla="*/ 0 60000 65536"/>
              <a:gd name="T12" fmla="*/ 0 w 77"/>
              <a:gd name="T13" fmla="*/ 0 h 60"/>
              <a:gd name="T14" fmla="*/ 77 w 77"/>
              <a:gd name="T15" fmla="*/ 60 h 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" h="60">
                <a:moveTo>
                  <a:pt x="77" y="0"/>
                </a:moveTo>
                <a:lnTo>
                  <a:pt x="0" y="60"/>
                </a:lnTo>
                <a:lnTo>
                  <a:pt x="9" y="30"/>
                </a:lnTo>
                <a:lnTo>
                  <a:pt x="77" y="0"/>
                </a:lnTo>
                <a:close/>
              </a:path>
            </a:pathLst>
          </a:custGeom>
          <a:solidFill>
            <a:srgbClr val="000000"/>
          </a:solidFill>
          <a:ln w="9981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87" name="Freeform 11"/>
          <p:cNvSpPr>
            <a:spLocks noChangeArrowheads="1"/>
          </p:cNvSpPr>
          <p:nvPr/>
        </p:nvSpPr>
        <p:spPr bwMode="auto">
          <a:xfrm>
            <a:off x="5681663" y="4692650"/>
            <a:ext cx="228600" cy="407988"/>
          </a:xfrm>
          <a:custGeom>
            <a:avLst/>
            <a:gdLst>
              <a:gd name="T0" fmla="*/ 0 w 144"/>
              <a:gd name="T1" fmla="*/ 0 h 257"/>
              <a:gd name="T2" fmla="*/ 2147483646 w 144"/>
              <a:gd name="T3" fmla="*/ 2147483646 h 257"/>
              <a:gd name="T4" fmla="*/ 0 60000 65536"/>
              <a:gd name="T5" fmla="*/ 0 60000 65536"/>
              <a:gd name="T6" fmla="*/ 0 w 144"/>
              <a:gd name="T7" fmla="*/ 0 h 257"/>
              <a:gd name="T8" fmla="*/ 144 w 144"/>
              <a:gd name="T9" fmla="*/ 257 h 25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4" h="257">
                <a:moveTo>
                  <a:pt x="0" y="0"/>
                </a:moveTo>
                <a:lnTo>
                  <a:pt x="144" y="257"/>
                </a:lnTo>
              </a:path>
            </a:pathLst>
          </a:custGeom>
          <a:noFill/>
          <a:ln w="9981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Freeform 12"/>
          <p:cNvSpPr>
            <a:spLocks noChangeArrowheads="1"/>
          </p:cNvSpPr>
          <p:nvPr/>
        </p:nvSpPr>
        <p:spPr bwMode="auto">
          <a:xfrm>
            <a:off x="5684838" y="4692650"/>
            <a:ext cx="171450" cy="314325"/>
          </a:xfrm>
          <a:custGeom>
            <a:avLst/>
            <a:gdLst>
              <a:gd name="T0" fmla="*/ 0 w 108"/>
              <a:gd name="T1" fmla="*/ 0 h 198"/>
              <a:gd name="T2" fmla="*/ 2147483646 w 108"/>
              <a:gd name="T3" fmla="*/ 2147483646 h 198"/>
              <a:gd name="T4" fmla="*/ 0 60000 65536"/>
              <a:gd name="T5" fmla="*/ 0 60000 65536"/>
              <a:gd name="T6" fmla="*/ 0 w 108"/>
              <a:gd name="T7" fmla="*/ 0 h 198"/>
              <a:gd name="T8" fmla="*/ 108 w 108"/>
              <a:gd name="T9" fmla="*/ 198 h 19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8" h="198">
                <a:moveTo>
                  <a:pt x="0" y="0"/>
                </a:moveTo>
                <a:lnTo>
                  <a:pt x="108" y="198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Freeform 13"/>
          <p:cNvSpPr>
            <a:spLocks noChangeArrowheads="1"/>
          </p:cNvSpPr>
          <p:nvPr/>
        </p:nvSpPr>
        <p:spPr bwMode="auto">
          <a:xfrm>
            <a:off x="6607175" y="3073400"/>
            <a:ext cx="182563" cy="144463"/>
          </a:xfrm>
          <a:custGeom>
            <a:avLst/>
            <a:gdLst>
              <a:gd name="T0" fmla="*/ 0 w 115"/>
              <a:gd name="T1" fmla="*/ 0 h 91"/>
              <a:gd name="T2" fmla="*/ 2147483646 w 115"/>
              <a:gd name="T3" fmla="*/ 0 h 91"/>
              <a:gd name="T4" fmla="*/ 2147483646 w 115"/>
              <a:gd name="T5" fmla="*/ 2147483646 h 91"/>
              <a:gd name="T6" fmla="*/ 0 w 115"/>
              <a:gd name="T7" fmla="*/ 0 h 91"/>
              <a:gd name="T8" fmla="*/ 0 60000 65536"/>
              <a:gd name="T9" fmla="*/ 0 60000 65536"/>
              <a:gd name="T10" fmla="*/ 0 60000 65536"/>
              <a:gd name="T11" fmla="*/ 0 60000 65536"/>
              <a:gd name="T12" fmla="*/ 0 w 115"/>
              <a:gd name="T13" fmla="*/ 0 h 91"/>
              <a:gd name="T14" fmla="*/ 115 w 115"/>
              <a:gd name="T15" fmla="*/ 91 h 9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5" h="91">
                <a:moveTo>
                  <a:pt x="0" y="0"/>
                </a:moveTo>
                <a:lnTo>
                  <a:pt x="115" y="0"/>
                </a:lnTo>
                <a:lnTo>
                  <a:pt x="57" y="9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9981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6448425" y="2770188"/>
            <a:ext cx="13208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i="1">
                <a:solidFill>
                  <a:srgbClr val="000000"/>
                </a:solidFill>
              </a:rPr>
              <a:t>G.S.</a:t>
            </a: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6816725" y="4411663"/>
            <a:ext cx="1482725" cy="31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100">
                <a:solidFill>
                  <a:srgbClr val="FF0000"/>
                </a:solidFill>
              </a:rPr>
              <a:t>Failure</a:t>
            </a:r>
          </a:p>
          <a:p>
            <a:pPr algn="ctr"/>
            <a:r>
              <a:rPr lang="en-US" altLang="en-US" sz="1100">
                <a:solidFill>
                  <a:srgbClr val="FF0000"/>
                </a:solidFill>
              </a:rPr>
              <a:t>Surface</a:t>
            </a:r>
          </a:p>
        </p:txBody>
      </p:sp>
      <p:sp>
        <p:nvSpPr>
          <p:cNvPr id="24592" name="Freeform 16"/>
          <p:cNvSpPr>
            <a:spLocks/>
          </p:cNvSpPr>
          <p:nvPr/>
        </p:nvSpPr>
        <p:spPr bwMode="auto">
          <a:xfrm>
            <a:off x="4408488" y="4237038"/>
            <a:ext cx="0" cy="1022350"/>
          </a:xfrm>
          <a:custGeom>
            <a:avLst/>
            <a:gdLst>
              <a:gd name="T0" fmla="*/ 0 h 644"/>
              <a:gd name="T1" fmla="*/ 2147483646 h 644"/>
              <a:gd name="T2" fmla="*/ 0 60000 65536"/>
              <a:gd name="T3" fmla="*/ 0 60000 65536"/>
              <a:gd name="T4" fmla="*/ 0 h 644"/>
              <a:gd name="T5" fmla="*/ 644 h 644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644">
                <a:moveTo>
                  <a:pt x="0" y="0"/>
                </a:moveTo>
                <a:lnTo>
                  <a:pt x="0" y="644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3" name="Rectangle 17"/>
          <p:cNvSpPr>
            <a:spLocks noChangeArrowheads="1"/>
          </p:cNvSpPr>
          <p:nvPr/>
        </p:nvSpPr>
        <p:spPr bwMode="auto">
          <a:xfrm>
            <a:off x="4117975" y="4484688"/>
            <a:ext cx="38893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i="1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24594" name="Freeform 18"/>
          <p:cNvSpPr>
            <a:spLocks noChangeArrowheads="1"/>
          </p:cNvSpPr>
          <p:nvPr/>
        </p:nvSpPr>
        <p:spPr bwMode="auto">
          <a:xfrm>
            <a:off x="7037388" y="4084638"/>
            <a:ext cx="693737" cy="0"/>
          </a:xfrm>
          <a:custGeom>
            <a:avLst/>
            <a:gdLst>
              <a:gd name="T0" fmla="*/ 0 w 437"/>
              <a:gd name="T1" fmla="*/ 2147483646 w 437"/>
              <a:gd name="T2" fmla="*/ 0 60000 65536"/>
              <a:gd name="T3" fmla="*/ 0 60000 65536"/>
              <a:gd name="T4" fmla="*/ 0 w 437"/>
              <a:gd name="T5" fmla="*/ 437 w 437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437">
                <a:moveTo>
                  <a:pt x="0" y="0"/>
                </a:moveTo>
                <a:lnTo>
                  <a:pt x="437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Freeform 19"/>
          <p:cNvSpPr>
            <a:spLocks noChangeArrowheads="1"/>
          </p:cNvSpPr>
          <p:nvPr/>
        </p:nvSpPr>
        <p:spPr bwMode="auto">
          <a:xfrm>
            <a:off x="7431088" y="3914775"/>
            <a:ext cx="98425" cy="184150"/>
          </a:xfrm>
          <a:custGeom>
            <a:avLst/>
            <a:gdLst>
              <a:gd name="T0" fmla="*/ 0 w 62"/>
              <a:gd name="T1" fmla="*/ 0 h 116"/>
              <a:gd name="T2" fmla="*/ 2147483646 w 62"/>
              <a:gd name="T3" fmla="*/ 2147483646 h 116"/>
              <a:gd name="T4" fmla="*/ 2147483646 w 62"/>
              <a:gd name="T5" fmla="*/ 2147483646 h 116"/>
              <a:gd name="T6" fmla="*/ 2147483646 w 62"/>
              <a:gd name="T7" fmla="*/ 2147483646 h 116"/>
              <a:gd name="T8" fmla="*/ 2147483646 w 62"/>
              <a:gd name="T9" fmla="*/ 2147483646 h 116"/>
              <a:gd name="T10" fmla="*/ 2147483646 w 62"/>
              <a:gd name="T11" fmla="*/ 2147483646 h 116"/>
              <a:gd name="T12" fmla="*/ 2147483646 w 62"/>
              <a:gd name="T13" fmla="*/ 2147483646 h 116"/>
              <a:gd name="T14" fmla="*/ 2147483646 w 62"/>
              <a:gd name="T15" fmla="*/ 2147483646 h 116"/>
              <a:gd name="T16" fmla="*/ 2147483646 w 62"/>
              <a:gd name="T17" fmla="*/ 2147483646 h 116"/>
              <a:gd name="T18" fmla="*/ 2147483646 w 62"/>
              <a:gd name="T19" fmla="*/ 2147483646 h 116"/>
              <a:gd name="T20" fmla="*/ 2147483646 w 62"/>
              <a:gd name="T21" fmla="*/ 2147483646 h 116"/>
              <a:gd name="T22" fmla="*/ 2147483646 w 62"/>
              <a:gd name="T23" fmla="*/ 2147483646 h 116"/>
              <a:gd name="T24" fmla="*/ 2147483646 w 62"/>
              <a:gd name="T25" fmla="*/ 2147483646 h 116"/>
              <a:gd name="T26" fmla="*/ 2147483646 w 62"/>
              <a:gd name="T27" fmla="*/ 2147483646 h 116"/>
              <a:gd name="T28" fmla="*/ 2147483646 w 62"/>
              <a:gd name="T29" fmla="*/ 2147483646 h 116"/>
              <a:gd name="T30" fmla="*/ 2147483646 w 62"/>
              <a:gd name="T31" fmla="*/ 2147483646 h 116"/>
              <a:gd name="T32" fmla="*/ 2147483646 w 62"/>
              <a:gd name="T33" fmla="*/ 2147483646 h 116"/>
              <a:gd name="T34" fmla="*/ 2147483646 w 62"/>
              <a:gd name="T35" fmla="*/ 2147483646 h 116"/>
              <a:gd name="T36" fmla="*/ 2147483646 w 62"/>
              <a:gd name="T37" fmla="*/ 2147483646 h 116"/>
              <a:gd name="T38" fmla="*/ 2147483646 w 62"/>
              <a:gd name="T39" fmla="*/ 2147483646 h 116"/>
              <a:gd name="T40" fmla="*/ 2147483646 w 62"/>
              <a:gd name="T41" fmla="*/ 2147483646 h 116"/>
              <a:gd name="T42" fmla="*/ 2147483646 w 62"/>
              <a:gd name="T43" fmla="*/ 2147483646 h 116"/>
              <a:gd name="T44" fmla="*/ 2147483646 w 62"/>
              <a:gd name="T45" fmla="*/ 2147483646 h 116"/>
              <a:gd name="T46" fmla="*/ 2147483646 w 62"/>
              <a:gd name="T47" fmla="*/ 2147483646 h 116"/>
              <a:gd name="T48" fmla="*/ 2147483646 w 62"/>
              <a:gd name="T49" fmla="*/ 2147483646 h 116"/>
              <a:gd name="T50" fmla="*/ 2147483646 w 62"/>
              <a:gd name="T51" fmla="*/ 2147483646 h 11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w 62"/>
              <a:gd name="T79" fmla="*/ 0 h 116"/>
              <a:gd name="T80" fmla="*/ 62 w 62"/>
              <a:gd name="T81" fmla="*/ 116 h 11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T78" t="T79" r="T80" b="T81"/>
            <a:pathLst>
              <a:path w="62" h="116">
                <a:moveTo>
                  <a:pt x="0" y="0"/>
                </a:moveTo>
                <a:lnTo>
                  <a:pt x="10" y="4"/>
                </a:lnTo>
                <a:lnTo>
                  <a:pt x="19" y="8"/>
                </a:lnTo>
                <a:lnTo>
                  <a:pt x="27" y="12"/>
                </a:lnTo>
                <a:lnTo>
                  <a:pt x="34" y="17"/>
                </a:lnTo>
                <a:lnTo>
                  <a:pt x="40" y="21"/>
                </a:lnTo>
                <a:lnTo>
                  <a:pt x="45" y="26"/>
                </a:lnTo>
                <a:lnTo>
                  <a:pt x="50" y="31"/>
                </a:lnTo>
                <a:lnTo>
                  <a:pt x="53" y="36"/>
                </a:lnTo>
                <a:lnTo>
                  <a:pt x="56" y="41"/>
                </a:lnTo>
                <a:lnTo>
                  <a:pt x="59" y="45"/>
                </a:lnTo>
                <a:lnTo>
                  <a:pt x="60" y="51"/>
                </a:lnTo>
                <a:lnTo>
                  <a:pt x="61" y="56"/>
                </a:lnTo>
                <a:lnTo>
                  <a:pt x="62" y="61"/>
                </a:lnTo>
                <a:lnTo>
                  <a:pt x="62" y="66"/>
                </a:lnTo>
                <a:lnTo>
                  <a:pt x="61" y="71"/>
                </a:lnTo>
                <a:lnTo>
                  <a:pt x="60" y="76"/>
                </a:lnTo>
                <a:lnTo>
                  <a:pt x="59" y="81"/>
                </a:lnTo>
                <a:lnTo>
                  <a:pt x="57" y="85"/>
                </a:lnTo>
                <a:lnTo>
                  <a:pt x="55" y="90"/>
                </a:lnTo>
                <a:lnTo>
                  <a:pt x="52" y="95"/>
                </a:lnTo>
                <a:lnTo>
                  <a:pt x="49" y="99"/>
                </a:lnTo>
                <a:lnTo>
                  <a:pt x="46" y="104"/>
                </a:lnTo>
                <a:lnTo>
                  <a:pt x="43" y="108"/>
                </a:lnTo>
                <a:lnTo>
                  <a:pt x="40" y="112"/>
                </a:lnTo>
                <a:lnTo>
                  <a:pt x="36" y="116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Rectangle 20"/>
          <p:cNvSpPr>
            <a:spLocks noChangeArrowheads="1"/>
          </p:cNvSpPr>
          <p:nvPr/>
        </p:nvSpPr>
        <p:spPr bwMode="auto">
          <a:xfrm>
            <a:off x="7599363" y="3859213"/>
            <a:ext cx="212725" cy="16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500" i="1">
                <a:solidFill>
                  <a:srgbClr val="000000"/>
                </a:solidFill>
              </a:rPr>
              <a:t>β</a:t>
            </a:r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 rot="-1380000">
            <a:off x="4270375" y="4181475"/>
            <a:ext cx="1819275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900" dirty="0">
                <a:solidFill>
                  <a:srgbClr val="FF0000"/>
                </a:solidFill>
              </a:rPr>
              <a:t>Driving Force, F</a:t>
            </a:r>
            <a:r>
              <a:rPr lang="en-US" altLang="en-US" sz="900" baseline="-25000" dirty="0">
                <a:solidFill>
                  <a:srgbClr val="FF0000"/>
                </a:solidFill>
              </a:rPr>
              <a:t>D</a:t>
            </a:r>
            <a:r>
              <a:rPr lang="en-US" altLang="en-US" sz="900" dirty="0">
                <a:solidFill>
                  <a:srgbClr val="FF0000"/>
                </a:solidFill>
              </a:rPr>
              <a:t> = W sin β</a:t>
            </a:r>
          </a:p>
        </p:txBody>
      </p:sp>
      <p:sp>
        <p:nvSpPr>
          <p:cNvPr id="24598" name="Text Box 22"/>
          <p:cNvSpPr txBox="1">
            <a:spLocks noChangeArrowheads="1"/>
          </p:cNvSpPr>
          <p:nvPr/>
        </p:nvSpPr>
        <p:spPr bwMode="auto">
          <a:xfrm rot="-1440000">
            <a:off x="5810250" y="3994150"/>
            <a:ext cx="1547813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800">
                <a:solidFill>
                  <a:srgbClr val="0000FF"/>
                </a:solidFill>
              </a:rPr>
              <a:t>Normal Component, F</a:t>
            </a:r>
            <a:r>
              <a:rPr lang="en-US" altLang="en-US" sz="800" baseline="-25000">
                <a:solidFill>
                  <a:srgbClr val="0000FF"/>
                </a:solidFill>
              </a:rPr>
              <a:t>V</a:t>
            </a:r>
            <a:r>
              <a:rPr lang="en-US" altLang="en-US" sz="800">
                <a:solidFill>
                  <a:srgbClr val="0000FF"/>
                </a:solidFill>
              </a:rPr>
              <a:t> = W cos β</a:t>
            </a:r>
          </a:p>
        </p:txBody>
      </p:sp>
      <p:sp>
        <p:nvSpPr>
          <p:cNvPr id="24599" name="Rectangle 23"/>
          <p:cNvSpPr>
            <a:spLocks noChangeArrowheads="1"/>
          </p:cNvSpPr>
          <p:nvPr/>
        </p:nvSpPr>
        <p:spPr bwMode="auto">
          <a:xfrm>
            <a:off x="4968875" y="4584700"/>
            <a:ext cx="1473200" cy="8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800">
                <a:solidFill>
                  <a:srgbClr val="800000"/>
                </a:solidFill>
              </a:rPr>
              <a:t>Weight = W</a:t>
            </a:r>
          </a:p>
        </p:txBody>
      </p:sp>
      <p:sp>
        <p:nvSpPr>
          <p:cNvPr id="24600" name="Freeform 24"/>
          <p:cNvSpPr>
            <a:spLocks noChangeArrowheads="1"/>
          </p:cNvSpPr>
          <p:nvPr/>
        </p:nvSpPr>
        <p:spPr bwMode="auto">
          <a:xfrm>
            <a:off x="5681663" y="4316413"/>
            <a:ext cx="103187" cy="33337"/>
          </a:xfrm>
          <a:custGeom>
            <a:avLst/>
            <a:gdLst>
              <a:gd name="T0" fmla="*/ 0 w 65"/>
              <a:gd name="T1" fmla="*/ 2147483646 h 21"/>
              <a:gd name="T2" fmla="*/ 2147483646 w 65"/>
              <a:gd name="T3" fmla="*/ 2147483646 h 21"/>
              <a:gd name="T4" fmla="*/ 2147483646 w 65"/>
              <a:gd name="T5" fmla="*/ 2147483646 h 21"/>
              <a:gd name="T6" fmla="*/ 2147483646 w 65"/>
              <a:gd name="T7" fmla="*/ 2147483646 h 21"/>
              <a:gd name="T8" fmla="*/ 2147483646 w 65"/>
              <a:gd name="T9" fmla="*/ 2147483646 h 21"/>
              <a:gd name="T10" fmla="*/ 2147483646 w 65"/>
              <a:gd name="T11" fmla="*/ 2147483646 h 21"/>
              <a:gd name="T12" fmla="*/ 2147483646 w 65"/>
              <a:gd name="T13" fmla="*/ 2147483646 h 21"/>
              <a:gd name="T14" fmla="*/ 2147483646 w 65"/>
              <a:gd name="T15" fmla="*/ 2147483646 h 21"/>
              <a:gd name="T16" fmla="*/ 2147483646 w 65"/>
              <a:gd name="T17" fmla="*/ 2147483646 h 21"/>
              <a:gd name="T18" fmla="*/ 2147483646 w 65"/>
              <a:gd name="T19" fmla="*/ 2147483646 h 21"/>
              <a:gd name="T20" fmla="*/ 2147483646 w 65"/>
              <a:gd name="T21" fmla="*/ 2147483646 h 21"/>
              <a:gd name="T22" fmla="*/ 2147483646 w 65"/>
              <a:gd name="T23" fmla="*/ 2147483646 h 21"/>
              <a:gd name="T24" fmla="*/ 2147483646 w 65"/>
              <a:gd name="T25" fmla="*/ 0 h 2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65"/>
              <a:gd name="T40" fmla="*/ 0 h 21"/>
              <a:gd name="T41" fmla="*/ 65 w 65"/>
              <a:gd name="T42" fmla="*/ 21 h 21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65" h="21">
                <a:moveTo>
                  <a:pt x="0" y="3"/>
                </a:moveTo>
                <a:lnTo>
                  <a:pt x="8" y="10"/>
                </a:lnTo>
                <a:lnTo>
                  <a:pt x="16" y="16"/>
                </a:lnTo>
                <a:lnTo>
                  <a:pt x="23" y="19"/>
                </a:lnTo>
                <a:lnTo>
                  <a:pt x="30" y="21"/>
                </a:lnTo>
                <a:lnTo>
                  <a:pt x="36" y="21"/>
                </a:lnTo>
                <a:lnTo>
                  <a:pt x="41" y="20"/>
                </a:lnTo>
                <a:lnTo>
                  <a:pt x="47" y="18"/>
                </a:lnTo>
                <a:lnTo>
                  <a:pt x="51" y="15"/>
                </a:lnTo>
                <a:lnTo>
                  <a:pt x="55" y="11"/>
                </a:lnTo>
                <a:lnTo>
                  <a:pt x="59" y="7"/>
                </a:lnTo>
                <a:lnTo>
                  <a:pt x="62" y="3"/>
                </a:lnTo>
                <a:lnTo>
                  <a:pt x="65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1" name="Rectangle 25"/>
          <p:cNvSpPr>
            <a:spLocks noChangeArrowheads="1"/>
          </p:cNvSpPr>
          <p:nvPr/>
        </p:nvSpPr>
        <p:spPr bwMode="auto">
          <a:xfrm>
            <a:off x="5718175" y="4384675"/>
            <a:ext cx="88900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600" i="1">
                <a:solidFill>
                  <a:srgbClr val="000000"/>
                </a:solidFill>
              </a:rPr>
              <a:t>β</a:t>
            </a:r>
          </a:p>
        </p:txBody>
      </p:sp>
      <p:sp>
        <p:nvSpPr>
          <p:cNvPr id="24602" name="Freeform 26"/>
          <p:cNvSpPr>
            <a:spLocks noChangeArrowheads="1"/>
          </p:cNvSpPr>
          <p:nvPr/>
        </p:nvSpPr>
        <p:spPr bwMode="auto">
          <a:xfrm>
            <a:off x="5562600" y="3960813"/>
            <a:ext cx="393700" cy="611187"/>
          </a:xfrm>
          <a:custGeom>
            <a:avLst/>
            <a:gdLst>
              <a:gd name="T0" fmla="*/ 0 w 248"/>
              <a:gd name="T1" fmla="*/ 0 h 385"/>
              <a:gd name="T2" fmla="*/ 2147483646 w 248"/>
              <a:gd name="T3" fmla="*/ 2147483646 h 385"/>
              <a:gd name="T4" fmla="*/ 0 60000 65536"/>
              <a:gd name="T5" fmla="*/ 0 60000 65536"/>
              <a:gd name="T6" fmla="*/ 0 w 248"/>
              <a:gd name="T7" fmla="*/ 0 h 385"/>
              <a:gd name="T8" fmla="*/ 248 w 248"/>
              <a:gd name="T9" fmla="*/ 385 h 38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8" h="385">
                <a:moveTo>
                  <a:pt x="0" y="0"/>
                </a:moveTo>
                <a:lnTo>
                  <a:pt x="248" y="385"/>
                </a:lnTo>
              </a:path>
            </a:pathLst>
          </a:custGeom>
          <a:noFill/>
          <a:ln w="9981">
            <a:solidFill>
              <a:srgbClr val="808080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3" name="Freeform 27"/>
          <p:cNvSpPr>
            <a:spLocks/>
          </p:cNvSpPr>
          <p:nvPr/>
        </p:nvSpPr>
        <p:spPr bwMode="auto">
          <a:xfrm>
            <a:off x="5681663" y="4148138"/>
            <a:ext cx="238125" cy="369887"/>
          </a:xfrm>
          <a:custGeom>
            <a:avLst/>
            <a:gdLst>
              <a:gd name="T0" fmla="*/ 0 w 150"/>
              <a:gd name="T1" fmla="*/ 0 h 233"/>
              <a:gd name="T2" fmla="*/ 2147483646 w 150"/>
              <a:gd name="T3" fmla="*/ 2147483646 h 233"/>
              <a:gd name="T4" fmla="*/ 0 60000 65536"/>
              <a:gd name="T5" fmla="*/ 0 60000 65536"/>
              <a:gd name="T6" fmla="*/ 0 w 150"/>
              <a:gd name="T7" fmla="*/ 0 h 233"/>
              <a:gd name="T8" fmla="*/ 150 w 150"/>
              <a:gd name="T9" fmla="*/ 233 h 23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0" h="233">
                <a:moveTo>
                  <a:pt x="0" y="0"/>
                </a:moveTo>
                <a:lnTo>
                  <a:pt x="150" y="233"/>
                </a:lnTo>
              </a:path>
            </a:pathLst>
          </a:custGeom>
          <a:noFill/>
          <a:ln w="9981">
            <a:solidFill>
              <a:srgbClr val="0000FF"/>
            </a:solidFill>
            <a:prstDash val="solid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4" name="Rectangle 28"/>
          <p:cNvSpPr>
            <a:spLocks noChangeArrowheads="1"/>
          </p:cNvSpPr>
          <p:nvPr/>
        </p:nvSpPr>
        <p:spPr bwMode="auto">
          <a:xfrm rot="-1486537">
            <a:off x="4679950" y="4914900"/>
            <a:ext cx="94932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300" i="1" dirty="0">
                <a:solidFill>
                  <a:srgbClr val="000000"/>
                </a:solidFill>
                <a:latin typeface="Symbol" panose="05050102010706020507" pitchFamily="18" charset="2"/>
              </a:rPr>
              <a:t>t</a:t>
            </a:r>
            <a:r>
              <a:rPr lang="en-US" altLang="en-US" sz="1300" i="1" dirty="0">
                <a:solidFill>
                  <a:srgbClr val="000000"/>
                </a:solidFill>
              </a:rPr>
              <a:t> </a:t>
            </a:r>
            <a:r>
              <a:rPr lang="en-US" altLang="en-US" sz="1000" i="1" dirty="0">
                <a:solidFill>
                  <a:srgbClr val="000000"/>
                </a:solidFill>
              </a:rPr>
              <a:t>= C + N tanϕ</a:t>
            </a:r>
          </a:p>
        </p:txBody>
      </p:sp>
      <p:sp>
        <p:nvSpPr>
          <p:cNvPr id="24605" name="Rectangle 29"/>
          <p:cNvSpPr>
            <a:spLocks noChangeArrowheads="1"/>
          </p:cNvSpPr>
          <p:nvPr/>
        </p:nvSpPr>
        <p:spPr bwMode="auto">
          <a:xfrm rot="3656514">
            <a:off x="5485606" y="5214144"/>
            <a:ext cx="131603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>
                <a:solidFill>
                  <a:srgbClr val="000000"/>
                </a:solidFill>
              </a:rPr>
              <a:t>N = Fv = W cos β</a:t>
            </a:r>
          </a:p>
        </p:txBody>
      </p:sp>
      <p:sp>
        <p:nvSpPr>
          <p:cNvPr id="24606" name="Freeform 30"/>
          <p:cNvSpPr>
            <a:spLocks/>
          </p:cNvSpPr>
          <p:nvPr/>
        </p:nvSpPr>
        <p:spPr bwMode="auto">
          <a:xfrm>
            <a:off x="6705600" y="4240213"/>
            <a:ext cx="571500" cy="246062"/>
          </a:xfrm>
          <a:custGeom>
            <a:avLst/>
            <a:gdLst>
              <a:gd name="T0" fmla="*/ 2147483646 w 360"/>
              <a:gd name="T1" fmla="*/ 2147483646 h 155"/>
              <a:gd name="T2" fmla="*/ 0 w 360"/>
              <a:gd name="T3" fmla="*/ 0 h 155"/>
              <a:gd name="T4" fmla="*/ 0 60000 65536"/>
              <a:gd name="T5" fmla="*/ 0 60000 65536"/>
              <a:gd name="T6" fmla="*/ 0 w 360"/>
              <a:gd name="T7" fmla="*/ 0 h 155"/>
              <a:gd name="T8" fmla="*/ 360 w 360"/>
              <a:gd name="T9" fmla="*/ 155 h 15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60" h="155">
                <a:moveTo>
                  <a:pt x="360" y="155"/>
                </a:moveTo>
                <a:lnTo>
                  <a:pt x="0" y="0"/>
                </a:lnTo>
              </a:path>
            </a:pathLst>
          </a:custGeom>
          <a:noFill/>
          <a:ln w="9981">
            <a:solidFill>
              <a:srgbClr val="808080"/>
            </a:solidFill>
            <a:prstDash val="solid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7" name="Freeform 31"/>
          <p:cNvSpPr>
            <a:spLocks noChangeArrowheads="1"/>
          </p:cNvSpPr>
          <p:nvPr/>
        </p:nvSpPr>
        <p:spPr bwMode="auto">
          <a:xfrm>
            <a:off x="3698875" y="2838450"/>
            <a:ext cx="3860800" cy="1711325"/>
          </a:xfrm>
          <a:custGeom>
            <a:avLst/>
            <a:gdLst>
              <a:gd name="T0" fmla="*/ 0 w 2432"/>
              <a:gd name="T1" fmla="*/ 2147483646 h 1078"/>
              <a:gd name="T2" fmla="*/ 2147483646 w 2432"/>
              <a:gd name="T3" fmla="*/ 0 h 1078"/>
              <a:gd name="T4" fmla="*/ 0 60000 65536"/>
              <a:gd name="T5" fmla="*/ 0 60000 65536"/>
              <a:gd name="T6" fmla="*/ 0 w 2432"/>
              <a:gd name="T7" fmla="*/ 0 h 1078"/>
              <a:gd name="T8" fmla="*/ 2432 w 2432"/>
              <a:gd name="T9" fmla="*/ 1078 h 107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32" h="1078">
                <a:moveTo>
                  <a:pt x="0" y="1078"/>
                </a:moveTo>
                <a:lnTo>
                  <a:pt x="2432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8" name="Freeform 32"/>
          <p:cNvSpPr>
            <a:spLocks/>
          </p:cNvSpPr>
          <p:nvPr/>
        </p:nvSpPr>
        <p:spPr bwMode="auto">
          <a:xfrm>
            <a:off x="5283200" y="3284538"/>
            <a:ext cx="806450" cy="0"/>
          </a:xfrm>
          <a:custGeom>
            <a:avLst/>
            <a:gdLst>
              <a:gd name="T0" fmla="*/ 0 w 508"/>
              <a:gd name="T1" fmla="*/ 2147483646 w 508"/>
              <a:gd name="T2" fmla="*/ 0 60000 65536"/>
              <a:gd name="T3" fmla="*/ 0 60000 65536"/>
              <a:gd name="T4" fmla="*/ 0 w 508"/>
              <a:gd name="T5" fmla="*/ 508 w 508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508">
                <a:moveTo>
                  <a:pt x="0" y="0"/>
                </a:moveTo>
                <a:lnTo>
                  <a:pt x="508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9" name="Freeform 33"/>
          <p:cNvSpPr>
            <a:spLocks noChangeArrowheads="1"/>
          </p:cNvSpPr>
          <p:nvPr/>
        </p:nvSpPr>
        <p:spPr bwMode="auto">
          <a:xfrm>
            <a:off x="5283200" y="3162300"/>
            <a:ext cx="0" cy="582613"/>
          </a:xfrm>
          <a:custGeom>
            <a:avLst/>
            <a:gdLst>
              <a:gd name="T0" fmla="*/ 2147483646 h 367"/>
              <a:gd name="T1" fmla="*/ 0 h 367"/>
              <a:gd name="T2" fmla="*/ 0 60000 65536"/>
              <a:gd name="T3" fmla="*/ 0 60000 65536"/>
              <a:gd name="T4" fmla="*/ 0 h 367"/>
              <a:gd name="T5" fmla="*/ 367 h 367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367">
                <a:moveTo>
                  <a:pt x="0" y="367"/>
                </a:moveTo>
                <a:lnTo>
                  <a:pt x="0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0" name="Freeform 34"/>
          <p:cNvSpPr>
            <a:spLocks noChangeArrowheads="1"/>
          </p:cNvSpPr>
          <p:nvPr/>
        </p:nvSpPr>
        <p:spPr bwMode="auto">
          <a:xfrm>
            <a:off x="6089650" y="3157538"/>
            <a:ext cx="0" cy="268287"/>
          </a:xfrm>
          <a:custGeom>
            <a:avLst/>
            <a:gdLst>
              <a:gd name="T0" fmla="*/ 2147483646 h 169"/>
              <a:gd name="T1" fmla="*/ 0 h 169"/>
              <a:gd name="T2" fmla="*/ 0 60000 65536"/>
              <a:gd name="T3" fmla="*/ 0 60000 65536"/>
              <a:gd name="T4" fmla="*/ 0 h 169"/>
              <a:gd name="T5" fmla="*/ 169 h 169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169">
                <a:moveTo>
                  <a:pt x="0" y="169"/>
                </a:moveTo>
                <a:lnTo>
                  <a:pt x="0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1" name="Freeform 35"/>
          <p:cNvSpPr>
            <a:spLocks/>
          </p:cNvSpPr>
          <p:nvPr/>
        </p:nvSpPr>
        <p:spPr bwMode="auto">
          <a:xfrm>
            <a:off x="5283200" y="3392488"/>
            <a:ext cx="806450" cy="352425"/>
          </a:xfrm>
          <a:custGeom>
            <a:avLst/>
            <a:gdLst>
              <a:gd name="T0" fmla="*/ 2147483646 w 508"/>
              <a:gd name="T1" fmla="*/ 0 h 222"/>
              <a:gd name="T2" fmla="*/ 0 w 508"/>
              <a:gd name="T3" fmla="*/ 2147483646 h 222"/>
              <a:gd name="T4" fmla="*/ 0 60000 65536"/>
              <a:gd name="T5" fmla="*/ 0 60000 65536"/>
              <a:gd name="T6" fmla="*/ 0 w 508"/>
              <a:gd name="T7" fmla="*/ 0 h 222"/>
              <a:gd name="T8" fmla="*/ 508 w 508"/>
              <a:gd name="T9" fmla="*/ 222 h 22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08" h="222">
                <a:moveTo>
                  <a:pt x="508" y="0"/>
                </a:moveTo>
                <a:lnTo>
                  <a:pt x="0" y="222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2" name="Rectangle 36"/>
          <p:cNvSpPr>
            <a:spLocks noChangeArrowheads="1"/>
          </p:cNvSpPr>
          <p:nvPr/>
        </p:nvSpPr>
        <p:spPr bwMode="auto">
          <a:xfrm rot="1320000">
            <a:off x="5710238" y="3302000"/>
            <a:ext cx="93662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900" b="1" i="1">
                <a:solidFill>
                  <a:srgbClr val="000000"/>
                </a:solidFill>
              </a:rPr>
              <a:t>1 </a:t>
            </a:r>
          </a:p>
        </p:txBody>
      </p:sp>
      <p:sp>
        <p:nvSpPr>
          <p:cNvPr id="24613" name="Rectangle 37"/>
          <p:cNvSpPr>
            <a:spLocks noChangeArrowheads="1"/>
          </p:cNvSpPr>
          <p:nvPr/>
        </p:nvSpPr>
        <p:spPr bwMode="auto">
          <a:xfrm>
            <a:off x="5326063" y="3127375"/>
            <a:ext cx="1058862" cy="9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900" b="1" i="1">
                <a:solidFill>
                  <a:srgbClr val="000000"/>
                </a:solidFill>
              </a:rPr>
              <a:t>b = 1 cosβ</a:t>
            </a:r>
          </a:p>
        </p:txBody>
      </p:sp>
      <p:sp>
        <p:nvSpPr>
          <p:cNvPr id="24614" name="Rectangle 38"/>
          <p:cNvSpPr>
            <a:spLocks noChangeArrowheads="1"/>
          </p:cNvSpPr>
          <p:nvPr/>
        </p:nvSpPr>
        <p:spPr bwMode="auto">
          <a:xfrm>
            <a:off x="554037" y="409575"/>
            <a:ext cx="514243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b="1" u="sng" dirty="0">
                <a:solidFill>
                  <a:srgbClr val="6000C0"/>
                </a:solidFill>
              </a:rPr>
              <a:t>D- Infinite Slope in c - ϕ soil</a:t>
            </a:r>
            <a:r>
              <a:rPr lang="en-US" altLang="en-US" sz="2000" dirty="0">
                <a:solidFill>
                  <a:srgbClr val="FFFFFF"/>
                </a:solidFill>
              </a:rPr>
              <a:t> </a:t>
            </a:r>
            <a:r>
              <a:rPr lang="en-US" altLang="en-US" sz="2000" i="1" dirty="0">
                <a:solidFill>
                  <a:srgbClr val="000000"/>
                </a:solidFill>
              </a:rPr>
              <a:t>(with seepage)</a:t>
            </a:r>
          </a:p>
        </p:txBody>
      </p:sp>
      <p:sp>
        <p:nvSpPr>
          <p:cNvPr id="24615" name="Freeform 39"/>
          <p:cNvSpPr>
            <a:spLocks noChangeArrowheads="1"/>
          </p:cNvSpPr>
          <p:nvPr/>
        </p:nvSpPr>
        <p:spPr bwMode="auto">
          <a:xfrm>
            <a:off x="6519863" y="2041525"/>
            <a:ext cx="468312" cy="0"/>
          </a:xfrm>
          <a:custGeom>
            <a:avLst/>
            <a:gdLst>
              <a:gd name="T0" fmla="*/ 0 w 295"/>
              <a:gd name="T1" fmla="*/ 2147483646 w 295"/>
              <a:gd name="T2" fmla="*/ 0 60000 65536"/>
              <a:gd name="T3" fmla="*/ 0 60000 65536"/>
              <a:gd name="T4" fmla="*/ 0 w 295"/>
              <a:gd name="T5" fmla="*/ 295 w 295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295">
                <a:moveTo>
                  <a:pt x="0" y="0"/>
                </a:moveTo>
                <a:lnTo>
                  <a:pt x="295" y="0"/>
                </a:lnTo>
              </a:path>
            </a:pathLst>
          </a:custGeom>
          <a:noFill/>
          <a:ln w="9981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6" name="Rectangle 40"/>
          <p:cNvSpPr>
            <a:spLocks noChangeArrowheads="1"/>
          </p:cNvSpPr>
          <p:nvPr/>
        </p:nvSpPr>
        <p:spPr bwMode="auto">
          <a:xfrm>
            <a:off x="6491288" y="1771650"/>
            <a:ext cx="4000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dirty="0">
                <a:solidFill>
                  <a:srgbClr val="FF0000"/>
                </a:solidFill>
              </a:rPr>
              <a:t>tanϕ</a:t>
            </a:r>
          </a:p>
        </p:txBody>
      </p:sp>
      <p:sp>
        <p:nvSpPr>
          <p:cNvPr id="24617" name="Text Box 41"/>
          <p:cNvSpPr txBox="1">
            <a:spLocks noChangeArrowheads="1"/>
          </p:cNvSpPr>
          <p:nvPr/>
        </p:nvSpPr>
        <p:spPr bwMode="auto">
          <a:xfrm>
            <a:off x="6511925" y="2119313"/>
            <a:ext cx="515938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</a:rPr>
              <a:t>tanβ</a:t>
            </a:r>
          </a:p>
        </p:txBody>
      </p:sp>
      <p:sp>
        <p:nvSpPr>
          <p:cNvPr id="24618" name="Rectangle 42"/>
          <p:cNvSpPr>
            <a:spLocks noChangeArrowheads="1"/>
          </p:cNvSpPr>
          <p:nvPr/>
        </p:nvSpPr>
        <p:spPr bwMode="auto">
          <a:xfrm>
            <a:off x="1122363" y="1952625"/>
            <a:ext cx="1303337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>
                <a:solidFill>
                  <a:srgbClr val="FF0000"/>
                </a:solidFill>
              </a:rPr>
              <a:t>FS = </a:t>
            </a:r>
          </a:p>
        </p:txBody>
      </p:sp>
      <p:sp>
        <p:nvSpPr>
          <p:cNvPr id="24619" name="Rectangle 43"/>
          <p:cNvSpPr>
            <a:spLocks noChangeArrowheads="1"/>
          </p:cNvSpPr>
          <p:nvPr/>
        </p:nvSpPr>
        <p:spPr bwMode="auto">
          <a:xfrm>
            <a:off x="2760663" y="1744663"/>
            <a:ext cx="352425" cy="22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10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24620" name="Freeform 44"/>
          <p:cNvSpPr>
            <a:spLocks noChangeArrowheads="1"/>
          </p:cNvSpPr>
          <p:nvPr/>
        </p:nvSpPr>
        <p:spPr bwMode="auto">
          <a:xfrm>
            <a:off x="4592638" y="2030413"/>
            <a:ext cx="1630362" cy="0"/>
          </a:xfrm>
          <a:custGeom>
            <a:avLst/>
            <a:gdLst>
              <a:gd name="T0" fmla="*/ 0 w 1027"/>
              <a:gd name="T1" fmla="*/ 2147483646 w 1027"/>
              <a:gd name="T2" fmla="*/ 0 60000 65536"/>
              <a:gd name="T3" fmla="*/ 0 60000 65536"/>
              <a:gd name="T4" fmla="*/ 0 w 1027"/>
              <a:gd name="T5" fmla="*/ 1027 w 1027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1027">
                <a:moveTo>
                  <a:pt x="0" y="0"/>
                </a:moveTo>
                <a:lnTo>
                  <a:pt x="1027" y="0"/>
                </a:lnTo>
              </a:path>
            </a:pathLst>
          </a:custGeom>
          <a:noFill/>
          <a:ln w="9981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1" name="Rectangle 45"/>
          <p:cNvSpPr>
            <a:spLocks noChangeArrowheads="1"/>
          </p:cNvSpPr>
          <p:nvPr/>
        </p:nvSpPr>
        <p:spPr bwMode="auto">
          <a:xfrm>
            <a:off x="1774825" y="2089150"/>
            <a:ext cx="18891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solidFill>
                  <a:srgbClr val="FF0000"/>
                </a:solidFill>
                <a:latin typeface="Symbol" panose="05050102010706020507" pitchFamily="18" charset="2"/>
              </a:rPr>
              <a:t>g</a:t>
            </a:r>
            <a:r>
              <a:rPr lang="en-US" altLang="en-US" sz="2100" baseline="-25000" dirty="0">
                <a:solidFill>
                  <a:srgbClr val="FF0000"/>
                </a:solidFill>
              </a:rPr>
              <a:t>soil</a:t>
            </a:r>
            <a:r>
              <a:rPr lang="en-US" altLang="en-US" sz="2100" dirty="0">
                <a:solidFill>
                  <a:srgbClr val="FF0000"/>
                </a:solidFill>
              </a:rPr>
              <a:t> H cosβ sinβ</a:t>
            </a:r>
          </a:p>
        </p:txBody>
      </p:sp>
      <p:sp>
        <p:nvSpPr>
          <p:cNvPr id="24622" name="Freeform 46"/>
          <p:cNvSpPr>
            <a:spLocks noChangeArrowheads="1"/>
          </p:cNvSpPr>
          <p:nvPr/>
        </p:nvSpPr>
        <p:spPr bwMode="auto">
          <a:xfrm>
            <a:off x="1757363" y="2039938"/>
            <a:ext cx="2119312" cy="0"/>
          </a:xfrm>
          <a:custGeom>
            <a:avLst/>
            <a:gdLst>
              <a:gd name="T0" fmla="*/ 0 w 1335"/>
              <a:gd name="T1" fmla="*/ 2147483646 w 1335"/>
              <a:gd name="T2" fmla="*/ 0 60000 65536"/>
              <a:gd name="T3" fmla="*/ 0 60000 65536"/>
              <a:gd name="T4" fmla="*/ 0 w 1335"/>
              <a:gd name="T5" fmla="*/ 1335 w 1335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1335">
                <a:moveTo>
                  <a:pt x="0" y="0"/>
                </a:moveTo>
                <a:lnTo>
                  <a:pt x="1335" y="0"/>
                </a:lnTo>
              </a:path>
            </a:pathLst>
          </a:custGeom>
          <a:noFill/>
          <a:ln w="9981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3" name="Rectangle 47"/>
          <p:cNvSpPr>
            <a:spLocks noChangeArrowheads="1"/>
          </p:cNvSpPr>
          <p:nvPr/>
        </p:nvSpPr>
        <p:spPr bwMode="auto">
          <a:xfrm>
            <a:off x="4610100" y="2106613"/>
            <a:ext cx="14144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solidFill>
                  <a:srgbClr val="FF0000"/>
                </a:solidFill>
                <a:latin typeface="Symbol" panose="05050102010706020507" pitchFamily="18" charset="2"/>
              </a:rPr>
              <a:t>g</a:t>
            </a:r>
            <a:r>
              <a:rPr lang="en-US" altLang="en-US" sz="2100" baseline="-25000" dirty="0">
                <a:solidFill>
                  <a:srgbClr val="FF0000"/>
                </a:solidFill>
              </a:rPr>
              <a:t>soil</a:t>
            </a:r>
            <a:r>
              <a:rPr lang="en-US" altLang="en-US" sz="2100" dirty="0">
                <a:solidFill>
                  <a:srgbClr val="FF0000"/>
                </a:solidFill>
              </a:rPr>
              <a:t> H cos</a:t>
            </a:r>
            <a:r>
              <a:rPr lang="en-US" altLang="en-US" sz="2100" baseline="30000" dirty="0">
                <a:solidFill>
                  <a:srgbClr val="FF0000"/>
                </a:solidFill>
              </a:rPr>
              <a:t>2</a:t>
            </a:r>
            <a:r>
              <a:rPr lang="en-US" altLang="en-US" sz="2100" dirty="0">
                <a:solidFill>
                  <a:srgbClr val="FF0000"/>
                </a:solidFill>
              </a:rPr>
              <a:t>β</a:t>
            </a:r>
          </a:p>
        </p:txBody>
      </p:sp>
      <p:sp>
        <p:nvSpPr>
          <p:cNvPr id="24624" name="Rectangle 48"/>
          <p:cNvSpPr>
            <a:spLocks noChangeArrowheads="1"/>
          </p:cNvSpPr>
          <p:nvPr/>
        </p:nvSpPr>
        <p:spPr bwMode="auto">
          <a:xfrm>
            <a:off x="4105275" y="1900238"/>
            <a:ext cx="979488" cy="22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100">
                <a:solidFill>
                  <a:srgbClr val="FF0000"/>
                </a:solidFill>
              </a:rPr>
              <a:t>(1-</a:t>
            </a:r>
          </a:p>
        </p:txBody>
      </p:sp>
      <p:sp>
        <p:nvSpPr>
          <p:cNvPr id="24625" name="Rectangle 49"/>
          <p:cNvSpPr>
            <a:spLocks noChangeArrowheads="1"/>
          </p:cNvSpPr>
          <p:nvPr/>
        </p:nvSpPr>
        <p:spPr bwMode="auto">
          <a:xfrm>
            <a:off x="5207000" y="1744663"/>
            <a:ext cx="368300" cy="22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100">
                <a:solidFill>
                  <a:srgbClr val="FF0000"/>
                </a:solidFill>
              </a:rPr>
              <a:t>u</a:t>
            </a:r>
          </a:p>
        </p:txBody>
      </p:sp>
      <p:sp>
        <p:nvSpPr>
          <p:cNvPr id="24626" name="Rectangle 50"/>
          <p:cNvSpPr>
            <a:spLocks noChangeArrowheads="1"/>
          </p:cNvSpPr>
          <p:nvPr/>
        </p:nvSpPr>
        <p:spPr bwMode="auto">
          <a:xfrm>
            <a:off x="6273800" y="1890713"/>
            <a:ext cx="304800" cy="22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10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24627" name="Text Box 51"/>
          <p:cNvSpPr txBox="1">
            <a:spLocks noChangeArrowheads="1"/>
          </p:cNvSpPr>
          <p:nvPr/>
        </p:nvSpPr>
        <p:spPr bwMode="auto">
          <a:xfrm>
            <a:off x="1023938" y="2820988"/>
            <a:ext cx="3319462" cy="172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i="1" u="sng">
                <a:solidFill>
                  <a:srgbClr val="000000"/>
                </a:solidFill>
              </a:rPr>
              <a:t>If no seepage</a:t>
            </a:r>
            <a:r>
              <a:rPr lang="en-US" altLang="en-US" sz="1600">
                <a:solidFill>
                  <a:srgbClr val="000000"/>
                </a:solidFill>
              </a:rPr>
              <a:t>:</a:t>
            </a:r>
          </a:p>
          <a:p>
            <a:r>
              <a:rPr lang="en-US" altLang="en-US" sz="1600">
                <a:solidFill>
                  <a:srgbClr val="000000"/>
                </a:solidFill>
              </a:rPr>
              <a:t>u = 0</a:t>
            </a:r>
          </a:p>
          <a:p>
            <a:endParaRPr lang="en-US" altLang="en-US" sz="1600">
              <a:solidFill>
                <a:srgbClr val="000000"/>
              </a:solidFill>
            </a:endParaRPr>
          </a:p>
          <a:p>
            <a:r>
              <a:rPr lang="en-US" altLang="en-US" sz="1600" i="1" u="sng">
                <a:solidFill>
                  <a:srgbClr val="000000"/>
                </a:solidFill>
              </a:rPr>
              <a:t>If Submerged Slope</a:t>
            </a:r>
            <a:r>
              <a:rPr lang="en-US" altLang="en-US" sz="1600">
                <a:solidFill>
                  <a:srgbClr val="000000"/>
                </a:solidFill>
              </a:rPr>
              <a:t>:</a:t>
            </a:r>
          </a:p>
          <a:p>
            <a:r>
              <a:rPr lang="en-US" altLang="en-US" sz="1600">
                <a:solidFill>
                  <a:srgbClr val="000000"/>
                </a:solidFill>
              </a:rPr>
              <a:t>u = 0    </a:t>
            </a:r>
            <a:r>
              <a:rPr lang="en-US" altLang="en-US" sz="1600">
                <a:solidFill>
                  <a:srgbClr val="FF0000"/>
                </a:solidFill>
                <a:latin typeface="Symbol" panose="05050102010706020507" pitchFamily="18" charset="2"/>
              </a:rPr>
              <a:t>g</a:t>
            </a:r>
            <a:r>
              <a:rPr lang="en-US" altLang="en-US" sz="1600">
                <a:solidFill>
                  <a:srgbClr val="000000"/>
                </a:solidFill>
              </a:rPr>
              <a:t> = </a:t>
            </a:r>
            <a:r>
              <a:rPr lang="en-US" altLang="en-US" sz="1600">
                <a:solidFill>
                  <a:srgbClr val="FF0000"/>
                </a:solidFill>
                <a:latin typeface="Symbol" panose="05050102010706020507" pitchFamily="18" charset="2"/>
              </a:rPr>
              <a:t>g</a:t>
            </a:r>
            <a:r>
              <a:rPr lang="en-US" altLang="en-US" sz="1600">
                <a:solidFill>
                  <a:srgbClr val="000000"/>
                </a:solidFill>
              </a:rPr>
              <a:t>’</a:t>
            </a:r>
          </a:p>
          <a:p>
            <a:endParaRPr lang="en-US" altLang="en-US" sz="1600">
              <a:solidFill>
                <a:srgbClr val="000000"/>
              </a:solidFill>
            </a:endParaRPr>
          </a:p>
          <a:p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24628" name="Rectangle 52"/>
          <p:cNvSpPr>
            <a:spLocks noChangeArrowheads="1"/>
          </p:cNvSpPr>
          <p:nvPr/>
        </p:nvSpPr>
        <p:spPr bwMode="auto">
          <a:xfrm>
            <a:off x="6996113" y="6086475"/>
            <a:ext cx="3001962" cy="6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600" i="1">
                <a:solidFill>
                  <a:srgbClr val="000000"/>
                </a:solidFill>
              </a:rPr>
              <a:t>By Kamal Tawfiq, Ph.D., P.E.</a:t>
            </a:r>
          </a:p>
        </p:txBody>
      </p:sp>
      <p:sp>
        <p:nvSpPr>
          <p:cNvPr id="24629" name="TextBox 53"/>
          <p:cNvSpPr txBox="1">
            <a:spLocks noChangeArrowheads="1"/>
          </p:cNvSpPr>
          <p:nvPr/>
        </p:nvSpPr>
        <p:spPr bwMode="auto">
          <a:xfrm>
            <a:off x="3840163" y="1855788"/>
            <a:ext cx="3190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+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 bwMode="auto">
          <a:xfrm>
            <a:off x="89065" y="4690753"/>
            <a:ext cx="5640779" cy="1923803"/>
          </a:xfrm>
          <a:prstGeom prst="roundRect">
            <a:avLst>
              <a:gd name="adj" fmla="val 21242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626" name="Freeform 3"/>
          <p:cNvSpPr>
            <a:spLocks noChangeArrowheads="1"/>
          </p:cNvSpPr>
          <p:nvPr/>
        </p:nvSpPr>
        <p:spPr bwMode="auto">
          <a:xfrm>
            <a:off x="255588" y="3513950"/>
            <a:ext cx="5397500" cy="879920"/>
          </a:xfrm>
          <a:custGeom>
            <a:avLst/>
            <a:gdLst>
              <a:gd name="T0" fmla="*/ 0 w 2140"/>
              <a:gd name="T1" fmla="*/ 2147483646 h 382"/>
              <a:gd name="T2" fmla="*/ 2147483646 w 2140"/>
              <a:gd name="T3" fmla="*/ 2147483646 h 382"/>
              <a:gd name="T4" fmla="*/ 2147483646 w 2140"/>
              <a:gd name="T5" fmla="*/ 2147483646 h 382"/>
              <a:gd name="T6" fmla="*/ 2147483646 w 2140"/>
              <a:gd name="T7" fmla="*/ 2147483646 h 382"/>
              <a:gd name="T8" fmla="*/ 2147483646 w 2140"/>
              <a:gd name="T9" fmla="*/ 2147483646 h 382"/>
              <a:gd name="T10" fmla="*/ 2147483646 w 2140"/>
              <a:gd name="T11" fmla="*/ 2147483646 h 382"/>
              <a:gd name="T12" fmla="*/ 2147483646 w 2140"/>
              <a:gd name="T13" fmla="*/ 2147483646 h 382"/>
              <a:gd name="T14" fmla="*/ 2147483646 w 2140"/>
              <a:gd name="T15" fmla="*/ 2147483646 h 382"/>
              <a:gd name="T16" fmla="*/ 2147483646 w 2140"/>
              <a:gd name="T17" fmla="*/ 2147483646 h 382"/>
              <a:gd name="T18" fmla="*/ 2147483646 w 2140"/>
              <a:gd name="T19" fmla="*/ 2147483646 h 382"/>
              <a:gd name="T20" fmla="*/ 2147483646 w 2140"/>
              <a:gd name="T21" fmla="*/ 0 h 382"/>
              <a:gd name="T22" fmla="*/ 2147483646 w 2140"/>
              <a:gd name="T23" fmla="*/ 0 h 382"/>
              <a:gd name="T24" fmla="*/ 2147483646 w 2140"/>
              <a:gd name="T25" fmla="*/ 2147483646 h 382"/>
              <a:gd name="T26" fmla="*/ 2147483646 w 2140"/>
              <a:gd name="T27" fmla="*/ 2147483646 h 382"/>
              <a:gd name="T28" fmla="*/ 2147483646 w 2140"/>
              <a:gd name="T29" fmla="*/ 2147483646 h 382"/>
              <a:gd name="T30" fmla="*/ 2147483646 w 2140"/>
              <a:gd name="T31" fmla="*/ 2147483646 h 382"/>
              <a:gd name="T32" fmla="*/ 2147483646 w 2140"/>
              <a:gd name="T33" fmla="*/ 2147483646 h 382"/>
              <a:gd name="T34" fmla="*/ 2147483646 w 2140"/>
              <a:gd name="T35" fmla="*/ 2147483646 h 382"/>
              <a:gd name="T36" fmla="*/ 2147483646 w 2140"/>
              <a:gd name="T37" fmla="*/ 2147483646 h 382"/>
              <a:gd name="T38" fmla="*/ 2147483646 w 2140"/>
              <a:gd name="T39" fmla="*/ 2147483646 h 382"/>
              <a:gd name="T40" fmla="*/ 2147483646 w 2140"/>
              <a:gd name="T41" fmla="*/ 2147483646 h 382"/>
              <a:gd name="T42" fmla="*/ 2147483646 w 2140"/>
              <a:gd name="T43" fmla="*/ 2147483646 h 382"/>
              <a:gd name="T44" fmla="*/ 2147483646 w 2140"/>
              <a:gd name="T45" fmla="*/ 2147483646 h 382"/>
              <a:gd name="T46" fmla="*/ 2147483646 w 2140"/>
              <a:gd name="T47" fmla="*/ 2147483646 h 382"/>
              <a:gd name="T48" fmla="*/ 2147483646 w 2140"/>
              <a:gd name="T49" fmla="*/ 2147483646 h 382"/>
              <a:gd name="T50" fmla="*/ 2147483646 w 2140"/>
              <a:gd name="T51" fmla="*/ 2147483646 h 382"/>
              <a:gd name="T52" fmla="*/ 2147483646 w 2140"/>
              <a:gd name="T53" fmla="*/ 2147483646 h 382"/>
              <a:gd name="T54" fmla="*/ 2147483646 w 2140"/>
              <a:gd name="T55" fmla="*/ 2147483646 h 382"/>
              <a:gd name="T56" fmla="*/ 2147483646 w 2140"/>
              <a:gd name="T57" fmla="*/ 2147483646 h 382"/>
              <a:gd name="T58" fmla="*/ 2147483646 w 2140"/>
              <a:gd name="T59" fmla="*/ 2147483646 h 382"/>
              <a:gd name="T60" fmla="*/ 2147483646 w 2140"/>
              <a:gd name="T61" fmla="*/ 2147483646 h 382"/>
              <a:gd name="T62" fmla="*/ 2147483646 w 2140"/>
              <a:gd name="T63" fmla="*/ 2147483646 h 382"/>
              <a:gd name="T64" fmla="*/ 2147483646 w 2140"/>
              <a:gd name="T65" fmla="*/ 2147483646 h 382"/>
              <a:gd name="T66" fmla="*/ 2147483646 w 2140"/>
              <a:gd name="T67" fmla="*/ 2147483646 h 382"/>
              <a:gd name="T68" fmla="*/ 2147483646 w 2140"/>
              <a:gd name="T69" fmla="*/ 2147483646 h 382"/>
              <a:gd name="T70" fmla="*/ 2147483646 w 2140"/>
              <a:gd name="T71" fmla="*/ 2147483646 h 382"/>
              <a:gd name="T72" fmla="*/ 2147483646 w 2140"/>
              <a:gd name="T73" fmla="*/ 2147483646 h 382"/>
              <a:gd name="T74" fmla="*/ 2147483646 w 2140"/>
              <a:gd name="T75" fmla="*/ 2147483646 h 382"/>
              <a:gd name="T76" fmla="*/ 2147483646 w 2140"/>
              <a:gd name="T77" fmla="*/ 2147483646 h 382"/>
              <a:gd name="T78" fmla="*/ 2147483646 w 2140"/>
              <a:gd name="T79" fmla="*/ 2147483646 h 382"/>
              <a:gd name="T80" fmla="*/ 2147483646 w 2140"/>
              <a:gd name="T81" fmla="*/ 2147483646 h 382"/>
              <a:gd name="T82" fmla="*/ 2147483646 w 2140"/>
              <a:gd name="T83" fmla="*/ 2147483646 h 382"/>
              <a:gd name="T84" fmla="*/ 2147483646 w 2140"/>
              <a:gd name="T85" fmla="*/ 2147483646 h 382"/>
              <a:gd name="T86" fmla="*/ 0 w 2140"/>
              <a:gd name="T87" fmla="*/ 2147483646 h 382"/>
              <a:gd name="T88" fmla="*/ 0 w 2140"/>
              <a:gd name="T89" fmla="*/ 2147483646 h 382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w 2140"/>
              <a:gd name="T136" fmla="*/ 0 h 382"/>
              <a:gd name="T137" fmla="*/ 2140 w 2140"/>
              <a:gd name="T138" fmla="*/ 382 h 382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T135" t="T136" r="T137" b="T138"/>
            <a:pathLst>
              <a:path w="2140" h="382">
                <a:moveTo>
                  <a:pt x="0" y="95"/>
                </a:moveTo>
                <a:lnTo>
                  <a:pt x="0" y="88"/>
                </a:lnTo>
                <a:lnTo>
                  <a:pt x="1" y="80"/>
                </a:lnTo>
                <a:lnTo>
                  <a:pt x="3" y="73"/>
                </a:lnTo>
                <a:lnTo>
                  <a:pt x="5" y="66"/>
                </a:lnTo>
                <a:lnTo>
                  <a:pt x="7" y="60"/>
                </a:lnTo>
                <a:lnTo>
                  <a:pt x="10" y="53"/>
                </a:lnTo>
                <a:lnTo>
                  <a:pt x="13" y="47"/>
                </a:lnTo>
                <a:lnTo>
                  <a:pt x="17" y="41"/>
                </a:lnTo>
                <a:lnTo>
                  <a:pt x="21" y="36"/>
                </a:lnTo>
                <a:lnTo>
                  <a:pt x="25" y="30"/>
                </a:lnTo>
                <a:lnTo>
                  <a:pt x="30" y="25"/>
                </a:lnTo>
                <a:lnTo>
                  <a:pt x="35" y="21"/>
                </a:lnTo>
                <a:lnTo>
                  <a:pt x="41" y="17"/>
                </a:lnTo>
                <a:lnTo>
                  <a:pt x="47" y="13"/>
                </a:lnTo>
                <a:lnTo>
                  <a:pt x="53" y="10"/>
                </a:lnTo>
                <a:lnTo>
                  <a:pt x="59" y="7"/>
                </a:lnTo>
                <a:lnTo>
                  <a:pt x="66" y="4"/>
                </a:lnTo>
                <a:lnTo>
                  <a:pt x="73" y="2"/>
                </a:lnTo>
                <a:lnTo>
                  <a:pt x="80" y="1"/>
                </a:lnTo>
                <a:lnTo>
                  <a:pt x="87" y="0"/>
                </a:lnTo>
                <a:lnTo>
                  <a:pt x="94" y="0"/>
                </a:lnTo>
                <a:lnTo>
                  <a:pt x="2045" y="0"/>
                </a:lnTo>
                <a:lnTo>
                  <a:pt x="2053" y="0"/>
                </a:lnTo>
                <a:lnTo>
                  <a:pt x="2060" y="1"/>
                </a:lnTo>
                <a:lnTo>
                  <a:pt x="2067" y="2"/>
                </a:lnTo>
                <a:lnTo>
                  <a:pt x="2074" y="4"/>
                </a:lnTo>
                <a:lnTo>
                  <a:pt x="2080" y="7"/>
                </a:lnTo>
                <a:lnTo>
                  <a:pt x="2087" y="10"/>
                </a:lnTo>
                <a:lnTo>
                  <a:pt x="2093" y="13"/>
                </a:lnTo>
                <a:lnTo>
                  <a:pt x="2099" y="17"/>
                </a:lnTo>
                <a:lnTo>
                  <a:pt x="2104" y="21"/>
                </a:lnTo>
                <a:lnTo>
                  <a:pt x="2109" y="25"/>
                </a:lnTo>
                <a:lnTo>
                  <a:pt x="2114" y="30"/>
                </a:lnTo>
                <a:lnTo>
                  <a:pt x="2119" y="36"/>
                </a:lnTo>
                <a:lnTo>
                  <a:pt x="2123" y="41"/>
                </a:lnTo>
                <a:lnTo>
                  <a:pt x="2127" y="47"/>
                </a:lnTo>
                <a:lnTo>
                  <a:pt x="2130" y="53"/>
                </a:lnTo>
                <a:lnTo>
                  <a:pt x="2133" y="60"/>
                </a:lnTo>
                <a:lnTo>
                  <a:pt x="2135" y="66"/>
                </a:lnTo>
                <a:lnTo>
                  <a:pt x="2137" y="73"/>
                </a:lnTo>
                <a:lnTo>
                  <a:pt x="2138" y="80"/>
                </a:lnTo>
                <a:lnTo>
                  <a:pt x="2139" y="88"/>
                </a:lnTo>
                <a:lnTo>
                  <a:pt x="2140" y="95"/>
                </a:lnTo>
                <a:lnTo>
                  <a:pt x="2140" y="287"/>
                </a:lnTo>
                <a:lnTo>
                  <a:pt x="2139" y="294"/>
                </a:lnTo>
                <a:lnTo>
                  <a:pt x="2138" y="301"/>
                </a:lnTo>
                <a:lnTo>
                  <a:pt x="2137" y="308"/>
                </a:lnTo>
                <a:lnTo>
                  <a:pt x="2135" y="315"/>
                </a:lnTo>
                <a:lnTo>
                  <a:pt x="2133" y="322"/>
                </a:lnTo>
                <a:lnTo>
                  <a:pt x="2130" y="328"/>
                </a:lnTo>
                <a:lnTo>
                  <a:pt x="2127" y="335"/>
                </a:lnTo>
                <a:lnTo>
                  <a:pt x="2123" y="340"/>
                </a:lnTo>
                <a:lnTo>
                  <a:pt x="2119" y="346"/>
                </a:lnTo>
                <a:lnTo>
                  <a:pt x="2114" y="351"/>
                </a:lnTo>
                <a:lnTo>
                  <a:pt x="2109" y="356"/>
                </a:lnTo>
                <a:lnTo>
                  <a:pt x="2104" y="361"/>
                </a:lnTo>
                <a:lnTo>
                  <a:pt x="2099" y="365"/>
                </a:lnTo>
                <a:lnTo>
                  <a:pt x="2093" y="369"/>
                </a:lnTo>
                <a:lnTo>
                  <a:pt x="2087" y="372"/>
                </a:lnTo>
                <a:lnTo>
                  <a:pt x="2080" y="375"/>
                </a:lnTo>
                <a:lnTo>
                  <a:pt x="2074" y="377"/>
                </a:lnTo>
                <a:lnTo>
                  <a:pt x="2067" y="379"/>
                </a:lnTo>
                <a:lnTo>
                  <a:pt x="2060" y="380"/>
                </a:lnTo>
                <a:lnTo>
                  <a:pt x="2053" y="381"/>
                </a:lnTo>
                <a:lnTo>
                  <a:pt x="2045" y="382"/>
                </a:lnTo>
                <a:lnTo>
                  <a:pt x="94" y="382"/>
                </a:lnTo>
                <a:lnTo>
                  <a:pt x="87" y="381"/>
                </a:lnTo>
                <a:lnTo>
                  <a:pt x="80" y="380"/>
                </a:lnTo>
                <a:lnTo>
                  <a:pt x="73" y="379"/>
                </a:lnTo>
                <a:lnTo>
                  <a:pt x="66" y="377"/>
                </a:lnTo>
                <a:lnTo>
                  <a:pt x="59" y="375"/>
                </a:lnTo>
                <a:lnTo>
                  <a:pt x="53" y="372"/>
                </a:lnTo>
                <a:lnTo>
                  <a:pt x="47" y="369"/>
                </a:lnTo>
                <a:lnTo>
                  <a:pt x="41" y="365"/>
                </a:lnTo>
                <a:lnTo>
                  <a:pt x="35" y="361"/>
                </a:lnTo>
                <a:lnTo>
                  <a:pt x="30" y="356"/>
                </a:lnTo>
                <a:lnTo>
                  <a:pt x="25" y="351"/>
                </a:lnTo>
                <a:lnTo>
                  <a:pt x="21" y="346"/>
                </a:lnTo>
                <a:lnTo>
                  <a:pt x="17" y="340"/>
                </a:lnTo>
                <a:lnTo>
                  <a:pt x="13" y="335"/>
                </a:lnTo>
                <a:lnTo>
                  <a:pt x="10" y="328"/>
                </a:lnTo>
                <a:lnTo>
                  <a:pt x="7" y="322"/>
                </a:lnTo>
                <a:lnTo>
                  <a:pt x="5" y="315"/>
                </a:lnTo>
                <a:lnTo>
                  <a:pt x="3" y="308"/>
                </a:lnTo>
                <a:lnTo>
                  <a:pt x="1" y="301"/>
                </a:lnTo>
                <a:lnTo>
                  <a:pt x="0" y="294"/>
                </a:lnTo>
                <a:lnTo>
                  <a:pt x="0" y="287"/>
                </a:lnTo>
                <a:lnTo>
                  <a:pt x="0" y="95"/>
                </a:lnTo>
                <a:close/>
              </a:path>
            </a:pathLst>
          </a:custGeom>
          <a:noFill/>
          <a:ln w="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7" name="Rectangle 25"/>
          <p:cNvSpPr>
            <a:spLocks noChangeArrowheads="1"/>
          </p:cNvSpPr>
          <p:nvPr/>
        </p:nvSpPr>
        <p:spPr bwMode="auto">
          <a:xfrm>
            <a:off x="239713" y="3066275"/>
            <a:ext cx="696267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u="sng" dirty="0">
                <a:solidFill>
                  <a:srgbClr val="6000C0"/>
                </a:solidFill>
              </a:rPr>
              <a:t>Stability Number </a:t>
            </a:r>
            <a:r>
              <a:rPr lang="en-US" altLang="en-US" sz="2000" u="sng" dirty="0" smtClean="0">
                <a:solidFill>
                  <a:srgbClr val="6000C0"/>
                </a:solidFill>
              </a:rPr>
              <a:t>N</a:t>
            </a:r>
            <a:r>
              <a:rPr lang="en-US" altLang="en-US" sz="2000" u="sng" baseline="-25000" dirty="0" smtClean="0">
                <a:solidFill>
                  <a:srgbClr val="6000C0"/>
                </a:solidFill>
              </a:rPr>
              <a:t>s</a:t>
            </a:r>
            <a:r>
              <a:rPr lang="en-US" altLang="en-US" sz="2000" u="sng" dirty="0" smtClean="0">
                <a:solidFill>
                  <a:srgbClr val="6000C0"/>
                </a:solidFill>
              </a:rPr>
              <a:t> and Pore Water Pressure Ration r</a:t>
            </a:r>
            <a:r>
              <a:rPr lang="en-US" altLang="en-US" sz="2000" u="sng" baseline="-25000" dirty="0" smtClean="0">
                <a:solidFill>
                  <a:srgbClr val="6000C0"/>
                </a:solidFill>
              </a:rPr>
              <a:t>u</a:t>
            </a:r>
            <a:endParaRPr lang="en-US" altLang="en-US" sz="2000" u="sng" baseline="-25000" dirty="0">
              <a:solidFill>
                <a:srgbClr val="6000C0"/>
              </a:solidFill>
            </a:endParaRPr>
          </a:p>
        </p:txBody>
      </p:sp>
      <p:sp>
        <p:nvSpPr>
          <p:cNvPr id="26628" name="Freeform 26"/>
          <p:cNvSpPr>
            <a:spLocks noChangeArrowheads="1"/>
          </p:cNvSpPr>
          <p:nvPr/>
        </p:nvSpPr>
        <p:spPr bwMode="auto">
          <a:xfrm>
            <a:off x="4557713" y="1297077"/>
            <a:ext cx="377825" cy="0"/>
          </a:xfrm>
          <a:custGeom>
            <a:avLst/>
            <a:gdLst>
              <a:gd name="T0" fmla="*/ 0 w 238"/>
              <a:gd name="T1" fmla="*/ 2147483646 w 238"/>
              <a:gd name="T2" fmla="*/ 0 60000 65536"/>
              <a:gd name="T3" fmla="*/ 0 60000 65536"/>
              <a:gd name="T4" fmla="*/ 0 w 238"/>
              <a:gd name="T5" fmla="*/ 238 w 238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238">
                <a:moveTo>
                  <a:pt x="0" y="0"/>
                </a:moveTo>
                <a:lnTo>
                  <a:pt x="238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Rectangle 27"/>
          <p:cNvSpPr>
            <a:spLocks noChangeArrowheads="1"/>
          </p:cNvSpPr>
          <p:nvPr/>
        </p:nvSpPr>
        <p:spPr bwMode="auto">
          <a:xfrm>
            <a:off x="4533900" y="1058952"/>
            <a:ext cx="3492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dirty="0">
                <a:solidFill>
                  <a:srgbClr val="000000"/>
                </a:solidFill>
              </a:rPr>
              <a:t>tanϕ</a:t>
            </a:r>
          </a:p>
        </p:txBody>
      </p:sp>
      <p:sp>
        <p:nvSpPr>
          <p:cNvPr id="26630" name="Text Box 28"/>
          <p:cNvSpPr txBox="1">
            <a:spLocks noChangeArrowheads="1"/>
          </p:cNvSpPr>
          <p:nvPr/>
        </p:nvSpPr>
        <p:spPr bwMode="auto">
          <a:xfrm>
            <a:off x="4549775" y="1366927"/>
            <a:ext cx="419100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</a:rPr>
              <a:t>tanβ</a:t>
            </a:r>
          </a:p>
        </p:txBody>
      </p:sp>
      <p:sp>
        <p:nvSpPr>
          <p:cNvPr id="26631" name="Rectangle 29"/>
          <p:cNvSpPr>
            <a:spLocks noChangeArrowheads="1"/>
          </p:cNvSpPr>
          <p:nvPr/>
        </p:nvSpPr>
        <p:spPr bwMode="auto">
          <a:xfrm>
            <a:off x="184150" y="1222464"/>
            <a:ext cx="1055688" cy="14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</a:rPr>
              <a:t>FS = </a:t>
            </a:r>
          </a:p>
        </p:txBody>
      </p:sp>
      <p:sp>
        <p:nvSpPr>
          <p:cNvPr id="26632" name="Rectangle 30"/>
          <p:cNvSpPr>
            <a:spLocks noChangeArrowheads="1"/>
          </p:cNvSpPr>
          <p:nvPr/>
        </p:nvSpPr>
        <p:spPr bwMode="auto">
          <a:xfrm>
            <a:off x="1511300" y="1028789"/>
            <a:ext cx="284163" cy="20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90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26633" name="Freeform 31"/>
          <p:cNvSpPr>
            <a:spLocks noChangeArrowheads="1"/>
          </p:cNvSpPr>
          <p:nvPr/>
        </p:nvSpPr>
        <p:spPr bwMode="auto">
          <a:xfrm>
            <a:off x="2995613" y="1287552"/>
            <a:ext cx="1320800" cy="0"/>
          </a:xfrm>
          <a:custGeom>
            <a:avLst/>
            <a:gdLst>
              <a:gd name="T0" fmla="*/ 0 w 832"/>
              <a:gd name="T1" fmla="*/ 2147483646 w 832"/>
              <a:gd name="T2" fmla="*/ 0 60000 65536"/>
              <a:gd name="T3" fmla="*/ 0 60000 65536"/>
              <a:gd name="T4" fmla="*/ 0 w 832"/>
              <a:gd name="T5" fmla="*/ 832 w 832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832">
                <a:moveTo>
                  <a:pt x="0" y="0"/>
                </a:moveTo>
                <a:lnTo>
                  <a:pt x="832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Rectangle 32"/>
          <p:cNvSpPr>
            <a:spLocks noChangeArrowheads="1"/>
          </p:cNvSpPr>
          <p:nvPr/>
        </p:nvSpPr>
        <p:spPr bwMode="auto">
          <a:xfrm>
            <a:off x="712788" y="1341527"/>
            <a:ext cx="17002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dirty="0">
                <a:solidFill>
                  <a:srgbClr val="FF0000"/>
                </a:solidFill>
                <a:latin typeface="Symbol" panose="05050102010706020507" pitchFamily="18" charset="2"/>
              </a:rPr>
              <a:t>g</a:t>
            </a:r>
            <a:r>
              <a:rPr lang="en-US" altLang="en-US" sz="1900" baseline="-25000" dirty="0">
                <a:solidFill>
                  <a:srgbClr val="000000"/>
                </a:solidFill>
              </a:rPr>
              <a:t>soil</a:t>
            </a:r>
            <a:r>
              <a:rPr lang="en-US" altLang="en-US" sz="1900" dirty="0">
                <a:solidFill>
                  <a:srgbClr val="000000"/>
                </a:solidFill>
              </a:rPr>
              <a:t> H cosβ sinβ</a:t>
            </a:r>
          </a:p>
        </p:txBody>
      </p:sp>
      <p:sp>
        <p:nvSpPr>
          <p:cNvPr id="26635" name="Freeform 33"/>
          <p:cNvSpPr>
            <a:spLocks noChangeArrowheads="1"/>
          </p:cNvSpPr>
          <p:nvPr/>
        </p:nvSpPr>
        <p:spPr bwMode="auto">
          <a:xfrm>
            <a:off x="700088" y="1295489"/>
            <a:ext cx="1716087" cy="0"/>
          </a:xfrm>
          <a:custGeom>
            <a:avLst/>
            <a:gdLst>
              <a:gd name="T0" fmla="*/ 0 w 1081"/>
              <a:gd name="T1" fmla="*/ 2147483646 w 1081"/>
              <a:gd name="T2" fmla="*/ 0 60000 65536"/>
              <a:gd name="T3" fmla="*/ 0 60000 65536"/>
              <a:gd name="T4" fmla="*/ 0 w 1081"/>
              <a:gd name="T5" fmla="*/ 1081 w 1081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1081">
                <a:moveTo>
                  <a:pt x="0" y="0"/>
                </a:moveTo>
                <a:lnTo>
                  <a:pt x="1081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Rectangle 34"/>
          <p:cNvSpPr>
            <a:spLocks noChangeArrowheads="1"/>
          </p:cNvSpPr>
          <p:nvPr/>
        </p:nvSpPr>
        <p:spPr bwMode="auto">
          <a:xfrm>
            <a:off x="3009900" y="1357402"/>
            <a:ext cx="12715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dirty="0">
                <a:solidFill>
                  <a:srgbClr val="FF0000"/>
                </a:solidFill>
                <a:latin typeface="Symbol" panose="05050102010706020507" pitchFamily="18" charset="2"/>
              </a:rPr>
              <a:t>g</a:t>
            </a:r>
            <a:r>
              <a:rPr lang="en-US" altLang="en-US" sz="1900" baseline="-25000" dirty="0">
                <a:solidFill>
                  <a:srgbClr val="000000"/>
                </a:solidFill>
              </a:rPr>
              <a:t>soil</a:t>
            </a:r>
            <a:r>
              <a:rPr lang="en-US" altLang="en-US" sz="1900" dirty="0">
                <a:solidFill>
                  <a:srgbClr val="000000"/>
                </a:solidFill>
              </a:rPr>
              <a:t> H cos</a:t>
            </a:r>
            <a:r>
              <a:rPr lang="en-US" altLang="en-US" sz="1900" baseline="30000" dirty="0">
                <a:solidFill>
                  <a:srgbClr val="000000"/>
                </a:solidFill>
              </a:rPr>
              <a:t>2</a:t>
            </a:r>
            <a:r>
              <a:rPr lang="en-US" altLang="en-US" sz="1900" dirty="0">
                <a:solidFill>
                  <a:srgbClr val="000000"/>
                </a:solidFill>
              </a:rPr>
              <a:t>β</a:t>
            </a:r>
          </a:p>
        </p:txBody>
      </p:sp>
      <p:sp>
        <p:nvSpPr>
          <p:cNvPr id="26637" name="Rectangle 35"/>
          <p:cNvSpPr>
            <a:spLocks noChangeArrowheads="1"/>
          </p:cNvSpPr>
          <p:nvPr/>
        </p:nvSpPr>
        <p:spPr bwMode="auto">
          <a:xfrm>
            <a:off x="2600325" y="1170077"/>
            <a:ext cx="790575" cy="20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900">
                <a:solidFill>
                  <a:srgbClr val="000000"/>
                </a:solidFill>
              </a:rPr>
              <a:t>(1-</a:t>
            </a:r>
          </a:p>
        </p:txBody>
      </p:sp>
      <p:sp>
        <p:nvSpPr>
          <p:cNvPr id="26638" name="Rectangle 36"/>
          <p:cNvSpPr>
            <a:spLocks noChangeArrowheads="1"/>
          </p:cNvSpPr>
          <p:nvPr/>
        </p:nvSpPr>
        <p:spPr bwMode="auto">
          <a:xfrm>
            <a:off x="3494088" y="1028789"/>
            <a:ext cx="296862" cy="20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900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26639" name="Rectangle 37"/>
          <p:cNvSpPr>
            <a:spLocks noChangeArrowheads="1"/>
          </p:cNvSpPr>
          <p:nvPr/>
        </p:nvSpPr>
        <p:spPr bwMode="auto">
          <a:xfrm>
            <a:off x="4357688" y="1162139"/>
            <a:ext cx="246062" cy="20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90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26640" name="Rectangle 38"/>
          <p:cNvSpPr>
            <a:spLocks noChangeArrowheads="1"/>
          </p:cNvSpPr>
          <p:nvPr/>
        </p:nvSpPr>
        <p:spPr bwMode="auto">
          <a:xfrm>
            <a:off x="4991513" y="1158137"/>
            <a:ext cx="435510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900" dirty="0">
                <a:solidFill>
                  <a:srgbClr val="000000"/>
                </a:solidFill>
              </a:rPr>
              <a:t>= 1</a:t>
            </a:r>
          </a:p>
        </p:txBody>
      </p:sp>
      <p:sp>
        <p:nvSpPr>
          <p:cNvPr id="24615" name="Rectangle 39"/>
          <p:cNvSpPr>
            <a:spLocks noChangeArrowheads="1"/>
          </p:cNvSpPr>
          <p:nvPr/>
        </p:nvSpPr>
        <p:spPr bwMode="auto">
          <a:xfrm>
            <a:off x="169223" y="654115"/>
            <a:ext cx="39068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sz="2000" u="sng" dirty="0" smtClean="0">
                <a:solidFill>
                  <a:srgbClr val="600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Critical Height H</a:t>
            </a:r>
            <a:r>
              <a:rPr lang="en-US" altLang="en-US" sz="2000" u="sng" baseline="-25000" dirty="0" smtClean="0">
                <a:solidFill>
                  <a:srgbClr val="600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altLang="en-US" sz="2000" dirty="0" smtClean="0">
                <a:solidFill>
                  <a:srgbClr val="600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en-US" altLang="en-US" sz="2000" dirty="0" smtClean="0">
                <a:solidFill>
                  <a:srgbClr val="6000C0"/>
                </a:solidFill>
              </a:rPr>
              <a:t>at     FS = 1</a:t>
            </a:r>
          </a:p>
        </p:txBody>
      </p:sp>
      <p:sp>
        <p:nvSpPr>
          <p:cNvPr id="26642" name="Rectangle 40"/>
          <p:cNvSpPr>
            <a:spLocks noChangeArrowheads="1"/>
          </p:cNvSpPr>
          <p:nvPr/>
        </p:nvSpPr>
        <p:spPr bwMode="auto">
          <a:xfrm>
            <a:off x="341313" y="3674288"/>
            <a:ext cx="140970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rgbClr val="000000"/>
                </a:solidFill>
              </a:rPr>
              <a:t>Ns =</a:t>
            </a:r>
          </a:p>
        </p:txBody>
      </p:sp>
      <p:sp>
        <p:nvSpPr>
          <p:cNvPr id="26643" name="Rectangle 41"/>
          <p:cNvSpPr>
            <a:spLocks noChangeArrowheads="1"/>
          </p:cNvSpPr>
          <p:nvPr/>
        </p:nvSpPr>
        <p:spPr bwMode="auto">
          <a:xfrm>
            <a:off x="1174750" y="3506013"/>
            <a:ext cx="346075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26644" name="Freeform 42"/>
          <p:cNvSpPr>
            <a:spLocks noChangeArrowheads="1"/>
          </p:cNvSpPr>
          <p:nvPr/>
        </p:nvSpPr>
        <p:spPr bwMode="auto">
          <a:xfrm>
            <a:off x="1058863" y="3829863"/>
            <a:ext cx="481012" cy="0"/>
          </a:xfrm>
          <a:custGeom>
            <a:avLst/>
            <a:gdLst>
              <a:gd name="T0" fmla="*/ 0 w 303"/>
              <a:gd name="T1" fmla="*/ 2147483646 w 303"/>
              <a:gd name="T2" fmla="*/ 0 60000 65536"/>
              <a:gd name="T3" fmla="*/ 0 60000 65536"/>
              <a:gd name="T4" fmla="*/ 0 w 303"/>
              <a:gd name="T5" fmla="*/ 303 w 303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303">
                <a:moveTo>
                  <a:pt x="0" y="0"/>
                </a:moveTo>
                <a:lnTo>
                  <a:pt x="303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5" name="Rectangle 43"/>
          <p:cNvSpPr>
            <a:spLocks noChangeArrowheads="1"/>
          </p:cNvSpPr>
          <p:nvPr/>
        </p:nvSpPr>
        <p:spPr bwMode="auto">
          <a:xfrm>
            <a:off x="1036638" y="3863200"/>
            <a:ext cx="5032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rgbClr val="FF0000"/>
                </a:solidFill>
                <a:latin typeface="Symbol" panose="05050102010706020507" pitchFamily="18" charset="2"/>
              </a:rPr>
              <a:t>g</a:t>
            </a:r>
            <a:r>
              <a:rPr lang="en-US" altLang="en-US" sz="2400">
                <a:solidFill>
                  <a:srgbClr val="000000"/>
                </a:solidFill>
              </a:rPr>
              <a:t>Hc</a:t>
            </a:r>
          </a:p>
        </p:txBody>
      </p:sp>
      <p:sp>
        <p:nvSpPr>
          <p:cNvPr id="26646" name="Rectangle 44"/>
          <p:cNvSpPr>
            <a:spLocks noChangeArrowheads="1"/>
          </p:cNvSpPr>
          <p:nvPr/>
        </p:nvSpPr>
        <p:spPr bwMode="auto">
          <a:xfrm>
            <a:off x="2095500" y="3655238"/>
            <a:ext cx="4810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solidFill>
                  <a:srgbClr val="000000"/>
                </a:solidFill>
              </a:rPr>
              <a:t>r</a:t>
            </a:r>
            <a:r>
              <a:rPr lang="en-US" altLang="en-US" sz="2400" baseline="-25000" dirty="0">
                <a:solidFill>
                  <a:srgbClr val="000000"/>
                </a:solidFill>
              </a:rPr>
              <a:t>u</a:t>
            </a:r>
            <a:r>
              <a:rPr lang="en-US" altLang="en-US" sz="2400" dirty="0">
                <a:solidFill>
                  <a:srgbClr val="000000"/>
                </a:solidFill>
              </a:rPr>
              <a:t> =</a:t>
            </a:r>
          </a:p>
        </p:txBody>
      </p:sp>
      <p:sp>
        <p:nvSpPr>
          <p:cNvPr id="26647" name="Rectangle 45"/>
          <p:cNvSpPr>
            <a:spLocks noChangeArrowheads="1"/>
          </p:cNvSpPr>
          <p:nvPr/>
        </p:nvSpPr>
        <p:spPr bwMode="auto">
          <a:xfrm>
            <a:off x="2762250" y="3477438"/>
            <a:ext cx="361950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rgbClr val="000000"/>
                </a:solidFill>
              </a:rPr>
              <a:t>u</a:t>
            </a:r>
          </a:p>
        </p:txBody>
      </p:sp>
      <p:sp>
        <p:nvSpPr>
          <p:cNvPr id="26648" name="Freeform 46"/>
          <p:cNvSpPr>
            <a:spLocks noChangeArrowheads="1"/>
          </p:cNvSpPr>
          <p:nvPr/>
        </p:nvSpPr>
        <p:spPr bwMode="auto">
          <a:xfrm>
            <a:off x="2644775" y="3799700"/>
            <a:ext cx="479425" cy="0"/>
          </a:xfrm>
          <a:custGeom>
            <a:avLst/>
            <a:gdLst>
              <a:gd name="T0" fmla="*/ 0 w 302"/>
              <a:gd name="T1" fmla="*/ 2147483646 w 302"/>
              <a:gd name="T2" fmla="*/ 0 60000 65536"/>
              <a:gd name="T3" fmla="*/ 0 60000 65536"/>
              <a:gd name="T4" fmla="*/ 0 w 302"/>
              <a:gd name="T5" fmla="*/ 302 w 302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302">
                <a:moveTo>
                  <a:pt x="0" y="0"/>
                </a:moveTo>
                <a:lnTo>
                  <a:pt x="302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9" name="Rectangle 47"/>
          <p:cNvSpPr>
            <a:spLocks noChangeArrowheads="1"/>
          </p:cNvSpPr>
          <p:nvPr/>
        </p:nvSpPr>
        <p:spPr bwMode="auto">
          <a:xfrm>
            <a:off x="2624138" y="3834625"/>
            <a:ext cx="3492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rgbClr val="FF0000"/>
                </a:solidFill>
                <a:latin typeface="Symbol" panose="05050102010706020507" pitchFamily="18" charset="2"/>
              </a:rPr>
              <a:t>g</a:t>
            </a:r>
            <a:r>
              <a:rPr lang="en-US" altLang="en-US" sz="2400">
                <a:solidFill>
                  <a:srgbClr val="000000"/>
                </a:solidFill>
              </a:rPr>
              <a:t>H</a:t>
            </a:r>
          </a:p>
        </p:txBody>
      </p:sp>
      <p:sp>
        <p:nvSpPr>
          <p:cNvPr id="26650" name="Rectangle 48"/>
          <p:cNvSpPr>
            <a:spLocks noChangeArrowheads="1"/>
          </p:cNvSpPr>
          <p:nvPr/>
        </p:nvSpPr>
        <p:spPr bwMode="auto">
          <a:xfrm>
            <a:off x="3159125" y="3679050"/>
            <a:ext cx="249396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>
                <a:solidFill>
                  <a:srgbClr val="000000"/>
                </a:solidFill>
              </a:rPr>
              <a:t>= pore water pressure ratio</a:t>
            </a:r>
          </a:p>
        </p:txBody>
      </p:sp>
      <p:grpSp>
        <p:nvGrpSpPr>
          <p:cNvPr id="26651" name="Group 1"/>
          <p:cNvGrpSpPr>
            <a:grpSpLocks/>
          </p:cNvGrpSpPr>
          <p:nvPr/>
        </p:nvGrpSpPr>
        <p:grpSpPr bwMode="auto">
          <a:xfrm>
            <a:off x="239713" y="4649788"/>
            <a:ext cx="5065712" cy="728662"/>
            <a:chOff x="349242" y="4856946"/>
            <a:chExt cx="5065712" cy="728662"/>
          </a:xfrm>
        </p:grpSpPr>
        <p:sp>
          <p:nvSpPr>
            <p:cNvPr id="26714" name="Rectangle 49"/>
            <p:cNvSpPr>
              <a:spLocks noChangeArrowheads="1"/>
            </p:cNvSpPr>
            <p:nvPr/>
          </p:nvSpPr>
          <p:spPr bwMode="auto">
            <a:xfrm>
              <a:off x="349242" y="5071258"/>
              <a:ext cx="506412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dirty="0">
                  <a:solidFill>
                    <a:srgbClr val="500000"/>
                  </a:solidFill>
                </a:rPr>
                <a:t>H</a:t>
              </a:r>
              <a:r>
                <a:rPr lang="en-US" altLang="en-US" baseline="-25000" dirty="0">
                  <a:solidFill>
                    <a:srgbClr val="500000"/>
                  </a:solidFill>
                </a:rPr>
                <a:t>c</a:t>
              </a:r>
              <a:r>
                <a:rPr lang="en-US" altLang="en-US" dirty="0">
                  <a:solidFill>
                    <a:srgbClr val="500000"/>
                  </a:solidFill>
                </a:rPr>
                <a:t> = </a:t>
              </a:r>
            </a:p>
          </p:txBody>
        </p:sp>
        <p:sp>
          <p:nvSpPr>
            <p:cNvPr id="26715" name="Rectangle 50"/>
            <p:cNvSpPr>
              <a:spLocks noChangeArrowheads="1"/>
            </p:cNvSpPr>
            <p:nvPr/>
          </p:nvSpPr>
          <p:spPr bwMode="auto">
            <a:xfrm>
              <a:off x="3074979" y="4856946"/>
              <a:ext cx="346075" cy="257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>
                  <a:solidFill>
                    <a:srgbClr val="500000"/>
                  </a:solidFill>
                </a:rPr>
                <a:t>c</a:t>
              </a:r>
            </a:p>
          </p:txBody>
        </p:sp>
        <p:sp>
          <p:nvSpPr>
            <p:cNvPr id="26716" name="Rectangle 51"/>
            <p:cNvSpPr>
              <a:spLocks noChangeArrowheads="1"/>
            </p:cNvSpPr>
            <p:nvPr/>
          </p:nvSpPr>
          <p:spPr bwMode="auto">
            <a:xfrm>
              <a:off x="993767" y="5215721"/>
              <a:ext cx="4421187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 dirty="0">
                  <a:solidFill>
                    <a:srgbClr val="FF0000"/>
                  </a:solidFill>
                  <a:latin typeface="Symbol" panose="05050102010706020507" pitchFamily="18" charset="2"/>
                </a:rPr>
                <a:t>g</a:t>
              </a:r>
              <a:r>
                <a:rPr lang="en-US" altLang="en-US" sz="2400" baseline="-25000" dirty="0">
                  <a:solidFill>
                    <a:srgbClr val="500000"/>
                  </a:solidFill>
                </a:rPr>
                <a:t>soil</a:t>
              </a:r>
              <a:r>
                <a:rPr lang="en-US" altLang="en-US" sz="2400" dirty="0">
                  <a:solidFill>
                    <a:srgbClr val="500000"/>
                  </a:solidFill>
                </a:rPr>
                <a:t> [sinβ cosβ - tanϕ (cos</a:t>
              </a:r>
              <a:r>
                <a:rPr lang="en-US" altLang="en-US" sz="2400" baseline="30000" dirty="0">
                  <a:solidFill>
                    <a:srgbClr val="500000"/>
                  </a:solidFill>
                </a:rPr>
                <a:t>2</a:t>
              </a:r>
              <a:r>
                <a:rPr lang="en-US" altLang="en-US" sz="2400" dirty="0">
                  <a:solidFill>
                    <a:srgbClr val="500000"/>
                  </a:solidFill>
                </a:rPr>
                <a:t>β - r</a:t>
              </a:r>
              <a:r>
                <a:rPr lang="en-US" altLang="en-US" sz="2400" baseline="-25000" dirty="0">
                  <a:solidFill>
                    <a:srgbClr val="500000"/>
                  </a:solidFill>
                </a:rPr>
                <a:t>u</a:t>
              </a:r>
              <a:r>
                <a:rPr lang="en-US" altLang="en-US" sz="2400" dirty="0">
                  <a:solidFill>
                    <a:srgbClr val="500000"/>
                  </a:solidFill>
                </a:rPr>
                <a:t>)]</a:t>
              </a:r>
            </a:p>
          </p:txBody>
        </p:sp>
        <p:sp>
          <p:nvSpPr>
            <p:cNvPr id="26717" name="Freeform 52"/>
            <p:cNvSpPr>
              <a:spLocks noChangeArrowheads="1"/>
            </p:cNvSpPr>
            <p:nvPr/>
          </p:nvSpPr>
          <p:spPr bwMode="auto">
            <a:xfrm>
              <a:off x="976304" y="5172858"/>
              <a:ext cx="4341813" cy="0"/>
            </a:xfrm>
            <a:custGeom>
              <a:avLst/>
              <a:gdLst>
                <a:gd name="T0" fmla="*/ 0 w 2735"/>
                <a:gd name="T1" fmla="*/ 2147483646 w 2735"/>
                <a:gd name="T2" fmla="*/ 0 60000 65536"/>
                <a:gd name="T3" fmla="*/ 0 60000 65536"/>
                <a:gd name="T4" fmla="*/ 0 w 2735"/>
                <a:gd name="T5" fmla="*/ 2735 w 2735"/>
              </a:gdLst>
              <a:ahLst/>
              <a:cxnLst>
                <a:cxn ang="T2">
                  <a:pos x="T0" y="0"/>
                </a:cxn>
                <a:cxn ang="T3">
                  <a:pos x="T1" y="0"/>
                </a:cxn>
              </a:cxnLst>
              <a:rect l="T4" t="0" r="T5" b="0"/>
              <a:pathLst>
                <a:path w="2735">
                  <a:moveTo>
                    <a:pt x="0" y="0"/>
                  </a:moveTo>
                  <a:lnTo>
                    <a:pt x="2735" y="0"/>
                  </a:lnTo>
                </a:path>
              </a:pathLst>
            </a:custGeom>
            <a:noFill/>
            <a:ln w="9981">
              <a:solidFill>
                <a:srgbClr val="5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52" name="Rectangle 53"/>
          <p:cNvSpPr>
            <a:spLocks noChangeArrowheads="1"/>
          </p:cNvSpPr>
          <p:nvPr/>
        </p:nvSpPr>
        <p:spPr bwMode="auto">
          <a:xfrm>
            <a:off x="314325" y="2089239"/>
            <a:ext cx="5064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dirty="0">
                <a:solidFill>
                  <a:srgbClr val="500000"/>
                </a:solidFill>
              </a:rPr>
              <a:t>H</a:t>
            </a:r>
            <a:r>
              <a:rPr lang="en-US" altLang="en-US" baseline="-25000" dirty="0">
                <a:solidFill>
                  <a:srgbClr val="500000"/>
                </a:solidFill>
              </a:rPr>
              <a:t>c</a:t>
            </a:r>
            <a:r>
              <a:rPr lang="en-US" altLang="en-US" dirty="0">
                <a:solidFill>
                  <a:srgbClr val="500000"/>
                </a:solidFill>
              </a:rPr>
              <a:t> = </a:t>
            </a:r>
          </a:p>
        </p:txBody>
      </p:sp>
      <p:sp>
        <p:nvSpPr>
          <p:cNvPr id="26653" name="Rectangle 54"/>
          <p:cNvSpPr>
            <a:spLocks noChangeArrowheads="1"/>
          </p:cNvSpPr>
          <p:nvPr/>
        </p:nvSpPr>
        <p:spPr bwMode="auto">
          <a:xfrm>
            <a:off x="1311275" y="1866989"/>
            <a:ext cx="347663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>
                <a:solidFill>
                  <a:srgbClr val="500000"/>
                </a:solidFill>
              </a:rPr>
              <a:t>c</a:t>
            </a:r>
          </a:p>
        </p:txBody>
      </p:sp>
      <p:sp>
        <p:nvSpPr>
          <p:cNvPr id="26654" name="Rectangle 55"/>
          <p:cNvSpPr>
            <a:spLocks noChangeArrowheads="1"/>
          </p:cNvSpPr>
          <p:nvPr/>
        </p:nvSpPr>
        <p:spPr bwMode="auto">
          <a:xfrm>
            <a:off x="957263" y="2235289"/>
            <a:ext cx="3140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solidFill>
                  <a:srgbClr val="FF0000"/>
                </a:solidFill>
                <a:latin typeface="Symbol" panose="05050102010706020507" pitchFamily="18" charset="2"/>
              </a:rPr>
              <a:t>g</a:t>
            </a:r>
            <a:r>
              <a:rPr lang="en-US" altLang="en-US" sz="2400" baseline="-25000" dirty="0">
                <a:solidFill>
                  <a:srgbClr val="500000"/>
                </a:solidFill>
              </a:rPr>
              <a:t>soil</a:t>
            </a:r>
            <a:r>
              <a:rPr lang="en-US" altLang="en-US" sz="2400" dirty="0">
                <a:solidFill>
                  <a:srgbClr val="500000"/>
                </a:solidFill>
              </a:rPr>
              <a:t>  cos</a:t>
            </a:r>
            <a:r>
              <a:rPr lang="en-US" altLang="en-US" sz="2400" baseline="30000" dirty="0">
                <a:solidFill>
                  <a:srgbClr val="500000"/>
                </a:solidFill>
              </a:rPr>
              <a:t>2</a:t>
            </a:r>
            <a:r>
              <a:rPr lang="en-US" altLang="en-US" sz="2400" dirty="0">
                <a:solidFill>
                  <a:srgbClr val="500000"/>
                </a:solidFill>
              </a:rPr>
              <a:t>β (tanβ - tanϕ)</a:t>
            </a:r>
          </a:p>
        </p:txBody>
      </p:sp>
      <p:sp>
        <p:nvSpPr>
          <p:cNvPr id="26655" name="Freeform 56"/>
          <p:cNvSpPr>
            <a:spLocks noChangeArrowheads="1"/>
          </p:cNvSpPr>
          <p:nvPr/>
        </p:nvSpPr>
        <p:spPr bwMode="auto">
          <a:xfrm>
            <a:off x="941388" y="2192427"/>
            <a:ext cx="3078162" cy="0"/>
          </a:xfrm>
          <a:custGeom>
            <a:avLst/>
            <a:gdLst>
              <a:gd name="T0" fmla="*/ 0 w 1939"/>
              <a:gd name="T1" fmla="*/ 2147483646 w 1939"/>
              <a:gd name="T2" fmla="*/ 0 60000 65536"/>
              <a:gd name="T3" fmla="*/ 0 60000 65536"/>
              <a:gd name="T4" fmla="*/ 0 w 1939"/>
              <a:gd name="T5" fmla="*/ 1939 w 1939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1939">
                <a:moveTo>
                  <a:pt x="0" y="0"/>
                </a:moveTo>
                <a:lnTo>
                  <a:pt x="1939" y="0"/>
                </a:lnTo>
              </a:path>
            </a:pathLst>
          </a:custGeom>
          <a:noFill/>
          <a:ln w="9981">
            <a:solidFill>
              <a:srgbClr val="5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6" name="Rectangle 57"/>
          <p:cNvSpPr>
            <a:spLocks noChangeArrowheads="1"/>
          </p:cNvSpPr>
          <p:nvPr/>
        </p:nvSpPr>
        <p:spPr bwMode="auto">
          <a:xfrm>
            <a:off x="1595438" y="1866989"/>
            <a:ext cx="1130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>
                <a:solidFill>
                  <a:srgbClr val="500000"/>
                </a:solidFill>
              </a:rPr>
              <a:t>- u  tanϕ</a:t>
            </a:r>
          </a:p>
        </p:txBody>
      </p:sp>
      <p:sp>
        <p:nvSpPr>
          <p:cNvPr id="26657" name="Freeform 58"/>
          <p:cNvSpPr>
            <a:spLocks noChangeArrowheads="1"/>
          </p:cNvSpPr>
          <p:nvPr/>
        </p:nvSpPr>
        <p:spPr bwMode="auto">
          <a:xfrm>
            <a:off x="206375" y="1782852"/>
            <a:ext cx="3929063" cy="1001712"/>
          </a:xfrm>
          <a:custGeom>
            <a:avLst/>
            <a:gdLst>
              <a:gd name="T0" fmla="*/ 2147483646 w 2475"/>
              <a:gd name="T1" fmla="*/ 2147483646 h 631"/>
              <a:gd name="T2" fmla="*/ 2147483646 w 2475"/>
              <a:gd name="T3" fmla="*/ 2147483646 h 631"/>
              <a:gd name="T4" fmla="*/ 2147483646 w 2475"/>
              <a:gd name="T5" fmla="*/ 2147483646 h 631"/>
              <a:gd name="T6" fmla="*/ 2147483646 w 2475"/>
              <a:gd name="T7" fmla="*/ 2147483646 h 631"/>
              <a:gd name="T8" fmla="*/ 2147483646 w 2475"/>
              <a:gd name="T9" fmla="*/ 2147483646 h 631"/>
              <a:gd name="T10" fmla="*/ 2147483646 w 2475"/>
              <a:gd name="T11" fmla="*/ 2147483646 h 631"/>
              <a:gd name="T12" fmla="*/ 2147483646 w 2475"/>
              <a:gd name="T13" fmla="*/ 2147483646 h 631"/>
              <a:gd name="T14" fmla="*/ 2147483646 w 2475"/>
              <a:gd name="T15" fmla="*/ 2147483646 h 631"/>
              <a:gd name="T16" fmla="*/ 2147483646 w 2475"/>
              <a:gd name="T17" fmla="*/ 2147483646 h 631"/>
              <a:gd name="T18" fmla="*/ 2147483646 w 2475"/>
              <a:gd name="T19" fmla="*/ 2147483646 h 631"/>
              <a:gd name="T20" fmla="*/ 2147483646 w 2475"/>
              <a:gd name="T21" fmla="*/ 2147483646 h 631"/>
              <a:gd name="T22" fmla="*/ 2147483646 w 2475"/>
              <a:gd name="T23" fmla="*/ 0 h 631"/>
              <a:gd name="T24" fmla="*/ 2147483646 w 2475"/>
              <a:gd name="T25" fmla="*/ 2147483646 h 631"/>
              <a:gd name="T26" fmla="*/ 2147483646 w 2475"/>
              <a:gd name="T27" fmla="*/ 2147483646 h 631"/>
              <a:gd name="T28" fmla="*/ 2147483646 w 2475"/>
              <a:gd name="T29" fmla="*/ 2147483646 h 631"/>
              <a:gd name="T30" fmla="*/ 2147483646 w 2475"/>
              <a:gd name="T31" fmla="*/ 2147483646 h 631"/>
              <a:gd name="T32" fmla="*/ 2147483646 w 2475"/>
              <a:gd name="T33" fmla="*/ 2147483646 h 631"/>
              <a:gd name="T34" fmla="*/ 2147483646 w 2475"/>
              <a:gd name="T35" fmla="*/ 2147483646 h 631"/>
              <a:gd name="T36" fmla="*/ 2147483646 w 2475"/>
              <a:gd name="T37" fmla="*/ 2147483646 h 631"/>
              <a:gd name="T38" fmla="*/ 2147483646 w 2475"/>
              <a:gd name="T39" fmla="*/ 2147483646 h 631"/>
              <a:gd name="T40" fmla="*/ 2147483646 w 2475"/>
              <a:gd name="T41" fmla="*/ 2147483646 h 631"/>
              <a:gd name="T42" fmla="*/ 2147483646 w 2475"/>
              <a:gd name="T43" fmla="*/ 2147483646 h 631"/>
              <a:gd name="T44" fmla="*/ 2147483646 w 2475"/>
              <a:gd name="T45" fmla="*/ 2147483646 h 631"/>
              <a:gd name="T46" fmla="*/ 2147483646 w 2475"/>
              <a:gd name="T47" fmla="*/ 2147483646 h 631"/>
              <a:gd name="T48" fmla="*/ 2147483646 w 2475"/>
              <a:gd name="T49" fmla="*/ 2147483646 h 631"/>
              <a:gd name="T50" fmla="*/ 2147483646 w 2475"/>
              <a:gd name="T51" fmla="*/ 2147483646 h 631"/>
              <a:gd name="T52" fmla="*/ 2147483646 w 2475"/>
              <a:gd name="T53" fmla="*/ 2147483646 h 631"/>
              <a:gd name="T54" fmla="*/ 2147483646 w 2475"/>
              <a:gd name="T55" fmla="*/ 2147483646 h 631"/>
              <a:gd name="T56" fmla="*/ 2147483646 w 2475"/>
              <a:gd name="T57" fmla="*/ 2147483646 h 631"/>
              <a:gd name="T58" fmla="*/ 2147483646 w 2475"/>
              <a:gd name="T59" fmla="*/ 2147483646 h 631"/>
              <a:gd name="T60" fmla="*/ 2147483646 w 2475"/>
              <a:gd name="T61" fmla="*/ 2147483646 h 631"/>
              <a:gd name="T62" fmla="*/ 2147483646 w 2475"/>
              <a:gd name="T63" fmla="*/ 2147483646 h 631"/>
              <a:gd name="T64" fmla="*/ 2147483646 w 2475"/>
              <a:gd name="T65" fmla="*/ 2147483646 h 631"/>
              <a:gd name="T66" fmla="*/ 2147483646 w 2475"/>
              <a:gd name="T67" fmla="*/ 2147483646 h 631"/>
              <a:gd name="T68" fmla="*/ 2147483646 w 2475"/>
              <a:gd name="T69" fmla="*/ 2147483646 h 631"/>
              <a:gd name="T70" fmla="*/ 2147483646 w 2475"/>
              <a:gd name="T71" fmla="*/ 2147483646 h 631"/>
              <a:gd name="T72" fmla="*/ 2147483646 w 2475"/>
              <a:gd name="T73" fmla="*/ 2147483646 h 631"/>
              <a:gd name="T74" fmla="*/ 2147483646 w 2475"/>
              <a:gd name="T75" fmla="*/ 2147483646 h 631"/>
              <a:gd name="T76" fmla="*/ 2147483646 w 2475"/>
              <a:gd name="T77" fmla="*/ 2147483646 h 631"/>
              <a:gd name="T78" fmla="*/ 2147483646 w 2475"/>
              <a:gd name="T79" fmla="*/ 2147483646 h 631"/>
              <a:gd name="T80" fmla="*/ 2147483646 w 2475"/>
              <a:gd name="T81" fmla="*/ 2147483646 h 631"/>
              <a:gd name="T82" fmla="*/ 2147483646 w 2475"/>
              <a:gd name="T83" fmla="*/ 2147483646 h 631"/>
              <a:gd name="T84" fmla="*/ 2147483646 w 2475"/>
              <a:gd name="T85" fmla="*/ 2147483646 h 631"/>
              <a:gd name="T86" fmla="*/ 2147483646 w 2475"/>
              <a:gd name="T87" fmla="*/ 2147483646 h 631"/>
              <a:gd name="T88" fmla="*/ 2147483646 w 2475"/>
              <a:gd name="T89" fmla="*/ 2147483646 h 631"/>
              <a:gd name="T90" fmla="*/ 2147483646 w 2475"/>
              <a:gd name="T91" fmla="*/ 2147483646 h 631"/>
              <a:gd name="T92" fmla="*/ 2147483646 w 2475"/>
              <a:gd name="T93" fmla="*/ 2147483646 h 631"/>
              <a:gd name="T94" fmla="*/ 0 w 2475"/>
              <a:gd name="T95" fmla="*/ 2147483646 h 631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2475"/>
              <a:gd name="T145" fmla="*/ 0 h 631"/>
              <a:gd name="T146" fmla="*/ 2475 w 2475"/>
              <a:gd name="T147" fmla="*/ 631 h 631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2475" h="631">
                <a:moveTo>
                  <a:pt x="0" y="158"/>
                </a:moveTo>
                <a:lnTo>
                  <a:pt x="0" y="151"/>
                </a:lnTo>
                <a:lnTo>
                  <a:pt x="1" y="143"/>
                </a:lnTo>
                <a:lnTo>
                  <a:pt x="1" y="136"/>
                </a:lnTo>
                <a:lnTo>
                  <a:pt x="3" y="129"/>
                </a:lnTo>
                <a:lnTo>
                  <a:pt x="4" y="122"/>
                </a:lnTo>
                <a:lnTo>
                  <a:pt x="6" y="115"/>
                </a:lnTo>
                <a:lnTo>
                  <a:pt x="8" y="108"/>
                </a:lnTo>
                <a:lnTo>
                  <a:pt x="10" y="102"/>
                </a:lnTo>
                <a:lnTo>
                  <a:pt x="12" y="95"/>
                </a:lnTo>
                <a:lnTo>
                  <a:pt x="15" y="89"/>
                </a:lnTo>
                <a:lnTo>
                  <a:pt x="18" y="82"/>
                </a:lnTo>
                <a:lnTo>
                  <a:pt x="21" y="76"/>
                </a:lnTo>
                <a:lnTo>
                  <a:pt x="25" y="71"/>
                </a:lnTo>
                <a:lnTo>
                  <a:pt x="28" y="65"/>
                </a:lnTo>
                <a:lnTo>
                  <a:pt x="32" y="59"/>
                </a:lnTo>
                <a:lnTo>
                  <a:pt x="36" y="54"/>
                </a:lnTo>
                <a:lnTo>
                  <a:pt x="41" y="49"/>
                </a:lnTo>
                <a:lnTo>
                  <a:pt x="45" y="44"/>
                </a:lnTo>
                <a:lnTo>
                  <a:pt x="50" y="39"/>
                </a:lnTo>
                <a:lnTo>
                  <a:pt x="55" y="35"/>
                </a:lnTo>
                <a:lnTo>
                  <a:pt x="60" y="31"/>
                </a:lnTo>
                <a:lnTo>
                  <a:pt x="65" y="27"/>
                </a:lnTo>
                <a:lnTo>
                  <a:pt x="71" y="23"/>
                </a:lnTo>
                <a:lnTo>
                  <a:pt x="76" y="19"/>
                </a:lnTo>
                <a:lnTo>
                  <a:pt x="82" y="16"/>
                </a:lnTo>
                <a:lnTo>
                  <a:pt x="88" y="13"/>
                </a:lnTo>
                <a:lnTo>
                  <a:pt x="94" y="11"/>
                </a:lnTo>
                <a:lnTo>
                  <a:pt x="100" y="8"/>
                </a:lnTo>
                <a:lnTo>
                  <a:pt x="106" y="6"/>
                </a:lnTo>
                <a:lnTo>
                  <a:pt x="113" y="4"/>
                </a:lnTo>
                <a:lnTo>
                  <a:pt x="119" y="3"/>
                </a:lnTo>
                <a:lnTo>
                  <a:pt x="126" y="2"/>
                </a:lnTo>
                <a:lnTo>
                  <a:pt x="133" y="1"/>
                </a:lnTo>
                <a:lnTo>
                  <a:pt x="140" y="0"/>
                </a:lnTo>
                <a:lnTo>
                  <a:pt x="146" y="0"/>
                </a:lnTo>
                <a:lnTo>
                  <a:pt x="2329" y="0"/>
                </a:lnTo>
                <a:lnTo>
                  <a:pt x="2336" y="0"/>
                </a:lnTo>
                <a:lnTo>
                  <a:pt x="2343" y="1"/>
                </a:lnTo>
                <a:lnTo>
                  <a:pt x="2349" y="2"/>
                </a:lnTo>
                <a:lnTo>
                  <a:pt x="2356" y="3"/>
                </a:lnTo>
                <a:lnTo>
                  <a:pt x="2363" y="4"/>
                </a:lnTo>
                <a:lnTo>
                  <a:pt x="2369" y="6"/>
                </a:lnTo>
                <a:lnTo>
                  <a:pt x="2375" y="8"/>
                </a:lnTo>
                <a:lnTo>
                  <a:pt x="2381" y="11"/>
                </a:lnTo>
                <a:lnTo>
                  <a:pt x="2388" y="13"/>
                </a:lnTo>
                <a:lnTo>
                  <a:pt x="2393" y="16"/>
                </a:lnTo>
                <a:lnTo>
                  <a:pt x="2399" y="19"/>
                </a:lnTo>
                <a:lnTo>
                  <a:pt x="2405" y="23"/>
                </a:lnTo>
                <a:lnTo>
                  <a:pt x="2410" y="27"/>
                </a:lnTo>
                <a:lnTo>
                  <a:pt x="2415" y="31"/>
                </a:lnTo>
                <a:lnTo>
                  <a:pt x="2421" y="35"/>
                </a:lnTo>
                <a:lnTo>
                  <a:pt x="2426" y="39"/>
                </a:lnTo>
                <a:lnTo>
                  <a:pt x="2430" y="44"/>
                </a:lnTo>
                <a:lnTo>
                  <a:pt x="2435" y="49"/>
                </a:lnTo>
                <a:lnTo>
                  <a:pt x="2439" y="54"/>
                </a:lnTo>
                <a:lnTo>
                  <a:pt x="2443" y="59"/>
                </a:lnTo>
                <a:lnTo>
                  <a:pt x="2447" y="65"/>
                </a:lnTo>
                <a:lnTo>
                  <a:pt x="2451" y="71"/>
                </a:lnTo>
                <a:lnTo>
                  <a:pt x="2454" y="76"/>
                </a:lnTo>
                <a:lnTo>
                  <a:pt x="2458" y="82"/>
                </a:lnTo>
                <a:lnTo>
                  <a:pt x="2461" y="89"/>
                </a:lnTo>
                <a:lnTo>
                  <a:pt x="2463" y="95"/>
                </a:lnTo>
                <a:lnTo>
                  <a:pt x="2466" y="102"/>
                </a:lnTo>
                <a:lnTo>
                  <a:pt x="2468" y="108"/>
                </a:lnTo>
                <a:lnTo>
                  <a:pt x="2470" y="115"/>
                </a:lnTo>
                <a:lnTo>
                  <a:pt x="2472" y="122"/>
                </a:lnTo>
                <a:lnTo>
                  <a:pt x="2473" y="129"/>
                </a:lnTo>
                <a:lnTo>
                  <a:pt x="2474" y="136"/>
                </a:lnTo>
                <a:lnTo>
                  <a:pt x="2475" y="143"/>
                </a:lnTo>
                <a:lnTo>
                  <a:pt x="2475" y="151"/>
                </a:lnTo>
                <a:lnTo>
                  <a:pt x="2475" y="158"/>
                </a:lnTo>
                <a:lnTo>
                  <a:pt x="2475" y="474"/>
                </a:lnTo>
                <a:lnTo>
                  <a:pt x="2475" y="481"/>
                </a:lnTo>
                <a:lnTo>
                  <a:pt x="2475" y="489"/>
                </a:lnTo>
                <a:lnTo>
                  <a:pt x="2474" y="496"/>
                </a:lnTo>
                <a:lnTo>
                  <a:pt x="2473" y="503"/>
                </a:lnTo>
                <a:lnTo>
                  <a:pt x="2472" y="510"/>
                </a:lnTo>
                <a:lnTo>
                  <a:pt x="2470" y="517"/>
                </a:lnTo>
                <a:lnTo>
                  <a:pt x="2468" y="524"/>
                </a:lnTo>
                <a:lnTo>
                  <a:pt x="2466" y="530"/>
                </a:lnTo>
                <a:lnTo>
                  <a:pt x="2463" y="537"/>
                </a:lnTo>
                <a:lnTo>
                  <a:pt x="2461" y="543"/>
                </a:lnTo>
                <a:lnTo>
                  <a:pt x="2458" y="549"/>
                </a:lnTo>
                <a:lnTo>
                  <a:pt x="2454" y="555"/>
                </a:lnTo>
                <a:lnTo>
                  <a:pt x="2451" y="561"/>
                </a:lnTo>
                <a:lnTo>
                  <a:pt x="2447" y="567"/>
                </a:lnTo>
                <a:lnTo>
                  <a:pt x="2443" y="572"/>
                </a:lnTo>
                <a:lnTo>
                  <a:pt x="2439" y="578"/>
                </a:lnTo>
                <a:lnTo>
                  <a:pt x="2435" y="583"/>
                </a:lnTo>
                <a:lnTo>
                  <a:pt x="2430" y="588"/>
                </a:lnTo>
                <a:lnTo>
                  <a:pt x="2426" y="592"/>
                </a:lnTo>
                <a:lnTo>
                  <a:pt x="2421" y="597"/>
                </a:lnTo>
                <a:lnTo>
                  <a:pt x="2415" y="601"/>
                </a:lnTo>
                <a:lnTo>
                  <a:pt x="2410" y="605"/>
                </a:lnTo>
                <a:lnTo>
                  <a:pt x="2405" y="609"/>
                </a:lnTo>
                <a:lnTo>
                  <a:pt x="2399" y="612"/>
                </a:lnTo>
                <a:lnTo>
                  <a:pt x="2393" y="615"/>
                </a:lnTo>
                <a:lnTo>
                  <a:pt x="2388" y="618"/>
                </a:lnTo>
                <a:lnTo>
                  <a:pt x="2381" y="621"/>
                </a:lnTo>
                <a:lnTo>
                  <a:pt x="2375" y="623"/>
                </a:lnTo>
                <a:lnTo>
                  <a:pt x="2369" y="625"/>
                </a:lnTo>
                <a:lnTo>
                  <a:pt x="2363" y="627"/>
                </a:lnTo>
                <a:lnTo>
                  <a:pt x="2356" y="629"/>
                </a:lnTo>
                <a:lnTo>
                  <a:pt x="2349" y="630"/>
                </a:lnTo>
                <a:lnTo>
                  <a:pt x="2343" y="631"/>
                </a:lnTo>
                <a:lnTo>
                  <a:pt x="2336" y="631"/>
                </a:lnTo>
                <a:lnTo>
                  <a:pt x="2329" y="631"/>
                </a:lnTo>
                <a:lnTo>
                  <a:pt x="146" y="631"/>
                </a:lnTo>
                <a:lnTo>
                  <a:pt x="140" y="631"/>
                </a:lnTo>
                <a:lnTo>
                  <a:pt x="133" y="631"/>
                </a:lnTo>
                <a:lnTo>
                  <a:pt x="126" y="630"/>
                </a:lnTo>
                <a:lnTo>
                  <a:pt x="119" y="629"/>
                </a:lnTo>
                <a:lnTo>
                  <a:pt x="113" y="627"/>
                </a:lnTo>
                <a:lnTo>
                  <a:pt x="106" y="625"/>
                </a:lnTo>
                <a:lnTo>
                  <a:pt x="100" y="623"/>
                </a:lnTo>
                <a:lnTo>
                  <a:pt x="94" y="621"/>
                </a:lnTo>
                <a:lnTo>
                  <a:pt x="88" y="618"/>
                </a:lnTo>
                <a:lnTo>
                  <a:pt x="82" y="615"/>
                </a:lnTo>
                <a:lnTo>
                  <a:pt x="76" y="612"/>
                </a:lnTo>
                <a:lnTo>
                  <a:pt x="71" y="609"/>
                </a:lnTo>
                <a:lnTo>
                  <a:pt x="65" y="605"/>
                </a:lnTo>
                <a:lnTo>
                  <a:pt x="60" y="601"/>
                </a:lnTo>
                <a:lnTo>
                  <a:pt x="55" y="597"/>
                </a:lnTo>
                <a:lnTo>
                  <a:pt x="50" y="592"/>
                </a:lnTo>
                <a:lnTo>
                  <a:pt x="45" y="588"/>
                </a:lnTo>
                <a:lnTo>
                  <a:pt x="41" y="583"/>
                </a:lnTo>
                <a:lnTo>
                  <a:pt x="36" y="578"/>
                </a:lnTo>
                <a:lnTo>
                  <a:pt x="32" y="572"/>
                </a:lnTo>
                <a:lnTo>
                  <a:pt x="28" y="567"/>
                </a:lnTo>
                <a:lnTo>
                  <a:pt x="25" y="561"/>
                </a:lnTo>
                <a:lnTo>
                  <a:pt x="21" y="555"/>
                </a:lnTo>
                <a:lnTo>
                  <a:pt x="18" y="549"/>
                </a:lnTo>
                <a:lnTo>
                  <a:pt x="15" y="543"/>
                </a:lnTo>
                <a:lnTo>
                  <a:pt x="12" y="537"/>
                </a:lnTo>
                <a:lnTo>
                  <a:pt x="10" y="530"/>
                </a:lnTo>
                <a:lnTo>
                  <a:pt x="8" y="524"/>
                </a:lnTo>
                <a:lnTo>
                  <a:pt x="6" y="517"/>
                </a:lnTo>
                <a:lnTo>
                  <a:pt x="4" y="510"/>
                </a:lnTo>
                <a:lnTo>
                  <a:pt x="3" y="503"/>
                </a:lnTo>
                <a:lnTo>
                  <a:pt x="1" y="496"/>
                </a:lnTo>
                <a:lnTo>
                  <a:pt x="1" y="489"/>
                </a:lnTo>
                <a:lnTo>
                  <a:pt x="0" y="481"/>
                </a:lnTo>
                <a:lnTo>
                  <a:pt x="0" y="474"/>
                </a:lnTo>
                <a:lnTo>
                  <a:pt x="0" y="158"/>
                </a:lnTo>
                <a:close/>
              </a:path>
            </a:pathLst>
          </a:custGeom>
          <a:noFill/>
          <a:ln w="9981">
            <a:solidFill>
              <a:srgbClr val="5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8" name="Rectangle 59"/>
          <p:cNvSpPr>
            <a:spLocks noChangeArrowheads="1"/>
          </p:cNvSpPr>
          <p:nvPr/>
        </p:nvSpPr>
        <p:spPr bwMode="auto">
          <a:xfrm>
            <a:off x="333375" y="4371975"/>
            <a:ext cx="25955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 u="sng">
                <a:solidFill>
                  <a:srgbClr val="000000"/>
                </a:solidFill>
              </a:rPr>
              <a:t>General Equation</a:t>
            </a:r>
            <a:r>
              <a:rPr lang="en-US" altLang="en-US" sz="2000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26659" name="Rectangle 61"/>
          <p:cNvSpPr>
            <a:spLocks noChangeArrowheads="1"/>
          </p:cNvSpPr>
          <p:nvPr/>
        </p:nvSpPr>
        <p:spPr bwMode="auto">
          <a:xfrm>
            <a:off x="7913688" y="6719888"/>
            <a:ext cx="1284287" cy="10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700" i="1">
                <a:solidFill>
                  <a:srgbClr val="000000"/>
                </a:solidFill>
              </a:rPr>
              <a:t>By Kamal Tawfiq, Ph.D., P.E.</a:t>
            </a:r>
          </a:p>
        </p:txBody>
      </p:sp>
      <p:sp>
        <p:nvSpPr>
          <p:cNvPr id="26660" name="TextBox 61"/>
          <p:cNvSpPr txBox="1">
            <a:spLocks noChangeArrowheads="1"/>
          </p:cNvSpPr>
          <p:nvPr/>
        </p:nvSpPr>
        <p:spPr bwMode="auto">
          <a:xfrm>
            <a:off x="2373313" y="1104989"/>
            <a:ext cx="3190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+</a:t>
            </a:r>
          </a:p>
        </p:txBody>
      </p:sp>
      <p:grpSp>
        <p:nvGrpSpPr>
          <p:cNvPr id="26661" name="Group 66"/>
          <p:cNvGrpSpPr>
            <a:grpSpLocks/>
          </p:cNvGrpSpPr>
          <p:nvPr/>
        </p:nvGrpSpPr>
        <p:grpSpPr bwMode="auto">
          <a:xfrm>
            <a:off x="228600" y="5722938"/>
            <a:ext cx="5313363" cy="784225"/>
            <a:chOff x="349242" y="4799954"/>
            <a:chExt cx="5312470" cy="785099"/>
          </a:xfrm>
        </p:grpSpPr>
        <p:sp>
          <p:nvSpPr>
            <p:cNvPr id="26710" name="Rectangle 49"/>
            <p:cNvSpPr>
              <a:spLocks noChangeArrowheads="1"/>
            </p:cNvSpPr>
            <p:nvPr/>
          </p:nvSpPr>
          <p:spPr bwMode="auto">
            <a:xfrm>
              <a:off x="349242" y="5071258"/>
              <a:ext cx="42960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>
                  <a:solidFill>
                    <a:srgbClr val="500000"/>
                  </a:solidFill>
                </a:rPr>
                <a:t>H = </a:t>
              </a:r>
            </a:p>
          </p:txBody>
        </p:sp>
        <p:sp>
          <p:nvSpPr>
            <p:cNvPr id="26711" name="Rectangle 50"/>
            <p:cNvSpPr>
              <a:spLocks noChangeArrowheads="1"/>
            </p:cNvSpPr>
            <p:nvPr/>
          </p:nvSpPr>
          <p:spPr bwMode="auto">
            <a:xfrm>
              <a:off x="3054378" y="4799954"/>
              <a:ext cx="211560" cy="3697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 dirty="0" smtClean="0">
                  <a:solidFill>
                    <a:srgbClr val="500000"/>
                  </a:solidFill>
                </a:rPr>
                <a:t>c</a:t>
              </a:r>
              <a:r>
                <a:rPr lang="en-US" altLang="en-US" sz="1200" baseline="-25000" dirty="0" smtClean="0">
                  <a:solidFill>
                    <a:srgbClr val="500000"/>
                  </a:solidFill>
                </a:rPr>
                <a:t>d</a:t>
              </a:r>
              <a:endParaRPr lang="en-US" altLang="en-US" sz="1200" baseline="-25000" dirty="0">
                <a:solidFill>
                  <a:srgbClr val="500000"/>
                </a:solidFill>
              </a:endParaRPr>
            </a:p>
          </p:txBody>
        </p:sp>
        <p:sp>
          <p:nvSpPr>
            <p:cNvPr id="26712" name="Rectangle 51"/>
            <p:cNvSpPr>
              <a:spLocks noChangeArrowheads="1"/>
            </p:cNvSpPr>
            <p:nvPr/>
          </p:nvSpPr>
          <p:spPr bwMode="auto">
            <a:xfrm>
              <a:off x="993767" y="5215721"/>
              <a:ext cx="46679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400" dirty="0">
                  <a:solidFill>
                    <a:srgbClr val="FF0000"/>
                  </a:solidFill>
                  <a:latin typeface="Symbol" panose="05050102010706020507" pitchFamily="18" charset="2"/>
                </a:rPr>
                <a:t>g</a:t>
              </a:r>
              <a:r>
                <a:rPr lang="en-US" altLang="en-US" sz="2400" baseline="-25000" dirty="0">
                  <a:solidFill>
                    <a:srgbClr val="500000"/>
                  </a:solidFill>
                </a:rPr>
                <a:t>soil</a:t>
              </a:r>
              <a:r>
                <a:rPr lang="en-US" altLang="en-US" sz="2400" dirty="0">
                  <a:solidFill>
                    <a:srgbClr val="500000"/>
                  </a:solidFill>
                </a:rPr>
                <a:t> [sinβ cosβ - </a:t>
              </a:r>
              <a:r>
                <a:rPr lang="en-US" altLang="en-US" sz="2400" dirty="0" smtClean="0">
                  <a:solidFill>
                    <a:srgbClr val="500000"/>
                  </a:solidFill>
                </a:rPr>
                <a:t>tanϕ</a:t>
              </a:r>
              <a:r>
                <a:rPr lang="en-US" altLang="en-US" baseline="-25000" dirty="0" smtClean="0">
                  <a:solidFill>
                    <a:srgbClr val="500000"/>
                  </a:solidFill>
                </a:rPr>
                <a:t>d</a:t>
              </a:r>
              <a:r>
                <a:rPr lang="en-US" altLang="en-US" sz="2400" dirty="0" smtClean="0">
                  <a:solidFill>
                    <a:srgbClr val="500000"/>
                  </a:solidFill>
                </a:rPr>
                <a:t> </a:t>
              </a:r>
              <a:r>
                <a:rPr lang="en-US" altLang="en-US" sz="2400" dirty="0">
                  <a:solidFill>
                    <a:srgbClr val="500000"/>
                  </a:solidFill>
                </a:rPr>
                <a:t>(cos</a:t>
              </a:r>
              <a:r>
                <a:rPr lang="en-US" altLang="en-US" sz="2400" baseline="30000" dirty="0">
                  <a:solidFill>
                    <a:srgbClr val="500000"/>
                  </a:solidFill>
                </a:rPr>
                <a:t>2</a:t>
              </a:r>
              <a:r>
                <a:rPr lang="en-US" altLang="en-US" sz="2400" dirty="0">
                  <a:solidFill>
                    <a:srgbClr val="500000"/>
                  </a:solidFill>
                </a:rPr>
                <a:t>β - r</a:t>
              </a:r>
              <a:r>
                <a:rPr lang="en-US" altLang="en-US" sz="2400" baseline="-25000" dirty="0">
                  <a:solidFill>
                    <a:srgbClr val="500000"/>
                  </a:solidFill>
                </a:rPr>
                <a:t>u</a:t>
              </a:r>
              <a:r>
                <a:rPr lang="en-US" altLang="en-US" sz="2400" dirty="0">
                  <a:solidFill>
                    <a:srgbClr val="500000"/>
                  </a:solidFill>
                </a:rPr>
                <a:t>)]</a:t>
              </a:r>
            </a:p>
          </p:txBody>
        </p:sp>
        <p:sp>
          <p:nvSpPr>
            <p:cNvPr id="26713" name="Freeform 52"/>
            <p:cNvSpPr>
              <a:spLocks noChangeArrowheads="1"/>
            </p:cNvSpPr>
            <p:nvPr/>
          </p:nvSpPr>
          <p:spPr bwMode="auto">
            <a:xfrm>
              <a:off x="976304" y="5172858"/>
              <a:ext cx="4341813" cy="0"/>
            </a:xfrm>
            <a:custGeom>
              <a:avLst/>
              <a:gdLst>
                <a:gd name="T0" fmla="*/ 0 w 2735"/>
                <a:gd name="T1" fmla="*/ 2147483646 w 2735"/>
                <a:gd name="T2" fmla="*/ 0 60000 65536"/>
                <a:gd name="T3" fmla="*/ 0 60000 65536"/>
                <a:gd name="T4" fmla="*/ 0 w 2735"/>
                <a:gd name="T5" fmla="*/ 2735 w 2735"/>
              </a:gdLst>
              <a:ahLst/>
              <a:cxnLst>
                <a:cxn ang="T2">
                  <a:pos x="T0" y="0"/>
                </a:cxn>
                <a:cxn ang="T3">
                  <a:pos x="T1" y="0"/>
                </a:cxn>
              </a:cxnLst>
              <a:rect l="T4" t="0" r="T5" b="0"/>
              <a:pathLst>
                <a:path w="2735">
                  <a:moveTo>
                    <a:pt x="0" y="0"/>
                  </a:moveTo>
                  <a:lnTo>
                    <a:pt x="2735" y="0"/>
                  </a:lnTo>
                </a:path>
              </a:pathLst>
            </a:custGeom>
            <a:noFill/>
            <a:ln w="9981">
              <a:solidFill>
                <a:srgbClr val="5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62" name="TextBox 2"/>
          <p:cNvSpPr txBox="1">
            <a:spLocks noChangeArrowheads="1"/>
          </p:cNvSpPr>
          <p:nvPr/>
        </p:nvSpPr>
        <p:spPr bwMode="auto">
          <a:xfrm>
            <a:off x="157163" y="5484813"/>
            <a:ext cx="441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/>
              <a:t>Or</a:t>
            </a:r>
          </a:p>
        </p:txBody>
      </p:sp>
      <p:grpSp>
        <p:nvGrpSpPr>
          <p:cNvPr id="26663" name="Group 15"/>
          <p:cNvGrpSpPr>
            <a:grpSpLocks/>
          </p:cNvGrpSpPr>
          <p:nvPr/>
        </p:nvGrpSpPr>
        <p:grpSpPr bwMode="auto">
          <a:xfrm>
            <a:off x="6527800" y="3563938"/>
            <a:ext cx="2405063" cy="2630487"/>
            <a:chOff x="6527545" y="3563149"/>
            <a:chExt cx="2405161" cy="2630496"/>
          </a:xfrm>
        </p:grpSpPr>
        <p:sp>
          <p:nvSpPr>
            <p:cNvPr id="26696" name="Rectangle 11"/>
            <p:cNvSpPr>
              <a:spLocks noChangeArrowheads="1"/>
            </p:cNvSpPr>
            <p:nvPr/>
          </p:nvSpPr>
          <p:spPr bwMode="auto">
            <a:xfrm>
              <a:off x="6527545" y="3563149"/>
              <a:ext cx="2405161" cy="2630496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6697" name="Rectangle 3"/>
            <p:cNvSpPr>
              <a:spLocks noChangeArrowheads="1"/>
            </p:cNvSpPr>
            <p:nvPr/>
          </p:nvSpPr>
          <p:spPr bwMode="auto">
            <a:xfrm>
              <a:off x="6939434" y="3957726"/>
              <a:ext cx="85472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 dirty="0" err="1">
                  <a:solidFill>
                    <a:srgbClr val="0000FF"/>
                  </a:solidFill>
                </a:rPr>
                <a:t>c</a:t>
              </a:r>
              <a:r>
                <a:rPr lang="en-US" altLang="en-US" sz="2000" baseline="-25000" dirty="0" err="1">
                  <a:solidFill>
                    <a:srgbClr val="0000FF"/>
                  </a:solidFill>
                </a:rPr>
                <a:t>dev</a:t>
              </a:r>
              <a:r>
                <a:rPr lang="en-US" altLang="en-US" sz="2000" baseline="-25000" dirty="0">
                  <a:solidFill>
                    <a:srgbClr val="0000FF"/>
                  </a:solidFill>
                </a:rPr>
                <a:t> </a:t>
              </a:r>
              <a:r>
                <a:rPr lang="en-US" altLang="en-US" sz="2000" dirty="0">
                  <a:solidFill>
                    <a:srgbClr val="0000FF"/>
                  </a:solidFill>
                </a:rPr>
                <a:t>= </a:t>
              </a:r>
            </a:p>
          </p:txBody>
        </p:sp>
        <p:cxnSp>
          <p:nvCxnSpPr>
            <p:cNvPr id="26698" name="Straight Connector 5"/>
            <p:cNvCxnSpPr>
              <a:cxnSpLocks noChangeShapeType="1"/>
            </p:cNvCxnSpPr>
            <p:nvPr/>
          </p:nvCxnSpPr>
          <p:spPr bwMode="auto">
            <a:xfrm>
              <a:off x="7699818" y="4157781"/>
              <a:ext cx="823912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6699" name="Rectangle 6"/>
            <p:cNvSpPr>
              <a:spLocks noChangeArrowheads="1"/>
            </p:cNvSpPr>
            <p:nvPr/>
          </p:nvSpPr>
          <p:spPr bwMode="auto">
            <a:xfrm>
              <a:off x="7984291" y="3806178"/>
              <a:ext cx="30008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>
                  <a:solidFill>
                    <a:srgbClr val="0000FF"/>
                  </a:solidFill>
                </a:rPr>
                <a:t>c</a:t>
              </a:r>
            </a:p>
          </p:txBody>
        </p:sp>
        <p:sp>
          <p:nvSpPr>
            <p:cNvPr id="26700" name="Rectangle 7"/>
            <p:cNvSpPr>
              <a:spLocks noChangeArrowheads="1"/>
            </p:cNvSpPr>
            <p:nvPr/>
          </p:nvSpPr>
          <p:spPr bwMode="auto">
            <a:xfrm>
              <a:off x="7877148" y="4122927"/>
              <a:ext cx="55656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>
                  <a:solidFill>
                    <a:srgbClr val="0000FF"/>
                  </a:solidFill>
                </a:rPr>
                <a:t>FS</a:t>
              </a:r>
              <a:r>
                <a:rPr lang="en-US" altLang="en-US" baseline="-25000">
                  <a:solidFill>
                    <a:srgbClr val="0000FF"/>
                  </a:solidFill>
                </a:rPr>
                <a:t>c</a:t>
              </a:r>
              <a:endParaRPr lang="en-US" altLang="en-US">
                <a:solidFill>
                  <a:srgbClr val="0000FF"/>
                </a:solidFill>
              </a:endParaRPr>
            </a:p>
          </p:txBody>
        </p:sp>
        <p:sp>
          <p:nvSpPr>
            <p:cNvPr id="26701" name="Rectangle 77"/>
            <p:cNvSpPr>
              <a:spLocks noChangeArrowheads="1"/>
            </p:cNvSpPr>
            <p:nvPr/>
          </p:nvSpPr>
          <p:spPr bwMode="auto">
            <a:xfrm>
              <a:off x="6865493" y="4686622"/>
              <a:ext cx="121539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>
                  <a:solidFill>
                    <a:srgbClr val="0000FF"/>
                  </a:solidFill>
                </a:rPr>
                <a:t>tan</a:t>
              </a:r>
              <a:r>
                <a:rPr lang="en-US" altLang="en-US" sz="2000">
                  <a:solidFill>
                    <a:srgbClr val="0000FF"/>
                  </a:solidFill>
                  <a:latin typeface="Symbol" panose="05050102010706020507" pitchFamily="18" charset="2"/>
                </a:rPr>
                <a:t>f</a:t>
              </a:r>
              <a:r>
                <a:rPr lang="en-US" altLang="en-US" sz="2000" baseline="-25000">
                  <a:solidFill>
                    <a:srgbClr val="0000FF"/>
                  </a:solidFill>
                </a:rPr>
                <a:t>dev </a:t>
              </a:r>
              <a:r>
                <a:rPr lang="en-US" altLang="en-US" sz="2000">
                  <a:solidFill>
                    <a:srgbClr val="0000FF"/>
                  </a:solidFill>
                </a:rPr>
                <a:t>= </a:t>
              </a:r>
            </a:p>
          </p:txBody>
        </p:sp>
        <p:cxnSp>
          <p:nvCxnSpPr>
            <p:cNvPr id="26702" name="Straight Connector 78"/>
            <p:cNvCxnSpPr>
              <a:cxnSpLocks noChangeShapeType="1"/>
            </p:cNvCxnSpPr>
            <p:nvPr/>
          </p:nvCxnSpPr>
          <p:spPr bwMode="auto">
            <a:xfrm>
              <a:off x="7949026" y="4886677"/>
              <a:ext cx="629107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6703" name="Rectangle 79"/>
            <p:cNvSpPr>
              <a:spLocks noChangeArrowheads="1"/>
            </p:cNvSpPr>
            <p:nvPr/>
          </p:nvSpPr>
          <p:spPr bwMode="auto">
            <a:xfrm>
              <a:off x="7928595" y="4532747"/>
              <a:ext cx="62549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>
                  <a:solidFill>
                    <a:srgbClr val="0000FF"/>
                  </a:solidFill>
                </a:rPr>
                <a:t>tan</a:t>
              </a:r>
              <a:r>
                <a:rPr lang="en-US" altLang="en-US">
                  <a:solidFill>
                    <a:srgbClr val="0000FF"/>
                  </a:solidFill>
                  <a:latin typeface="Symbol" panose="05050102010706020507" pitchFamily="18" charset="2"/>
                </a:rPr>
                <a:t>f</a:t>
              </a:r>
            </a:p>
          </p:txBody>
        </p:sp>
        <p:sp>
          <p:nvSpPr>
            <p:cNvPr id="26704" name="Rectangle 80"/>
            <p:cNvSpPr>
              <a:spLocks noChangeArrowheads="1"/>
            </p:cNvSpPr>
            <p:nvPr/>
          </p:nvSpPr>
          <p:spPr bwMode="auto">
            <a:xfrm>
              <a:off x="7984291" y="4825141"/>
              <a:ext cx="55976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>
                  <a:solidFill>
                    <a:srgbClr val="0000FF"/>
                  </a:solidFill>
                </a:rPr>
                <a:t>FS</a:t>
              </a:r>
              <a:r>
                <a:rPr lang="en-US" altLang="en-US" baseline="-25000">
                  <a:solidFill>
                    <a:srgbClr val="0000FF"/>
                  </a:solidFill>
                  <a:latin typeface="Symbol" panose="05050102010706020507" pitchFamily="18" charset="2"/>
                </a:rPr>
                <a:t>f</a:t>
              </a:r>
              <a:endParaRPr lang="en-US" altLang="en-US">
                <a:solidFill>
                  <a:srgbClr val="0000FF"/>
                </a:solidFill>
                <a:latin typeface="Symbol" panose="05050102010706020507" pitchFamily="18" charset="2"/>
              </a:endParaRPr>
            </a:p>
          </p:txBody>
        </p:sp>
        <p:sp>
          <p:nvSpPr>
            <p:cNvPr id="26705" name="Rectangle 85"/>
            <p:cNvSpPr>
              <a:spLocks noChangeArrowheads="1"/>
            </p:cNvSpPr>
            <p:nvPr/>
          </p:nvSpPr>
          <p:spPr bwMode="auto">
            <a:xfrm>
              <a:off x="6589219" y="5427325"/>
              <a:ext cx="228139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000">
                  <a:solidFill>
                    <a:srgbClr val="0000FF"/>
                  </a:solidFill>
                  <a:latin typeface="Symbol" panose="05050102010706020507" pitchFamily="18" charset="2"/>
                </a:rPr>
                <a:t>f</a:t>
              </a:r>
              <a:r>
                <a:rPr lang="en-US" altLang="en-US" sz="2000" baseline="-25000">
                  <a:solidFill>
                    <a:srgbClr val="0000FF"/>
                  </a:solidFill>
                </a:rPr>
                <a:t>dev </a:t>
              </a:r>
              <a:r>
                <a:rPr lang="en-US" altLang="en-US" sz="2000">
                  <a:solidFill>
                    <a:srgbClr val="0000FF"/>
                  </a:solidFill>
                </a:rPr>
                <a:t>= tan</a:t>
              </a:r>
              <a:r>
                <a:rPr lang="en-US" altLang="en-US" sz="1600" baseline="30000">
                  <a:solidFill>
                    <a:srgbClr val="0000FF"/>
                  </a:solidFill>
                </a:rPr>
                <a:t>-1</a:t>
              </a:r>
              <a:r>
                <a:rPr lang="en-US" altLang="en-US" sz="2000">
                  <a:solidFill>
                    <a:srgbClr val="0000FF"/>
                  </a:solidFill>
                </a:rPr>
                <a:t> (          )</a:t>
              </a:r>
            </a:p>
          </p:txBody>
        </p:sp>
        <p:grpSp>
          <p:nvGrpSpPr>
            <p:cNvPr id="26706" name="Group 12"/>
            <p:cNvGrpSpPr>
              <a:grpSpLocks/>
            </p:cNvGrpSpPr>
            <p:nvPr/>
          </p:nvGrpSpPr>
          <p:grpSpPr bwMode="auto">
            <a:xfrm>
              <a:off x="7945214" y="5273450"/>
              <a:ext cx="649538" cy="661726"/>
              <a:chOff x="7643746" y="5493306"/>
              <a:chExt cx="649538" cy="661726"/>
            </a:xfrm>
          </p:grpSpPr>
          <p:cxnSp>
            <p:nvCxnSpPr>
              <p:cNvPr id="26707" name="Straight Connector 86"/>
              <p:cNvCxnSpPr>
                <a:cxnSpLocks noChangeShapeType="1"/>
              </p:cNvCxnSpPr>
              <p:nvPr/>
            </p:nvCxnSpPr>
            <p:spPr bwMode="auto">
              <a:xfrm>
                <a:off x="7664177" y="5847236"/>
                <a:ext cx="629107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6708" name="Rectangle 87"/>
              <p:cNvSpPr>
                <a:spLocks noChangeArrowheads="1"/>
              </p:cNvSpPr>
              <p:nvPr/>
            </p:nvSpPr>
            <p:spPr bwMode="auto">
              <a:xfrm>
                <a:off x="7643746" y="5493306"/>
                <a:ext cx="62549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>
                    <a:solidFill>
                      <a:srgbClr val="0000FF"/>
                    </a:solidFill>
                  </a:rPr>
                  <a:t>tan</a:t>
                </a:r>
                <a:r>
                  <a:rPr lang="en-US" altLang="en-US">
                    <a:solidFill>
                      <a:srgbClr val="0000FF"/>
                    </a:solidFill>
                    <a:latin typeface="Symbol" panose="05050102010706020507" pitchFamily="18" charset="2"/>
                  </a:rPr>
                  <a:t>f</a:t>
                </a:r>
              </a:p>
            </p:txBody>
          </p:sp>
          <p:sp>
            <p:nvSpPr>
              <p:cNvPr id="26709" name="Rectangle 88"/>
              <p:cNvSpPr>
                <a:spLocks noChangeArrowheads="1"/>
              </p:cNvSpPr>
              <p:nvPr/>
            </p:nvSpPr>
            <p:spPr bwMode="auto">
              <a:xfrm>
                <a:off x="7699442" y="5785700"/>
                <a:ext cx="559769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>
                    <a:solidFill>
                      <a:srgbClr val="0000FF"/>
                    </a:solidFill>
                  </a:rPr>
                  <a:t>FS</a:t>
                </a:r>
                <a:r>
                  <a:rPr lang="en-US" altLang="en-US" baseline="-25000">
                    <a:solidFill>
                      <a:srgbClr val="0000FF"/>
                    </a:solidFill>
                    <a:latin typeface="Symbol" panose="05050102010706020507" pitchFamily="18" charset="2"/>
                  </a:rPr>
                  <a:t>f</a:t>
                </a:r>
                <a:endParaRPr lang="en-US" altLang="en-US">
                  <a:solidFill>
                    <a:srgbClr val="0000FF"/>
                  </a:solidFill>
                  <a:latin typeface="Symbol" panose="05050102010706020507" pitchFamily="18" charset="2"/>
                </a:endParaRPr>
              </a:p>
            </p:txBody>
          </p:sp>
        </p:grpSp>
      </p:grpSp>
      <p:sp>
        <p:nvSpPr>
          <p:cNvPr id="26664" name="Rectangle 13"/>
          <p:cNvSpPr>
            <a:spLocks noChangeArrowheads="1"/>
          </p:cNvSpPr>
          <p:nvPr/>
        </p:nvSpPr>
        <p:spPr bwMode="auto">
          <a:xfrm>
            <a:off x="6573308" y="209550"/>
            <a:ext cx="152958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i="1" dirty="0" smtClean="0">
                <a:solidFill>
                  <a:srgbClr val="000000"/>
                </a:solidFill>
              </a:rPr>
              <a:t>(</a:t>
            </a:r>
            <a:r>
              <a:rPr lang="en-US" altLang="en-US" sz="1600" i="1" dirty="0">
                <a:solidFill>
                  <a:srgbClr val="000000"/>
                </a:solidFill>
              </a:rPr>
              <a:t>with seepage)</a:t>
            </a:r>
          </a:p>
        </p:txBody>
      </p:sp>
      <p:grpSp>
        <p:nvGrpSpPr>
          <p:cNvPr id="26665" name="Group 16"/>
          <p:cNvGrpSpPr>
            <a:grpSpLocks/>
          </p:cNvGrpSpPr>
          <p:nvPr/>
        </p:nvGrpSpPr>
        <p:grpSpPr bwMode="auto">
          <a:xfrm>
            <a:off x="5680075" y="428625"/>
            <a:ext cx="3368675" cy="2714625"/>
            <a:chOff x="5680071" y="428618"/>
            <a:chExt cx="3367982" cy="2715035"/>
          </a:xfrm>
        </p:grpSpPr>
        <p:sp>
          <p:nvSpPr>
            <p:cNvPr id="26667" name="Freeform 4"/>
            <p:cNvSpPr>
              <a:spLocks noChangeArrowheads="1"/>
            </p:cNvSpPr>
            <p:nvPr/>
          </p:nvSpPr>
          <p:spPr bwMode="auto">
            <a:xfrm>
              <a:off x="5942009" y="1139818"/>
              <a:ext cx="2832100" cy="1811338"/>
            </a:xfrm>
            <a:custGeom>
              <a:avLst/>
              <a:gdLst>
                <a:gd name="T0" fmla="*/ 2147483646 w 1784"/>
                <a:gd name="T1" fmla="*/ 0 h 1141"/>
                <a:gd name="T2" fmla="*/ 0 w 1784"/>
                <a:gd name="T3" fmla="*/ 2147483646 h 1141"/>
                <a:gd name="T4" fmla="*/ 2147483646 w 1784"/>
                <a:gd name="T5" fmla="*/ 2147483646 h 1141"/>
                <a:gd name="T6" fmla="*/ 2147483646 w 1784"/>
                <a:gd name="T7" fmla="*/ 2147483646 h 1141"/>
                <a:gd name="T8" fmla="*/ 2147483646 w 1784"/>
                <a:gd name="T9" fmla="*/ 0 h 11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84"/>
                <a:gd name="T16" fmla="*/ 0 h 1141"/>
                <a:gd name="T17" fmla="*/ 1784 w 1784"/>
                <a:gd name="T18" fmla="*/ 1141 h 11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84" h="1141">
                  <a:moveTo>
                    <a:pt x="1784" y="0"/>
                  </a:moveTo>
                  <a:lnTo>
                    <a:pt x="0" y="856"/>
                  </a:lnTo>
                  <a:lnTo>
                    <a:pt x="115" y="1141"/>
                  </a:lnTo>
                  <a:lnTo>
                    <a:pt x="1572" y="538"/>
                  </a:lnTo>
                  <a:lnTo>
                    <a:pt x="1784" y="0"/>
                  </a:lnTo>
                  <a:close/>
                </a:path>
              </a:pathLst>
            </a:custGeom>
            <a:gradFill rotWithShape="0">
              <a:gsLst>
                <a:gs pos="0">
                  <a:srgbClr val="FFCC00"/>
                </a:gs>
                <a:gs pos="100000">
                  <a:srgbClr val="FFFFFF"/>
                </a:gs>
              </a:gsLst>
              <a:lin ang="2076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68" name="Freeform 5"/>
            <p:cNvSpPr>
              <a:spLocks noChangeArrowheads="1"/>
            </p:cNvSpPr>
            <p:nvPr/>
          </p:nvSpPr>
          <p:spPr bwMode="auto">
            <a:xfrm>
              <a:off x="6000746" y="1090606"/>
              <a:ext cx="2794000" cy="1385887"/>
            </a:xfrm>
            <a:custGeom>
              <a:avLst/>
              <a:gdLst>
                <a:gd name="T0" fmla="*/ 2147483646 w 1760"/>
                <a:gd name="T1" fmla="*/ 0 h 873"/>
                <a:gd name="T2" fmla="*/ 0 w 1760"/>
                <a:gd name="T3" fmla="*/ 2147483646 h 873"/>
                <a:gd name="T4" fmla="*/ 0 60000 65536"/>
                <a:gd name="T5" fmla="*/ 0 60000 65536"/>
                <a:gd name="T6" fmla="*/ 0 w 1760"/>
                <a:gd name="T7" fmla="*/ 0 h 873"/>
                <a:gd name="T8" fmla="*/ 1760 w 1760"/>
                <a:gd name="T9" fmla="*/ 873 h 87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60" h="873">
                  <a:moveTo>
                    <a:pt x="1760" y="0"/>
                  </a:moveTo>
                  <a:lnTo>
                    <a:pt x="0" y="873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69" name="Freeform 6"/>
            <p:cNvSpPr>
              <a:spLocks noChangeArrowheads="1"/>
            </p:cNvSpPr>
            <p:nvPr/>
          </p:nvSpPr>
          <p:spPr bwMode="auto">
            <a:xfrm>
              <a:off x="6837359" y="946143"/>
              <a:ext cx="581025" cy="1117600"/>
            </a:xfrm>
            <a:custGeom>
              <a:avLst/>
              <a:gdLst>
                <a:gd name="T0" fmla="*/ 0 w 366"/>
                <a:gd name="T1" fmla="*/ 2147483646 h 704"/>
                <a:gd name="T2" fmla="*/ 2147483646 w 366"/>
                <a:gd name="T3" fmla="*/ 0 h 704"/>
                <a:gd name="T4" fmla="*/ 2147483646 w 366"/>
                <a:gd name="T5" fmla="*/ 2147483646 h 704"/>
                <a:gd name="T6" fmla="*/ 0 w 366"/>
                <a:gd name="T7" fmla="*/ 2147483646 h 704"/>
                <a:gd name="T8" fmla="*/ 0 w 366"/>
                <a:gd name="T9" fmla="*/ 2147483646 h 7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66"/>
                <a:gd name="T16" fmla="*/ 0 h 704"/>
                <a:gd name="T17" fmla="*/ 366 w 366"/>
                <a:gd name="T18" fmla="*/ 704 h 7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66" h="704">
                  <a:moveTo>
                    <a:pt x="0" y="185"/>
                  </a:moveTo>
                  <a:lnTo>
                    <a:pt x="366" y="0"/>
                  </a:lnTo>
                  <a:lnTo>
                    <a:pt x="366" y="519"/>
                  </a:lnTo>
                  <a:lnTo>
                    <a:pt x="0" y="704"/>
                  </a:lnTo>
                  <a:lnTo>
                    <a:pt x="0" y="185"/>
                  </a:lnTo>
                  <a:close/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70" name="Freeform 7"/>
            <p:cNvSpPr>
              <a:spLocks/>
            </p:cNvSpPr>
            <p:nvPr/>
          </p:nvSpPr>
          <p:spPr bwMode="auto">
            <a:xfrm>
              <a:off x="7116759" y="1489068"/>
              <a:ext cx="0" cy="438150"/>
            </a:xfrm>
            <a:custGeom>
              <a:avLst/>
              <a:gdLst>
                <a:gd name="T0" fmla="*/ 0 h 276"/>
                <a:gd name="T1" fmla="*/ 2147483646 h 276"/>
                <a:gd name="T2" fmla="*/ 0 60000 65536"/>
                <a:gd name="T3" fmla="*/ 0 60000 65536"/>
                <a:gd name="T4" fmla="*/ 0 h 276"/>
                <a:gd name="T5" fmla="*/ 276 h 276"/>
              </a:gdLst>
              <a:ahLst/>
              <a:cxnLst>
                <a:cxn ang="T2">
                  <a:pos x="0" y="T0"/>
                </a:cxn>
                <a:cxn ang="T3">
                  <a:pos x="0" y="T1"/>
                </a:cxn>
              </a:cxnLst>
              <a:rect l="0" t="T4" r="0" b="T5"/>
              <a:pathLst>
                <a:path h="276">
                  <a:moveTo>
                    <a:pt x="0" y="0"/>
                  </a:moveTo>
                  <a:lnTo>
                    <a:pt x="0" y="276"/>
                  </a:lnTo>
                </a:path>
              </a:pathLst>
            </a:custGeom>
            <a:noFill/>
            <a:ln w="9149">
              <a:solidFill>
                <a:srgbClr val="000000"/>
              </a:solidFill>
              <a:prstDash val="solid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71" name="Freeform 8"/>
            <p:cNvSpPr>
              <a:spLocks/>
            </p:cNvSpPr>
            <p:nvPr/>
          </p:nvSpPr>
          <p:spPr bwMode="auto">
            <a:xfrm>
              <a:off x="6869109" y="1484306"/>
              <a:ext cx="246062" cy="136525"/>
            </a:xfrm>
            <a:custGeom>
              <a:avLst/>
              <a:gdLst>
                <a:gd name="T0" fmla="*/ 2147483646 w 155"/>
                <a:gd name="T1" fmla="*/ 0 h 86"/>
                <a:gd name="T2" fmla="*/ 0 w 155"/>
                <a:gd name="T3" fmla="*/ 2147483646 h 86"/>
                <a:gd name="T4" fmla="*/ 0 60000 65536"/>
                <a:gd name="T5" fmla="*/ 0 60000 65536"/>
                <a:gd name="T6" fmla="*/ 0 w 155"/>
                <a:gd name="T7" fmla="*/ 0 h 86"/>
                <a:gd name="T8" fmla="*/ 155 w 155"/>
                <a:gd name="T9" fmla="*/ 86 h 8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5" h="86">
                  <a:moveTo>
                    <a:pt x="155" y="0"/>
                  </a:moveTo>
                  <a:lnTo>
                    <a:pt x="0" y="86"/>
                  </a:lnTo>
                </a:path>
              </a:pathLst>
            </a:custGeom>
            <a:noFill/>
            <a:ln w="9981">
              <a:solidFill>
                <a:srgbClr val="FF0000"/>
              </a:solidFill>
              <a:prstDash val="solid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72" name="Freeform 9"/>
            <p:cNvSpPr>
              <a:spLocks noChangeArrowheads="1"/>
            </p:cNvSpPr>
            <p:nvPr/>
          </p:nvSpPr>
          <p:spPr bwMode="auto">
            <a:xfrm>
              <a:off x="6819896" y="1949443"/>
              <a:ext cx="268288" cy="141288"/>
            </a:xfrm>
            <a:custGeom>
              <a:avLst/>
              <a:gdLst>
                <a:gd name="T0" fmla="*/ 0 w 169"/>
                <a:gd name="T1" fmla="*/ 2147483646 h 89"/>
                <a:gd name="T2" fmla="*/ 2147483646 w 169"/>
                <a:gd name="T3" fmla="*/ 0 h 89"/>
                <a:gd name="T4" fmla="*/ 0 60000 65536"/>
                <a:gd name="T5" fmla="*/ 0 60000 65536"/>
                <a:gd name="T6" fmla="*/ 0 w 169"/>
                <a:gd name="T7" fmla="*/ 0 h 89"/>
                <a:gd name="T8" fmla="*/ 169 w 169"/>
                <a:gd name="T9" fmla="*/ 89 h 8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69" h="89">
                  <a:moveTo>
                    <a:pt x="0" y="89"/>
                  </a:moveTo>
                  <a:lnTo>
                    <a:pt x="169" y="0"/>
                  </a:lnTo>
                </a:path>
              </a:pathLst>
            </a:custGeom>
            <a:noFill/>
            <a:ln w="9981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73" name="Freeform 10"/>
            <p:cNvSpPr>
              <a:spLocks noChangeArrowheads="1"/>
            </p:cNvSpPr>
            <p:nvPr/>
          </p:nvSpPr>
          <p:spPr bwMode="auto">
            <a:xfrm>
              <a:off x="6996109" y="1952618"/>
              <a:ext cx="88900" cy="76200"/>
            </a:xfrm>
            <a:custGeom>
              <a:avLst/>
              <a:gdLst>
                <a:gd name="T0" fmla="*/ 2147483646 w 56"/>
                <a:gd name="T1" fmla="*/ 0 h 48"/>
                <a:gd name="T2" fmla="*/ 0 w 56"/>
                <a:gd name="T3" fmla="*/ 2147483646 h 48"/>
                <a:gd name="T4" fmla="*/ 2147483646 w 56"/>
                <a:gd name="T5" fmla="*/ 2147483646 h 48"/>
                <a:gd name="T6" fmla="*/ 2147483646 w 56"/>
                <a:gd name="T7" fmla="*/ 0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6"/>
                <a:gd name="T13" fmla="*/ 0 h 48"/>
                <a:gd name="T14" fmla="*/ 56 w 56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6" h="48">
                  <a:moveTo>
                    <a:pt x="56" y="0"/>
                  </a:moveTo>
                  <a:lnTo>
                    <a:pt x="0" y="48"/>
                  </a:lnTo>
                  <a:lnTo>
                    <a:pt x="7" y="24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000000"/>
            </a:solidFill>
            <a:ln w="9981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74" name="Freeform 11"/>
            <p:cNvSpPr>
              <a:spLocks noChangeArrowheads="1"/>
            </p:cNvSpPr>
            <p:nvPr/>
          </p:nvSpPr>
          <p:spPr bwMode="auto">
            <a:xfrm>
              <a:off x="7115171" y="1928806"/>
              <a:ext cx="165100" cy="330200"/>
            </a:xfrm>
            <a:custGeom>
              <a:avLst/>
              <a:gdLst>
                <a:gd name="T0" fmla="*/ 0 w 104"/>
                <a:gd name="T1" fmla="*/ 0 h 208"/>
                <a:gd name="T2" fmla="*/ 2147483646 w 104"/>
                <a:gd name="T3" fmla="*/ 2147483646 h 208"/>
                <a:gd name="T4" fmla="*/ 0 60000 65536"/>
                <a:gd name="T5" fmla="*/ 0 60000 65536"/>
                <a:gd name="T6" fmla="*/ 0 w 104"/>
                <a:gd name="T7" fmla="*/ 0 h 208"/>
                <a:gd name="T8" fmla="*/ 104 w 104"/>
                <a:gd name="T9" fmla="*/ 208 h 20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04" h="208">
                  <a:moveTo>
                    <a:pt x="0" y="0"/>
                  </a:moveTo>
                  <a:lnTo>
                    <a:pt x="104" y="208"/>
                  </a:lnTo>
                </a:path>
              </a:pathLst>
            </a:custGeom>
            <a:noFill/>
            <a:ln w="9981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75" name="Freeform 12"/>
            <p:cNvSpPr>
              <a:spLocks noChangeArrowheads="1"/>
            </p:cNvSpPr>
            <p:nvPr/>
          </p:nvSpPr>
          <p:spPr bwMode="auto">
            <a:xfrm>
              <a:off x="7118346" y="1928806"/>
              <a:ext cx="123825" cy="254000"/>
            </a:xfrm>
            <a:custGeom>
              <a:avLst/>
              <a:gdLst>
                <a:gd name="T0" fmla="*/ 0 w 78"/>
                <a:gd name="T1" fmla="*/ 0 h 160"/>
                <a:gd name="T2" fmla="*/ 2147483646 w 78"/>
                <a:gd name="T3" fmla="*/ 2147483646 h 160"/>
                <a:gd name="T4" fmla="*/ 0 60000 65536"/>
                <a:gd name="T5" fmla="*/ 0 60000 65536"/>
                <a:gd name="T6" fmla="*/ 0 w 78"/>
                <a:gd name="T7" fmla="*/ 0 h 160"/>
                <a:gd name="T8" fmla="*/ 78 w 78"/>
                <a:gd name="T9" fmla="*/ 160 h 16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8" h="160">
                  <a:moveTo>
                    <a:pt x="0" y="0"/>
                  </a:moveTo>
                  <a:lnTo>
                    <a:pt x="78" y="160"/>
                  </a:lnTo>
                </a:path>
              </a:pathLst>
            </a:custGeom>
            <a:noFill/>
            <a:ln w="9981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76" name="Freeform 13"/>
            <p:cNvSpPr>
              <a:spLocks/>
            </p:cNvSpPr>
            <p:nvPr/>
          </p:nvSpPr>
          <p:spPr bwMode="auto">
            <a:xfrm>
              <a:off x="7985915" y="672300"/>
              <a:ext cx="0" cy="825500"/>
            </a:xfrm>
            <a:custGeom>
              <a:avLst/>
              <a:gdLst>
                <a:gd name="T0" fmla="*/ 0 h 520"/>
                <a:gd name="T1" fmla="*/ 2147483646 h 520"/>
                <a:gd name="T2" fmla="*/ 0 60000 65536"/>
                <a:gd name="T3" fmla="*/ 0 60000 65536"/>
                <a:gd name="T4" fmla="*/ 0 h 520"/>
                <a:gd name="T5" fmla="*/ 520 h 520"/>
              </a:gdLst>
              <a:ahLst/>
              <a:cxnLst>
                <a:cxn ang="T2">
                  <a:pos x="0" y="T0"/>
                </a:cxn>
                <a:cxn ang="T3">
                  <a:pos x="0" y="T1"/>
                </a:cxn>
              </a:cxnLst>
              <a:rect l="0" t="T4" r="0" b="T5"/>
              <a:pathLst>
                <a:path h="520">
                  <a:moveTo>
                    <a:pt x="0" y="0"/>
                  </a:moveTo>
                  <a:lnTo>
                    <a:pt x="0" y="520"/>
                  </a:lnTo>
                </a:path>
              </a:pathLst>
            </a:custGeom>
            <a:noFill/>
            <a:ln w="9981">
              <a:solidFill>
                <a:srgbClr val="000000"/>
              </a:solidFill>
              <a:prstDash val="solid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77" name="Rectangle 14"/>
            <p:cNvSpPr>
              <a:spLocks noChangeArrowheads="1"/>
            </p:cNvSpPr>
            <p:nvPr/>
          </p:nvSpPr>
          <p:spPr bwMode="auto">
            <a:xfrm>
              <a:off x="8099421" y="881056"/>
              <a:ext cx="280988" cy="171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600" i="1">
                  <a:solidFill>
                    <a:srgbClr val="000000"/>
                  </a:solidFill>
                </a:rPr>
                <a:t>H</a:t>
              </a:r>
            </a:p>
          </p:txBody>
        </p:sp>
        <p:sp>
          <p:nvSpPr>
            <p:cNvPr id="26678" name="Freeform 15"/>
            <p:cNvSpPr>
              <a:spLocks noChangeArrowheads="1"/>
            </p:cNvSpPr>
            <p:nvPr/>
          </p:nvSpPr>
          <p:spPr bwMode="auto">
            <a:xfrm>
              <a:off x="8097834" y="1438268"/>
              <a:ext cx="501650" cy="0"/>
            </a:xfrm>
            <a:custGeom>
              <a:avLst/>
              <a:gdLst>
                <a:gd name="T0" fmla="*/ 0 w 316"/>
                <a:gd name="T1" fmla="*/ 2147483646 w 316"/>
                <a:gd name="T2" fmla="*/ 0 60000 65536"/>
                <a:gd name="T3" fmla="*/ 0 60000 65536"/>
                <a:gd name="T4" fmla="*/ 0 w 316"/>
                <a:gd name="T5" fmla="*/ 316 w 316"/>
              </a:gdLst>
              <a:ahLst/>
              <a:cxnLst>
                <a:cxn ang="T2">
                  <a:pos x="T0" y="0"/>
                </a:cxn>
                <a:cxn ang="T3">
                  <a:pos x="T1" y="0"/>
                </a:cxn>
              </a:cxnLst>
              <a:rect l="T4" t="0" r="T5" b="0"/>
              <a:pathLst>
                <a:path w="316">
                  <a:moveTo>
                    <a:pt x="0" y="0"/>
                  </a:moveTo>
                  <a:lnTo>
                    <a:pt x="316" y="0"/>
                  </a:lnTo>
                </a:path>
              </a:pathLst>
            </a:custGeom>
            <a:noFill/>
            <a:ln w="9981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79" name="Freeform 16"/>
            <p:cNvSpPr>
              <a:spLocks noChangeArrowheads="1"/>
            </p:cNvSpPr>
            <p:nvPr/>
          </p:nvSpPr>
          <p:spPr bwMode="auto">
            <a:xfrm>
              <a:off x="8381996" y="1300156"/>
              <a:ext cx="71438" cy="149225"/>
            </a:xfrm>
            <a:custGeom>
              <a:avLst/>
              <a:gdLst>
                <a:gd name="T0" fmla="*/ 0 w 45"/>
                <a:gd name="T1" fmla="*/ 0 h 94"/>
                <a:gd name="T2" fmla="*/ 2147483646 w 45"/>
                <a:gd name="T3" fmla="*/ 2147483646 h 94"/>
                <a:gd name="T4" fmla="*/ 2147483646 w 45"/>
                <a:gd name="T5" fmla="*/ 2147483646 h 94"/>
                <a:gd name="T6" fmla="*/ 2147483646 w 45"/>
                <a:gd name="T7" fmla="*/ 2147483646 h 94"/>
                <a:gd name="T8" fmla="*/ 2147483646 w 45"/>
                <a:gd name="T9" fmla="*/ 2147483646 h 94"/>
                <a:gd name="T10" fmla="*/ 2147483646 w 45"/>
                <a:gd name="T11" fmla="*/ 2147483646 h 94"/>
                <a:gd name="T12" fmla="*/ 2147483646 w 45"/>
                <a:gd name="T13" fmla="*/ 2147483646 h 94"/>
                <a:gd name="T14" fmla="*/ 2147483646 w 45"/>
                <a:gd name="T15" fmla="*/ 2147483646 h 94"/>
                <a:gd name="T16" fmla="*/ 2147483646 w 45"/>
                <a:gd name="T17" fmla="*/ 2147483646 h 94"/>
                <a:gd name="T18" fmla="*/ 2147483646 w 45"/>
                <a:gd name="T19" fmla="*/ 2147483646 h 94"/>
                <a:gd name="T20" fmla="*/ 2147483646 w 45"/>
                <a:gd name="T21" fmla="*/ 2147483646 h 94"/>
                <a:gd name="T22" fmla="*/ 2147483646 w 45"/>
                <a:gd name="T23" fmla="*/ 2147483646 h 94"/>
                <a:gd name="T24" fmla="*/ 2147483646 w 45"/>
                <a:gd name="T25" fmla="*/ 2147483646 h 94"/>
                <a:gd name="T26" fmla="*/ 2147483646 w 45"/>
                <a:gd name="T27" fmla="*/ 2147483646 h 94"/>
                <a:gd name="T28" fmla="*/ 2147483646 w 45"/>
                <a:gd name="T29" fmla="*/ 2147483646 h 94"/>
                <a:gd name="T30" fmla="*/ 2147483646 w 45"/>
                <a:gd name="T31" fmla="*/ 2147483646 h 94"/>
                <a:gd name="T32" fmla="*/ 2147483646 w 45"/>
                <a:gd name="T33" fmla="*/ 2147483646 h 94"/>
                <a:gd name="T34" fmla="*/ 2147483646 w 45"/>
                <a:gd name="T35" fmla="*/ 2147483646 h 94"/>
                <a:gd name="T36" fmla="*/ 2147483646 w 45"/>
                <a:gd name="T37" fmla="*/ 2147483646 h 94"/>
                <a:gd name="T38" fmla="*/ 2147483646 w 45"/>
                <a:gd name="T39" fmla="*/ 2147483646 h 9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5"/>
                <a:gd name="T61" fmla="*/ 0 h 94"/>
                <a:gd name="T62" fmla="*/ 45 w 45"/>
                <a:gd name="T63" fmla="*/ 94 h 9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5" h="94">
                  <a:moveTo>
                    <a:pt x="0" y="0"/>
                  </a:moveTo>
                  <a:lnTo>
                    <a:pt x="9" y="4"/>
                  </a:lnTo>
                  <a:lnTo>
                    <a:pt x="17" y="8"/>
                  </a:lnTo>
                  <a:lnTo>
                    <a:pt x="24" y="13"/>
                  </a:lnTo>
                  <a:lnTo>
                    <a:pt x="30" y="18"/>
                  </a:lnTo>
                  <a:lnTo>
                    <a:pt x="35" y="23"/>
                  </a:lnTo>
                  <a:lnTo>
                    <a:pt x="38" y="28"/>
                  </a:lnTo>
                  <a:lnTo>
                    <a:pt x="41" y="34"/>
                  </a:lnTo>
                  <a:lnTo>
                    <a:pt x="43" y="39"/>
                  </a:lnTo>
                  <a:lnTo>
                    <a:pt x="44" y="44"/>
                  </a:lnTo>
                  <a:lnTo>
                    <a:pt x="45" y="50"/>
                  </a:lnTo>
                  <a:lnTo>
                    <a:pt x="45" y="55"/>
                  </a:lnTo>
                  <a:lnTo>
                    <a:pt x="44" y="60"/>
                  </a:lnTo>
                  <a:lnTo>
                    <a:pt x="42" y="66"/>
                  </a:lnTo>
                  <a:lnTo>
                    <a:pt x="41" y="71"/>
                  </a:lnTo>
                  <a:lnTo>
                    <a:pt x="38" y="76"/>
                  </a:lnTo>
                  <a:lnTo>
                    <a:pt x="36" y="81"/>
                  </a:lnTo>
                  <a:lnTo>
                    <a:pt x="33" y="85"/>
                  </a:lnTo>
                  <a:lnTo>
                    <a:pt x="30" y="90"/>
                  </a:lnTo>
                  <a:lnTo>
                    <a:pt x="26" y="94"/>
                  </a:lnTo>
                </a:path>
              </a:pathLst>
            </a:custGeom>
            <a:noFill/>
            <a:ln w="9981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80" name="Rectangle 17"/>
            <p:cNvSpPr>
              <a:spLocks noChangeArrowheads="1"/>
            </p:cNvSpPr>
            <p:nvPr/>
          </p:nvSpPr>
          <p:spPr bwMode="auto">
            <a:xfrm>
              <a:off x="8502646" y="1257293"/>
              <a:ext cx="155575" cy="127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200" i="1">
                  <a:solidFill>
                    <a:srgbClr val="000000"/>
                  </a:solidFill>
                </a:rPr>
                <a:t>β</a:t>
              </a:r>
            </a:p>
          </p:txBody>
        </p:sp>
        <p:sp>
          <p:nvSpPr>
            <p:cNvPr id="26681" name="Rectangle 18"/>
            <p:cNvSpPr>
              <a:spLocks noChangeArrowheads="1"/>
            </p:cNvSpPr>
            <p:nvPr/>
          </p:nvSpPr>
          <p:spPr bwMode="auto">
            <a:xfrm>
              <a:off x="6600821" y="1836731"/>
              <a:ext cx="1049338" cy="73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700">
                  <a:solidFill>
                    <a:srgbClr val="800000"/>
                  </a:solidFill>
                </a:rPr>
                <a:t>Weight = W</a:t>
              </a:r>
            </a:p>
          </p:txBody>
        </p:sp>
        <p:sp>
          <p:nvSpPr>
            <p:cNvPr id="26682" name="Freeform 19"/>
            <p:cNvSpPr>
              <a:spLocks noChangeArrowheads="1"/>
            </p:cNvSpPr>
            <p:nvPr/>
          </p:nvSpPr>
          <p:spPr bwMode="auto">
            <a:xfrm>
              <a:off x="7115171" y="1624006"/>
              <a:ext cx="76200" cy="26987"/>
            </a:xfrm>
            <a:custGeom>
              <a:avLst/>
              <a:gdLst>
                <a:gd name="T0" fmla="*/ 0 w 48"/>
                <a:gd name="T1" fmla="*/ 2147483646 h 17"/>
                <a:gd name="T2" fmla="*/ 2147483646 w 48"/>
                <a:gd name="T3" fmla="*/ 2147483646 h 17"/>
                <a:gd name="T4" fmla="*/ 2147483646 w 48"/>
                <a:gd name="T5" fmla="*/ 2147483646 h 17"/>
                <a:gd name="T6" fmla="*/ 2147483646 w 48"/>
                <a:gd name="T7" fmla="*/ 2147483646 h 17"/>
                <a:gd name="T8" fmla="*/ 2147483646 w 48"/>
                <a:gd name="T9" fmla="*/ 2147483646 h 17"/>
                <a:gd name="T10" fmla="*/ 2147483646 w 48"/>
                <a:gd name="T11" fmla="*/ 2147483646 h 17"/>
                <a:gd name="T12" fmla="*/ 2147483646 w 48"/>
                <a:gd name="T13" fmla="*/ 2147483646 h 17"/>
                <a:gd name="T14" fmla="*/ 2147483646 w 48"/>
                <a:gd name="T15" fmla="*/ 2147483646 h 17"/>
                <a:gd name="T16" fmla="*/ 2147483646 w 48"/>
                <a:gd name="T17" fmla="*/ 2147483646 h 17"/>
                <a:gd name="T18" fmla="*/ 2147483646 w 48"/>
                <a:gd name="T19" fmla="*/ 0 h 1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8"/>
                <a:gd name="T31" fmla="*/ 0 h 17"/>
                <a:gd name="T32" fmla="*/ 48 w 48"/>
                <a:gd name="T33" fmla="*/ 17 h 1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8" h="17">
                  <a:moveTo>
                    <a:pt x="0" y="3"/>
                  </a:moveTo>
                  <a:lnTo>
                    <a:pt x="8" y="11"/>
                  </a:lnTo>
                  <a:lnTo>
                    <a:pt x="15" y="15"/>
                  </a:lnTo>
                  <a:lnTo>
                    <a:pt x="22" y="17"/>
                  </a:lnTo>
                  <a:lnTo>
                    <a:pt x="28" y="17"/>
                  </a:lnTo>
                  <a:lnTo>
                    <a:pt x="33" y="15"/>
                  </a:lnTo>
                  <a:lnTo>
                    <a:pt x="38" y="12"/>
                  </a:lnTo>
                  <a:lnTo>
                    <a:pt x="42" y="8"/>
                  </a:lnTo>
                  <a:lnTo>
                    <a:pt x="45" y="4"/>
                  </a:lnTo>
                  <a:lnTo>
                    <a:pt x="48" y="0"/>
                  </a:lnTo>
                </a:path>
              </a:pathLst>
            </a:custGeom>
            <a:noFill/>
            <a:ln w="9981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83" name="Rectangle 20"/>
            <p:cNvSpPr>
              <a:spLocks noChangeArrowheads="1"/>
            </p:cNvSpPr>
            <p:nvPr/>
          </p:nvSpPr>
          <p:spPr bwMode="auto">
            <a:xfrm>
              <a:off x="7143745" y="1679567"/>
              <a:ext cx="98425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000" i="1">
                  <a:solidFill>
                    <a:srgbClr val="000000"/>
                  </a:solidFill>
                </a:rPr>
                <a:t>β</a:t>
              </a:r>
            </a:p>
          </p:txBody>
        </p:sp>
        <p:sp>
          <p:nvSpPr>
            <p:cNvPr id="26684" name="Freeform 21"/>
            <p:cNvSpPr>
              <a:spLocks noChangeArrowheads="1"/>
            </p:cNvSpPr>
            <p:nvPr/>
          </p:nvSpPr>
          <p:spPr bwMode="auto">
            <a:xfrm>
              <a:off x="7029446" y="1336668"/>
              <a:ext cx="285750" cy="495300"/>
            </a:xfrm>
            <a:custGeom>
              <a:avLst/>
              <a:gdLst>
                <a:gd name="T0" fmla="*/ 0 w 180"/>
                <a:gd name="T1" fmla="*/ 0 h 312"/>
                <a:gd name="T2" fmla="*/ 2147483646 w 180"/>
                <a:gd name="T3" fmla="*/ 2147483646 h 312"/>
                <a:gd name="T4" fmla="*/ 0 60000 65536"/>
                <a:gd name="T5" fmla="*/ 0 60000 65536"/>
                <a:gd name="T6" fmla="*/ 0 w 180"/>
                <a:gd name="T7" fmla="*/ 0 h 312"/>
                <a:gd name="T8" fmla="*/ 180 w 180"/>
                <a:gd name="T9" fmla="*/ 312 h 31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80" h="312">
                  <a:moveTo>
                    <a:pt x="0" y="0"/>
                  </a:moveTo>
                  <a:lnTo>
                    <a:pt x="180" y="312"/>
                  </a:lnTo>
                </a:path>
              </a:pathLst>
            </a:custGeom>
            <a:noFill/>
            <a:ln w="9981">
              <a:solidFill>
                <a:srgbClr val="808080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85" name="Freeform 22"/>
            <p:cNvSpPr>
              <a:spLocks/>
            </p:cNvSpPr>
            <p:nvPr/>
          </p:nvSpPr>
          <p:spPr bwMode="auto">
            <a:xfrm>
              <a:off x="7115171" y="1489068"/>
              <a:ext cx="173038" cy="298450"/>
            </a:xfrm>
            <a:custGeom>
              <a:avLst/>
              <a:gdLst>
                <a:gd name="T0" fmla="*/ 0 w 109"/>
                <a:gd name="T1" fmla="*/ 0 h 188"/>
                <a:gd name="T2" fmla="*/ 2147483646 w 109"/>
                <a:gd name="T3" fmla="*/ 2147483646 h 188"/>
                <a:gd name="T4" fmla="*/ 0 60000 65536"/>
                <a:gd name="T5" fmla="*/ 0 60000 65536"/>
                <a:gd name="T6" fmla="*/ 0 w 109"/>
                <a:gd name="T7" fmla="*/ 0 h 188"/>
                <a:gd name="T8" fmla="*/ 109 w 109"/>
                <a:gd name="T9" fmla="*/ 188 h 18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09" h="188">
                  <a:moveTo>
                    <a:pt x="0" y="0"/>
                  </a:moveTo>
                  <a:lnTo>
                    <a:pt x="109" y="188"/>
                  </a:lnTo>
                </a:path>
              </a:pathLst>
            </a:custGeom>
            <a:noFill/>
            <a:ln w="9981">
              <a:solidFill>
                <a:srgbClr val="0000FF"/>
              </a:solidFill>
              <a:prstDash val="solid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86" name="Rectangle 23"/>
            <p:cNvSpPr>
              <a:spLocks noChangeArrowheads="1"/>
            </p:cNvSpPr>
            <p:nvPr/>
          </p:nvSpPr>
          <p:spPr bwMode="auto">
            <a:xfrm rot="3923661">
              <a:off x="7048039" y="2626922"/>
              <a:ext cx="893762" cy="139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900">
                  <a:solidFill>
                    <a:srgbClr val="000000"/>
                  </a:solidFill>
                </a:rPr>
                <a:t>N = Fv = W cos β</a:t>
              </a:r>
            </a:p>
          </p:txBody>
        </p:sp>
        <p:sp>
          <p:nvSpPr>
            <p:cNvPr id="26687" name="Freeform 24"/>
            <p:cNvSpPr>
              <a:spLocks noChangeArrowheads="1"/>
            </p:cNvSpPr>
            <p:nvPr/>
          </p:nvSpPr>
          <p:spPr bwMode="auto">
            <a:xfrm>
              <a:off x="5680071" y="428618"/>
              <a:ext cx="2794000" cy="1387475"/>
            </a:xfrm>
            <a:custGeom>
              <a:avLst/>
              <a:gdLst>
                <a:gd name="T0" fmla="*/ 0 w 1760"/>
                <a:gd name="T1" fmla="*/ 2147483646 h 874"/>
                <a:gd name="T2" fmla="*/ 2147483646 w 1760"/>
                <a:gd name="T3" fmla="*/ 0 h 874"/>
                <a:gd name="T4" fmla="*/ 0 60000 65536"/>
                <a:gd name="T5" fmla="*/ 0 60000 65536"/>
                <a:gd name="T6" fmla="*/ 0 w 1760"/>
                <a:gd name="T7" fmla="*/ 0 h 874"/>
                <a:gd name="T8" fmla="*/ 1760 w 1760"/>
                <a:gd name="T9" fmla="*/ 874 h 8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60" h="874">
                  <a:moveTo>
                    <a:pt x="0" y="874"/>
                  </a:moveTo>
                  <a:lnTo>
                    <a:pt x="1760" y="0"/>
                  </a:lnTo>
                </a:path>
              </a:pathLst>
            </a:custGeom>
            <a:noFill/>
            <a:ln w="9981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88" name="Rectangle 18"/>
            <p:cNvSpPr>
              <a:spLocks noChangeArrowheads="1"/>
            </p:cNvSpPr>
            <p:nvPr/>
          </p:nvSpPr>
          <p:spPr bwMode="auto">
            <a:xfrm>
              <a:off x="6598170" y="1575136"/>
              <a:ext cx="274114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700" dirty="0">
                  <a:solidFill>
                    <a:srgbClr val="FF0000"/>
                  </a:solidFill>
                </a:rPr>
                <a:t>W sin</a:t>
              </a:r>
              <a:r>
                <a:rPr lang="en-US" altLang="en-US" sz="700" dirty="0">
                  <a:solidFill>
                    <a:srgbClr val="FF0000"/>
                  </a:solidFill>
                  <a:latin typeface="Symbol" panose="05050102010706020507" pitchFamily="18" charset="2"/>
                </a:rPr>
                <a:t>b</a:t>
              </a:r>
            </a:p>
          </p:txBody>
        </p:sp>
        <p:sp>
          <p:nvSpPr>
            <p:cNvPr id="26689" name="Rectangle 18"/>
            <p:cNvSpPr>
              <a:spLocks noChangeArrowheads="1"/>
            </p:cNvSpPr>
            <p:nvPr/>
          </p:nvSpPr>
          <p:spPr bwMode="auto">
            <a:xfrm>
              <a:off x="7320482" y="1801092"/>
              <a:ext cx="299762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700">
                  <a:solidFill>
                    <a:srgbClr val="216EDF"/>
                  </a:solidFill>
                </a:rPr>
                <a:t>W cos</a:t>
              </a:r>
              <a:r>
                <a:rPr lang="en-US" altLang="en-US" sz="700">
                  <a:solidFill>
                    <a:srgbClr val="216EDF"/>
                  </a:solidFill>
                  <a:latin typeface="Symbol" panose="05050102010706020507" pitchFamily="18" charset="2"/>
                </a:rPr>
                <a:t>b</a:t>
              </a:r>
            </a:p>
          </p:txBody>
        </p:sp>
        <p:sp>
          <p:nvSpPr>
            <p:cNvPr id="26690" name="Rectangle 28"/>
            <p:cNvSpPr>
              <a:spLocks noChangeArrowheads="1"/>
            </p:cNvSpPr>
            <p:nvPr/>
          </p:nvSpPr>
          <p:spPr bwMode="auto">
            <a:xfrm rot="-1486537">
              <a:off x="6248654" y="2102640"/>
              <a:ext cx="949325" cy="200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300" i="1" dirty="0">
                  <a:solidFill>
                    <a:srgbClr val="000000"/>
                  </a:solidFill>
                  <a:latin typeface="Symbol" panose="05050102010706020507" pitchFamily="18" charset="2"/>
                </a:rPr>
                <a:t>t</a:t>
              </a:r>
              <a:r>
                <a:rPr lang="en-US" altLang="en-US" sz="1300" i="1" dirty="0">
                  <a:solidFill>
                    <a:srgbClr val="000000"/>
                  </a:solidFill>
                </a:rPr>
                <a:t> </a:t>
              </a:r>
              <a:r>
                <a:rPr lang="en-US" altLang="en-US" sz="1000" i="1" dirty="0">
                  <a:solidFill>
                    <a:srgbClr val="000000"/>
                  </a:solidFill>
                </a:rPr>
                <a:t>= C + N tanϕ</a:t>
              </a:r>
            </a:p>
          </p:txBody>
        </p:sp>
        <p:sp>
          <p:nvSpPr>
            <p:cNvPr id="92" name="Line 8"/>
            <p:cNvSpPr>
              <a:spLocks noChangeShapeType="1"/>
            </p:cNvSpPr>
            <p:nvPr/>
          </p:nvSpPr>
          <p:spPr bwMode="auto">
            <a:xfrm flipV="1">
              <a:off x="7675148" y="666779"/>
              <a:ext cx="899927" cy="446155"/>
            </a:xfrm>
            <a:prstGeom prst="line">
              <a:avLst/>
            </a:prstGeom>
            <a:noFill/>
            <a:ln w="3175">
              <a:solidFill>
                <a:schemeClr val="bg1">
                  <a:lumMod val="85000"/>
                </a:schemeClr>
              </a:solidFill>
              <a:round/>
              <a:headEnd type="arrow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3" name="Line 10"/>
            <p:cNvSpPr>
              <a:spLocks noChangeShapeType="1"/>
            </p:cNvSpPr>
            <p:nvPr/>
          </p:nvSpPr>
          <p:spPr bwMode="auto">
            <a:xfrm flipV="1">
              <a:off x="7773553" y="960511"/>
              <a:ext cx="933258" cy="452505"/>
            </a:xfrm>
            <a:prstGeom prst="line">
              <a:avLst/>
            </a:prstGeom>
            <a:noFill/>
            <a:ln w="3175">
              <a:solidFill>
                <a:schemeClr val="bg1">
                  <a:lumMod val="85000"/>
                </a:schemeClr>
              </a:solidFill>
              <a:round/>
              <a:headEnd type="arrow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4" name="Line 10"/>
            <p:cNvSpPr>
              <a:spLocks noChangeShapeType="1"/>
            </p:cNvSpPr>
            <p:nvPr/>
          </p:nvSpPr>
          <p:spPr bwMode="auto">
            <a:xfrm flipV="1">
              <a:off x="7629120" y="512769"/>
              <a:ext cx="934846" cy="452505"/>
            </a:xfrm>
            <a:prstGeom prst="line">
              <a:avLst/>
            </a:prstGeom>
            <a:noFill/>
            <a:ln w="3175">
              <a:solidFill>
                <a:schemeClr val="bg1">
                  <a:lumMod val="85000"/>
                </a:schemeClr>
              </a:solidFill>
              <a:round/>
              <a:headEnd type="arrow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5" name="Line 10"/>
            <p:cNvSpPr>
              <a:spLocks noChangeShapeType="1"/>
            </p:cNvSpPr>
            <p:nvPr/>
          </p:nvSpPr>
          <p:spPr bwMode="auto">
            <a:xfrm flipV="1">
              <a:off x="7730699" y="800149"/>
              <a:ext cx="879294" cy="481086"/>
            </a:xfrm>
            <a:prstGeom prst="line">
              <a:avLst/>
            </a:prstGeom>
            <a:noFill/>
            <a:ln w="3175">
              <a:solidFill>
                <a:schemeClr val="bg1">
                  <a:lumMod val="85000"/>
                </a:schemeClr>
              </a:solidFill>
              <a:round/>
              <a:headEnd type="arrow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321128" y="557225"/>
              <a:ext cx="726925" cy="2619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altLang="en-US" sz="1100" i="1" dirty="0">
                  <a:solidFill>
                    <a:schemeClr val="bg1">
                      <a:lumMod val="75000"/>
                    </a:schemeClr>
                  </a:solidFill>
                </a:rPr>
                <a:t>seepage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5575464" y="4180114"/>
            <a:ext cx="1034257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 smtClean="0">
                <a:solidFill>
                  <a:srgbClr val="FF0000"/>
                </a:solidFill>
              </a:rPr>
              <a:t>Developed (d)</a:t>
            </a:r>
          </a:p>
          <a:p>
            <a:pPr algn="ctr"/>
            <a:r>
              <a:rPr lang="en-US" sz="1050" dirty="0" smtClean="0">
                <a:solidFill>
                  <a:srgbClr val="FF0000"/>
                </a:solidFill>
              </a:rPr>
              <a:t>or </a:t>
            </a:r>
          </a:p>
          <a:p>
            <a:pPr algn="ctr"/>
            <a:r>
              <a:rPr lang="en-US" sz="1050" dirty="0" smtClean="0">
                <a:solidFill>
                  <a:srgbClr val="FF0000"/>
                </a:solidFill>
              </a:rPr>
              <a:t>Mobilized (m)</a:t>
            </a:r>
            <a:endParaRPr lang="en-US" sz="1050" dirty="0">
              <a:solidFill>
                <a:srgbClr val="FF0000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72242" y="0"/>
            <a:ext cx="240322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Planar Slope Failure</a:t>
            </a:r>
          </a:p>
          <a:p>
            <a:r>
              <a:rPr lang="en-US" sz="1600" i="1" dirty="0" smtClean="0"/>
              <a:t>Infinite Slope   </a:t>
            </a:r>
            <a:endParaRPr lang="en-US" sz="1600" i="1" dirty="0"/>
          </a:p>
        </p:txBody>
      </p:sp>
      <p:sp>
        <p:nvSpPr>
          <p:cNvPr id="4" name="TextBox 3"/>
          <p:cNvSpPr txBox="1"/>
          <p:nvPr/>
        </p:nvSpPr>
        <p:spPr>
          <a:xfrm>
            <a:off x="290944" y="2410691"/>
            <a:ext cx="269626" cy="27699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1</a:t>
            </a:r>
            <a:endParaRPr lang="en-US" sz="1200" dirty="0"/>
          </a:p>
        </p:txBody>
      </p:sp>
      <p:sp>
        <p:nvSpPr>
          <p:cNvPr id="98" name="TextBox 97"/>
          <p:cNvSpPr txBox="1"/>
          <p:nvPr/>
        </p:nvSpPr>
        <p:spPr>
          <a:xfrm>
            <a:off x="372092" y="4029693"/>
            <a:ext cx="269626" cy="27699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2</a:t>
            </a:r>
            <a:endParaRPr lang="en-US" sz="1200" dirty="0"/>
          </a:p>
        </p:txBody>
      </p:sp>
      <p:sp>
        <p:nvSpPr>
          <p:cNvPr id="99" name="TextBox 98"/>
          <p:cNvSpPr txBox="1"/>
          <p:nvPr/>
        </p:nvSpPr>
        <p:spPr>
          <a:xfrm>
            <a:off x="2084119" y="4067299"/>
            <a:ext cx="269626" cy="27699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3</a:t>
            </a:r>
            <a:endParaRPr lang="en-US" sz="1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100780" y="747816"/>
                <a:ext cx="3806748" cy="119051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𝑾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)(</m:t>
                      </m:r>
                      <m:acc>
                        <m:accPr>
                          <m:chr m:val="̅"/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𝐵𝐶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acc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cot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sz="1400" dirty="0" smtClean="0"/>
              </a:p>
              <a:p>
                <a:pPr algn="ctr"/>
                <a:endParaRPr lang="en-US" sz="1400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𝑾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</m:t>
                              </m:r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 . 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0780" y="747816"/>
                <a:ext cx="3806748" cy="1190519"/>
              </a:xfrm>
              <a:prstGeom prst="rect">
                <a:avLst/>
              </a:prstGeom>
              <a:blipFill rotWithShape="0">
                <a:blip r:embed="rId2"/>
                <a:stretch>
                  <a:fillRect b="-51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101929" y="123152"/>
            <a:ext cx="240322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Planar Slope Failure</a:t>
            </a:r>
          </a:p>
          <a:p>
            <a:r>
              <a:rPr lang="en-US" sz="1600" i="1" dirty="0" smtClean="0"/>
              <a:t>Finite Slope   </a:t>
            </a:r>
            <a:endParaRPr lang="en-US" sz="16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906982" y="5539840"/>
                <a:ext cx="2026645" cy="1157561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>
                <a:solidFill>
                  <a:srgbClr val="00B05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0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1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num>
                        <m:den>
                          <m:d>
                            <m:dPr>
                              <m:ctrlPr>
                                <a:rPr lang="en-US" sz="1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̅"/>
                                  <m:ctrlPr>
                                    <a:rPr lang="en-US" sz="10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0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𝐴𝐶</m:t>
                                  </m:r>
                                </m:e>
                              </m:acc>
                            </m:e>
                          </m:d>
                          <m:r>
                            <a:rPr lang="en-US" sz="1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(1)</m:t>
                          </m:r>
                        </m:den>
                      </m:f>
                      <m:r>
                        <a:rPr lang="en-US" sz="1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num>
                        <m:den>
                          <m:d>
                            <m:dPr>
                              <m:ctrlPr>
                                <a:rPr lang="en-US" sz="1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0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0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num>
                                <m:den>
                                  <m:func>
                                    <m:funcPr>
                                      <m:ctrlPr>
                                        <a:rPr lang="en-US" sz="1000" b="0" i="1" smtClean="0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000" b="0" i="0" smtClean="0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US" sz="1000" b="0" i="1" smtClean="0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func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US" sz="1000" b="0" i="1" dirty="0" smtClean="0">
                  <a:solidFill>
                    <a:srgbClr val="00B050"/>
                  </a:solidFill>
                  <a:latin typeface="Cambria Math" panose="02040503050406030204" pitchFamily="18" charset="0"/>
                </a:endParaRPr>
              </a:p>
              <a:p>
                <a:endParaRPr lang="en-US" sz="1000" i="1" dirty="0" smtClean="0">
                  <a:solidFill>
                    <a:srgbClr val="00B05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1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US" sz="1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sz="1000" b="0" i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  <m:r>
                                <a:rPr lang="en-US" sz="1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⁡(</m:t>
                              </m:r>
                              <m:r>
                                <a:rPr lang="en-US" sz="1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en-US" sz="1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US" sz="1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1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</m:t>
                              </m:r>
                              <m:r>
                                <a:rPr lang="en-US" sz="1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en-US" sz="1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. </m:t>
                              </m:r>
                              <m:r>
                                <a:rPr lang="en-US" sz="1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</m:t>
                              </m:r>
                              <m:r>
                                <a:rPr lang="en-US" sz="1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den>
                          </m:f>
                        </m:e>
                      </m:d>
                      <m:r>
                        <a:rPr lang="en-US" sz="1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sz="1000" dirty="0" smtClean="0">
                  <a:solidFill>
                    <a:srgbClr val="00B050"/>
                  </a:solidFill>
                </a:endParaRPr>
              </a:p>
              <a:p>
                <a:endParaRPr lang="en-US" sz="10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6982" y="5539840"/>
                <a:ext cx="2026645" cy="115756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3" name="Group 52"/>
          <p:cNvGrpSpPr/>
          <p:nvPr/>
        </p:nvGrpSpPr>
        <p:grpSpPr>
          <a:xfrm>
            <a:off x="1617171" y="2535382"/>
            <a:ext cx="7209840" cy="2950871"/>
            <a:chOff x="3920983" y="51535"/>
            <a:chExt cx="5214724" cy="2134302"/>
          </a:xfrm>
        </p:grpSpPr>
        <p:grpSp>
          <p:nvGrpSpPr>
            <p:cNvPr id="35" name="Group 34"/>
            <p:cNvGrpSpPr/>
            <p:nvPr/>
          </p:nvGrpSpPr>
          <p:grpSpPr>
            <a:xfrm>
              <a:off x="3920983" y="51535"/>
              <a:ext cx="5214724" cy="2134302"/>
              <a:chOff x="3691467" y="2301975"/>
              <a:chExt cx="5214724" cy="2134302"/>
            </a:xfrm>
          </p:grpSpPr>
          <p:sp>
            <p:nvSpPr>
              <p:cNvPr id="2" name="Isosceles Triangle 1"/>
              <p:cNvSpPr/>
              <p:nvPr/>
            </p:nvSpPr>
            <p:spPr bwMode="auto">
              <a:xfrm>
                <a:off x="4715933" y="2480732"/>
                <a:ext cx="3412067" cy="1888067"/>
              </a:xfrm>
              <a:custGeom>
                <a:avLst/>
                <a:gdLst>
                  <a:gd name="connsiteX0" fmla="*/ 0 w 3843867"/>
                  <a:gd name="connsiteY0" fmla="*/ 1896533 h 1896533"/>
                  <a:gd name="connsiteX1" fmla="*/ 0 w 3843867"/>
                  <a:gd name="connsiteY1" fmla="*/ 0 h 1896533"/>
                  <a:gd name="connsiteX2" fmla="*/ 3843867 w 3843867"/>
                  <a:gd name="connsiteY2" fmla="*/ 1896533 h 1896533"/>
                  <a:gd name="connsiteX3" fmla="*/ 0 w 3843867"/>
                  <a:gd name="connsiteY3" fmla="*/ 1896533 h 1896533"/>
                  <a:gd name="connsiteX0" fmla="*/ 0 w 3843867"/>
                  <a:gd name="connsiteY0" fmla="*/ 1888066 h 1888066"/>
                  <a:gd name="connsiteX1" fmla="*/ 1854200 w 3843867"/>
                  <a:gd name="connsiteY1" fmla="*/ 0 h 1888066"/>
                  <a:gd name="connsiteX2" fmla="*/ 3843867 w 3843867"/>
                  <a:gd name="connsiteY2" fmla="*/ 1888066 h 1888066"/>
                  <a:gd name="connsiteX3" fmla="*/ 0 w 3843867"/>
                  <a:gd name="connsiteY3" fmla="*/ 1888066 h 1888066"/>
                  <a:gd name="connsiteX0" fmla="*/ 0 w 3412067"/>
                  <a:gd name="connsiteY0" fmla="*/ 1888067 h 1888067"/>
                  <a:gd name="connsiteX1" fmla="*/ 1854200 w 3412067"/>
                  <a:gd name="connsiteY1" fmla="*/ 1 h 1888067"/>
                  <a:gd name="connsiteX2" fmla="*/ 3412067 w 3412067"/>
                  <a:gd name="connsiteY2" fmla="*/ 0 h 1888067"/>
                  <a:gd name="connsiteX3" fmla="*/ 0 w 3412067"/>
                  <a:gd name="connsiteY3" fmla="*/ 1888067 h 18880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412067" h="1888067">
                    <a:moveTo>
                      <a:pt x="0" y="1888067"/>
                    </a:moveTo>
                    <a:lnTo>
                      <a:pt x="1854200" y="1"/>
                    </a:lnTo>
                    <a:lnTo>
                      <a:pt x="3412067" y="0"/>
                    </a:lnTo>
                    <a:lnTo>
                      <a:pt x="0" y="1888067"/>
                    </a:lnTo>
                    <a:close/>
                  </a:path>
                </a:pathLst>
              </a:cu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" name="Straight Connector 3"/>
              <p:cNvCxnSpPr/>
              <p:nvPr/>
            </p:nvCxnSpPr>
            <p:spPr bwMode="auto">
              <a:xfrm>
                <a:off x="3691467" y="2472267"/>
                <a:ext cx="5130800" cy="8467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" name="Straight Connector 14"/>
              <p:cNvCxnSpPr/>
              <p:nvPr/>
            </p:nvCxnSpPr>
            <p:spPr bwMode="auto">
              <a:xfrm>
                <a:off x="3826934" y="4370493"/>
                <a:ext cx="2243667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" name="Straight Arrow Connector 5"/>
              <p:cNvCxnSpPr/>
              <p:nvPr/>
            </p:nvCxnSpPr>
            <p:spPr bwMode="auto">
              <a:xfrm flipH="1">
                <a:off x="4123267" y="2473960"/>
                <a:ext cx="6773" cy="189484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/>
              </a:ln>
              <a:effectLst/>
            </p:spPr>
          </p:cxnSp>
          <p:grpSp>
            <p:nvGrpSpPr>
              <p:cNvPr id="17" name="Group 16"/>
              <p:cNvGrpSpPr/>
              <p:nvPr/>
            </p:nvGrpSpPr>
            <p:grpSpPr>
              <a:xfrm>
                <a:off x="6274922" y="2807208"/>
                <a:ext cx="743310" cy="512064"/>
                <a:chOff x="5616554" y="1161288"/>
                <a:chExt cx="743310" cy="512064"/>
              </a:xfrm>
            </p:grpSpPr>
            <p:cxnSp>
              <p:nvCxnSpPr>
                <p:cNvPr id="9" name="Straight Arrow Connector 8"/>
                <p:cNvCxnSpPr/>
                <p:nvPr/>
              </p:nvCxnSpPr>
              <p:spPr bwMode="auto">
                <a:xfrm>
                  <a:off x="5925312" y="1161288"/>
                  <a:ext cx="0" cy="512064"/>
                </a:xfrm>
                <a:prstGeom prst="straightConnector1">
                  <a:avLst/>
                </a:prstGeom>
                <a:solidFill>
                  <a:schemeClr val="accent1"/>
                </a:solidFill>
                <a:ln w="4445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1" name="Straight Arrow Connector 10"/>
                <p:cNvCxnSpPr/>
                <p:nvPr/>
              </p:nvCxnSpPr>
              <p:spPr bwMode="auto">
                <a:xfrm>
                  <a:off x="5616554" y="1285979"/>
                  <a:ext cx="292608" cy="365760"/>
                </a:xfrm>
                <a:prstGeom prst="straightConnector1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rgbClr val="216EDF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3" name="Straight Arrow Connector 12"/>
                <p:cNvCxnSpPr/>
                <p:nvPr/>
              </p:nvCxnSpPr>
              <p:spPr bwMode="auto">
                <a:xfrm flipH="1">
                  <a:off x="5934576" y="1420491"/>
                  <a:ext cx="425288" cy="240273"/>
                </a:xfrm>
                <a:prstGeom prst="straightConnector1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</p:grpSp>
          <p:sp>
            <p:nvSpPr>
              <p:cNvPr id="18" name="TextBox 17"/>
              <p:cNvSpPr txBox="1"/>
              <p:nvPr/>
            </p:nvSpPr>
            <p:spPr>
              <a:xfrm rot="19649837">
                <a:off x="6699656" y="2851339"/>
                <a:ext cx="657622" cy="1892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>
                    <a:solidFill>
                      <a:srgbClr val="FF0000"/>
                    </a:solidFill>
                  </a:rPr>
                  <a:t>T</a:t>
                </a:r>
                <a:r>
                  <a:rPr lang="en-US" sz="1100" baseline="-25000" dirty="0" smtClean="0">
                    <a:solidFill>
                      <a:srgbClr val="FF0000"/>
                    </a:solidFill>
                  </a:rPr>
                  <a:t>a</a:t>
                </a:r>
                <a:r>
                  <a:rPr lang="en-US" sz="1100" dirty="0" smtClean="0">
                    <a:solidFill>
                      <a:srgbClr val="FF0000"/>
                    </a:solidFill>
                  </a:rPr>
                  <a:t> = </a:t>
                </a:r>
                <a:r>
                  <a:rPr lang="en-US" sz="1100" dirty="0" err="1" smtClean="0">
                    <a:solidFill>
                      <a:srgbClr val="FF0000"/>
                    </a:solidFill>
                  </a:rPr>
                  <a:t>W.sin</a:t>
                </a:r>
                <a:r>
                  <a:rPr lang="en-US" sz="1100" dirty="0" err="1" smtClean="0">
                    <a:solidFill>
                      <a:srgbClr val="FF0000"/>
                    </a:solidFill>
                    <a:latin typeface="Symbol" panose="05050102010706020507" pitchFamily="18" charset="2"/>
                  </a:rPr>
                  <a:t>q</a:t>
                </a:r>
                <a:endParaRPr lang="en-US" sz="1100" dirty="0">
                  <a:solidFill>
                    <a:srgbClr val="FF0000"/>
                  </a:solidFill>
                  <a:latin typeface="Symbol" panose="05050102010706020507" pitchFamily="18" charset="2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6550044" y="2720802"/>
                <a:ext cx="256463" cy="2226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W</a:t>
                </a:r>
                <a:endParaRPr lang="en-US" sz="1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ymbol" panose="05050102010706020507" pitchFamily="18" charset="2"/>
                </a:endParaRPr>
              </a:p>
            </p:txBody>
          </p:sp>
          <p:sp>
            <p:nvSpPr>
              <p:cNvPr id="19" name="Freeform 18"/>
              <p:cNvSpPr/>
              <p:nvPr/>
            </p:nvSpPr>
            <p:spPr bwMode="auto">
              <a:xfrm>
                <a:off x="5085014" y="3984061"/>
                <a:ext cx="173568" cy="386455"/>
              </a:xfrm>
              <a:custGeom>
                <a:avLst/>
                <a:gdLst>
                  <a:gd name="connsiteX0" fmla="*/ 0 w 90579"/>
                  <a:gd name="connsiteY0" fmla="*/ 0 h 217170"/>
                  <a:gd name="connsiteX1" fmla="*/ 85725 w 90579"/>
                  <a:gd name="connsiteY1" fmla="*/ 81915 h 217170"/>
                  <a:gd name="connsiteX2" fmla="*/ 72390 w 90579"/>
                  <a:gd name="connsiteY2" fmla="*/ 217170 h 2171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0579" h="217170">
                    <a:moveTo>
                      <a:pt x="0" y="0"/>
                    </a:moveTo>
                    <a:cubicBezTo>
                      <a:pt x="36830" y="22860"/>
                      <a:pt x="73660" y="45720"/>
                      <a:pt x="85725" y="81915"/>
                    </a:cubicBezTo>
                    <a:cubicBezTo>
                      <a:pt x="97790" y="118110"/>
                      <a:pt x="85090" y="167640"/>
                      <a:pt x="72390" y="217170"/>
                    </a:cubicBezTo>
                  </a:path>
                </a:pathLst>
              </a:custGeom>
              <a:noFill/>
              <a:ln w="0" cap="flat" cmpd="sng" algn="ctr">
                <a:solidFill>
                  <a:schemeClr val="tx1"/>
                </a:solidFill>
                <a:prstDash val="solid"/>
                <a:round/>
                <a:headEnd type="triangle" w="sm" len="sm"/>
                <a:tailEnd type="triangl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2" name="Freeform 31"/>
              <p:cNvSpPr/>
              <p:nvPr/>
            </p:nvSpPr>
            <p:spPr bwMode="auto">
              <a:xfrm>
                <a:off x="5337692" y="4026861"/>
                <a:ext cx="132948" cy="329427"/>
              </a:xfrm>
              <a:custGeom>
                <a:avLst/>
                <a:gdLst>
                  <a:gd name="connsiteX0" fmla="*/ 0 w 90579"/>
                  <a:gd name="connsiteY0" fmla="*/ 0 h 217170"/>
                  <a:gd name="connsiteX1" fmla="*/ 85725 w 90579"/>
                  <a:gd name="connsiteY1" fmla="*/ 81915 h 217170"/>
                  <a:gd name="connsiteX2" fmla="*/ 72390 w 90579"/>
                  <a:gd name="connsiteY2" fmla="*/ 217170 h 2171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0579" h="217170">
                    <a:moveTo>
                      <a:pt x="0" y="0"/>
                    </a:moveTo>
                    <a:cubicBezTo>
                      <a:pt x="36830" y="22860"/>
                      <a:pt x="73660" y="45720"/>
                      <a:pt x="85725" y="81915"/>
                    </a:cubicBezTo>
                    <a:cubicBezTo>
                      <a:pt x="97790" y="118110"/>
                      <a:pt x="85090" y="167640"/>
                      <a:pt x="72390" y="217170"/>
                    </a:cubicBezTo>
                  </a:path>
                </a:pathLst>
              </a:custGeom>
              <a:noFill/>
              <a:ln w="0" cap="flat" cmpd="sng" algn="ctr">
                <a:solidFill>
                  <a:schemeClr val="tx1"/>
                </a:solidFill>
                <a:prstDash val="solid"/>
                <a:round/>
                <a:headEnd type="triangle" w="sm" len="sm"/>
                <a:tailEnd type="triangl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5402456" y="4066482"/>
                <a:ext cx="26481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i="1" dirty="0" smtClean="0">
                    <a:latin typeface="Symbol" panose="05050102010706020507" pitchFamily="18" charset="2"/>
                  </a:rPr>
                  <a:t>q</a:t>
                </a:r>
                <a:endParaRPr lang="en-US" sz="1200" i="1" dirty="0">
                  <a:latin typeface="Symbol" panose="05050102010706020507" pitchFamily="18" charset="2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5030684" y="4096332"/>
                <a:ext cx="28557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i="1" dirty="0" smtClean="0">
                    <a:latin typeface="Symbol" panose="05050102010706020507" pitchFamily="18" charset="2"/>
                  </a:rPr>
                  <a:t>b</a:t>
                </a:r>
                <a:endParaRPr lang="en-US" sz="1100" b="1" i="1" dirty="0">
                  <a:latin typeface="Symbol" panose="05050102010706020507" pitchFamily="18" charset="2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4559484" y="4182361"/>
                <a:ext cx="274434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</a:t>
                </a:r>
                <a:endParaRPr lang="en-US" sz="105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3952240" y="3296920"/>
                <a:ext cx="351378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H</a:t>
                </a:r>
                <a:endParaRPr lang="en-US" dirty="0"/>
              </a:p>
            </p:txBody>
          </p:sp>
          <p:cxnSp>
            <p:nvCxnSpPr>
              <p:cNvPr id="25" name="Straight Arrow Connector 24"/>
              <p:cNvCxnSpPr/>
              <p:nvPr/>
            </p:nvCxnSpPr>
            <p:spPr bwMode="auto">
              <a:xfrm flipV="1">
                <a:off x="5974740" y="3354581"/>
                <a:ext cx="619760" cy="340360"/>
              </a:xfrm>
              <a:prstGeom prst="straightConnector1">
                <a:avLst/>
              </a:prstGeom>
              <a:solidFill>
                <a:schemeClr val="accent1"/>
              </a:solidFill>
              <a:ln w="158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" name="TextBox 26"/>
                  <p:cNvSpPr txBox="1"/>
                  <p:nvPr/>
                </p:nvSpPr>
                <p:spPr>
                  <a:xfrm rot="19955234">
                    <a:off x="5386853" y="4013211"/>
                    <a:ext cx="1275093" cy="2616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100" b="0" i="1" smtClean="0">
                                  <a:solidFill>
                                    <a:srgbClr val="00B05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solidFill>
                                    <a:srgbClr val="00B05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lang="en-US" sz="1100" b="0" i="1" smtClean="0">
                                  <a:solidFill>
                                    <a:srgbClr val="00B05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r>
                            <a:rPr lang="en-US" sz="1100" b="0" i="1" smtClean="0">
                              <a:solidFill>
                                <a:srgbClr val="00B05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100" b="0" i="1" smtClean="0">
                              <a:solidFill>
                                <a:srgbClr val="00B05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  <m:r>
                            <a:rPr lang="en-US" sz="1100" b="0" i="1" smtClean="0">
                              <a:solidFill>
                                <a:srgbClr val="00B05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100" b="0" i="1" smtClean="0">
                                  <a:solidFill>
                                    <a:srgbClr val="00B05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b="0" i="1" smtClean="0">
                                  <a:solidFill>
                                    <a:srgbClr val="00B05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sz="1100" b="0" i="1" smtClean="0">
                                  <a:solidFill>
                                    <a:srgbClr val="00B05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1100" b="0" i="1" smtClean="0">
                              <a:solidFill>
                                <a:srgbClr val="00B05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100" b="0" i="1" smtClean="0">
                              <a:solidFill>
                                <a:srgbClr val="00B05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𝑡𝑎𝑛</m:t>
                          </m:r>
                          <m:r>
                            <a:rPr lang="en-US" sz="1100" b="0" i="1" smtClean="0">
                              <a:solidFill>
                                <a:srgbClr val="00B05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∅</m:t>
                          </m:r>
                        </m:oMath>
                      </m:oMathPara>
                    </a14:m>
                    <a:endParaRPr lang="en-US" sz="1100" i="1" dirty="0">
                      <a:solidFill>
                        <a:srgbClr val="00B05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mc:Choice>
            <mc:Fallback xmlns="">
              <p:sp>
                <p:nvSpPr>
                  <p:cNvPr id="27" name="TextBox 2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9955234">
                    <a:off x="5386853" y="4013211"/>
                    <a:ext cx="1275093" cy="261610"/>
                  </a:xfrm>
                  <a:prstGeom prst="rect">
                    <a:avLst/>
                  </a:prstGeom>
                  <a:blipFill rotWithShape="0"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42" name="TextBox 41"/>
              <p:cNvSpPr txBox="1"/>
              <p:nvPr/>
            </p:nvSpPr>
            <p:spPr>
              <a:xfrm>
                <a:off x="6466394" y="2301975"/>
                <a:ext cx="274434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</a:t>
                </a:r>
                <a:endParaRPr lang="en-US" sz="105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8016001" y="2332037"/>
                <a:ext cx="282450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</a:t>
                </a:r>
                <a:endParaRPr lang="en-US" sz="105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3" name="TextBox 32"/>
                  <p:cNvSpPr txBox="1"/>
                  <p:nvPr/>
                </p:nvSpPr>
                <p:spPr>
                  <a:xfrm>
                    <a:off x="8424939" y="2586634"/>
                    <a:ext cx="481252" cy="66782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 </m:t>
                          </m:r>
                        </m:oMath>
                      </m:oMathPara>
                    </a14:m>
                    <a:endParaRPr lang="en-US" dirty="0" smtClean="0">
                      <a:ea typeface="Cambria Math" panose="02040503050406030204" pitchFamily="18" charset="0"/>
                    </a:endParaRPr>
                  </a:p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∅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</m:oMath>
                      </m:oMathPara>
                    </a14:m>
                    <a:endParaRPr lang="en-US" dirty="0" smtClean="0">
                      <a:ea typeface="Cambria Math" panose="02040503050406030204" pitchFamily="18" charset="0"/>
                    </a:endParaRPr>
                  </a:p>
                  <a:p>
                    <a:r>
                      <a:rPr lang="en-US" dirty="0" smtClean="0"/>
                      <a:t>c =</a:t>
                    </a:r>
                    <a:endParaRPr lang="en-US" dirty="0"/>
                  </a:p>
                </p:txBody>
              </p:sp>
            </mc:Choice>
            <mc:Fallback xmlns="">
              <p:sp>
                <p:nvSpPr>
                  <p:cNvPr id="33" name="TextBox 3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424939" y="2586634"/>
                    <a:ext cx="481252" cy="667825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 l="-8257" b="-9211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36" name="TextBox 35"/>
            <p:cNvSpPr txBox="1"/>
            <p:nvPr/>
          </p:nvSpPr>
          <p:spPr>
            <a:xfrm rot="19097515">
              <a:off x="6194631" y="525799"/>
              <a:ext cx="699361" cy="1892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rgbClr val="216EDF"/>
                  </a:solidFill>
                </a:rPr>
                <a:t>N</a:t>
              </a:r>
              <a:r>
                <a:rPr lang="en-US" sz="1100" baseline="-25000" dirty="0" smtClean="0">
                  <a:solidFill>
                    <a:srgbClr val="216EDF"/>
                  </a:solidFill>
                </a:rPr>
                <a:t>a</a:t>
              </a:r>
              <a:r>
                <a:rPr lang="en-US" sz="1100" dirty="0" smtClean="0">
                  <a:solidFill>
                    <a:srgbClr val="216EDF"/>
                  </a:solidFill>
                </a:rPr>
                <a:t> = </a:t>
              </a:r>
              <a:r>
                <a:rPr lang="en-US" sz="1100" dirty="0" err="1" smtClean="0">
                  <a:solidFill>
                    <a:srgbClr val="216EDF"/>
                  </a:solidFill>
                </a:rPr>
                <a:t>W.cos</a:t>
              </a:r>
              <a:r>
                <a:rPr lang="en-US" sz="1100" dirty="0" err="1" smtClean="0">
                  <a:solidFill>
                    <a:srgbClr val="216EDF"/>
                  </a:solidFill>
                  <a:latin typeface="Symbol" panose="05050102010706020507" pitchFamily="18" charset="2"/>
                </a:rPr>
                <a:t>q</a:t>
              </a:r>
              <a:endParaRPr lang="en-US" sz="1100" dirty="0">
                <a:solidFill>
                  <a:srgbClr val="216EDF"/>
                </a:solidFill>
                <a:latin typeface="Symbol" panose="05050102010706020507" pitchFamily="18" charset="2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 rot="19731847">
              <a:off x="6323679" y="1041461"/>
              <a:ext cx="308098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100" b="1" dirty="0" smtClean="0">
                  <a:solidFill>
                    <a:srgbClr val="00B050"/>
                  </a:solidFill>
                </a:rPr>
                <a:t>T</a:t>
              </a:r>
              <a:r>
                <a:rPr lang="en-US" sz="1100" b="1" baseline="-25000" dirty="0" smtClean="0">
                  <a:solidFill>
                    <a:srgbClr val="00B050"/>
                  </a:solidFill>
                </a:rPr>
                <a:t>r</a:t>
              </a:r>
              <a:endParaRPr lang="en-US" sz="1100" b="1" baseline="-25000" dirty="0">
                <a:solidFill>
                  <a:srgbClr val="00B050"/>
                </a:solidFill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 bwMode="auto">
            <a:xfrm>
              <a:off x="6852781" y="1089179"/>
              <a:ext cx="292608" cy="36576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arrow" w="med" len="med"/>
              <a:tailEnd type="none"/>
            </a:ln>
            <a:effectLst/>
          </p:spPr>
        </p:cxnSp>
        <p:sp>
          <p:nvSpPr>
            <p:cNvPr id="38" name="Rectangle 37"/>
            <p:cNvSpPr/>
            <p:nvPr/>
          </p:nvSpPr>
          <p:spPr>
            <a:xfrm rot="19731847">
              <a:off x="6972556" y="1364670"/>
              <a:ext cx="63831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100" b="1" dirty="0" smtClean="0">
                  <a:solidFill>
                    <a:srgbClr val="00B050"/>
                  </a:solidFill>
                </a:rPr>
                <a:t>N</a:t>
              </a:r>
              <a:r>
                <a:rPr lang="en-US" sz="1100" b="1" baseline="-25000" dirty="0" smtClean="0">
                  <a:solidFill>
                    <a:srgbClr val="00B050"/>
                  </a:solidFill>
                </a:rPr>
                <a:t>a</a:t>
              </a:r>
              <a:r>
                <a:rPr lang="en-US" sz="1100" b="1" dirty="0" smtClean="0">
                  <a:solidFill>
                    <a:srgbClr val="00B050"/>
                  </a:solidFill>
                </a:rPr>
                <a:t> = N</a:t>
              </a:r>
              <a:r>
                <a:rPr lang="en-US" sz="1100" b="1" baseline="-25000" dirty="0" smtClean="0">
                  <a:solidFill>
                    <a:srgbClr val="00B050"/>
                  </a:solidFill>
                </a:rPr>
                <a:t>r</a:t>
              </a:r>
              <a:endParaRPr lang="en-US" sz="1100" b="1" baseline="-25000" dirty="0">
                <a:solidFill>
                  <a:srgbClr val="00B05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Rectangle 9"/>
                <p:cNvSpPr/>
                <p:nvPr/>
              </p:nvSpPr>
              <p:spPr>
                <a:xfrm>
                  <a:off x="6936470" y="838051"/>
                  <a:ext cx="430824" cy="36298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  <m:r>
                          <a:rPr lang="en-US" b="0" i="1" baseline="-25000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oMath>
                    </m:oMathPara>
                  </a14:m>
                  <a:endParaRPr lang="en-US" baseline="-250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0" name="Rectangle 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36470" y="838051"/>
                  <a:ext cx="430824" cy="362984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Rectangle 11"/>
                <p:cNvSpPr/>
                <p:nvPr/>
              </p:nvSpPr>
              <p:spPr>
                <a:xfrm>
                  <a:off x="6286727" y="1209359"/>
                  <a:ext cx="412549" cy="36298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solidFill>
                              <a:srgbClr val="00B05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  <m:r>
                          <a:rPr lang="en-US" b="0" i="1" baseline="-25000" smtClean="0">
                            <a:solidFill>
                              <a:srgbClr val="00B05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oMath>
                    </m:oMathPara>
                  </a14:m>
                  <a:endParaRPr lang="en-US" baseline="-25000" dirty="0"/>
                </a:p>
              </p:txBody>
            </p:sp>
          </mc:Choice>
          <mc:Fallback xmlns="">
            <p:sp>
              <p:nvSpPr>
                <p:cNvPr id="12" name="Rectangle 1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86727" y="1209359"/>
                  <a:ext cx="412549" cy="362984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" name="Freeform 2"/>
          <p:cNvSpPr/>
          <p:nvPr/>
        </p:nvSpPr>
        <p:spPr bwMode="auto">
          <a:xfrm>
            <a:off x="4336929" y="4435434"/>
            <a:ext cx="840851" cy="760021"/>
          </a:xfrm>
          <a:custGeom>
            <a:avLst/>
            <a:gdLst>
              <a:gd name="connsiteX0" fmla="*/ 793211 w 840851"/>
              <a:gd name="connsiteY0" fmla="*/ 0 h 760021"/>
              <a:gd name="connsiteX1" fmla="*/ 763523 w 840851"/>
              <a:gd name="connsiteY1" fmla="*/ 207818 h 760021"/>
              <a:gd name="connsiteX2" fmla="*/ 68816 w 840851"/>
              <a:gd name="connsiteY2" fmla="*/ 605641 h 760021"/>
              <a:gd name="connsiteX3" fmla="*/ 62879 w 840851"/>
              <a:gd name="connsiteY3" fmla="*/ 760021 h 760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0851" h="760021">
                <a:moveTo>
                  <a:pt x="793211" y="0"/>
                </a:moveTo>
                <a:cubicBezTo>
                  <a:pt x="838733" y="53439"/>
                  <a:pt x="884255" y="106878"/>
                  <a:pt x="763523" y="207818"/>
                </a:cubicBezTo>
                <a:cubicBezTo>
                  <a:pt x="642791" y="308758"/>
                  <a:pt x="185590" y="513607"/>
                  <a:pt x="68816" y="605641"/>
                </a:cubicBezTo>
                <a:cubicBezTo>
                  <a:pt x="-47958" y="697675"/>
                  <a:pt x="7460" y="728848"/>
                  <a:pt x="62879" y="760021"/>
                </a:cubicBezTo>
              </a:path>
            </a:pathLst>
          </a:custGeom>
          <a:noFill/>
          <a:ln w="0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arrow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4061309" y="5076701"/>
            <a:ext cx="1084521" cy="587829"/>
          </a:xfrm>
          <a:custGeom>
            <a:avLst/>
            <a:gdLst>
              <a:gd name="connsiteX0" fmla="*/ 884764 w 1084521"/>
              <a:gd name="connsiteY0" fmla="*/ 0 h 587829"/>
              <a:gd name="connsiteX1" fmla="*/ 1039143 w 1084521"/>
              <a:gd name="connsiteY1" fmla="*/ 178130 h 587829"/>
              <a:gd name="connsiteX2" fmla="*/ 172244 w 1084521"/>
              <a:gd name="connsiteY2" fmla="*/ 415637 h 587829"/>
              <a:gd name="connsiteX3" fmla="*/ 52 w 1084521"/>
              <a:gd name="connsiteY3" fmla="*/ 587829 h 587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4521" h="587829">
                <a:moveTo>
                  <a:pt x="884764" y="0"/>
                </a:moveTo>
                <a:cubicBezTo>
                  <a:pt x="1021330" y="54428"/>
                  <a:pt x="1157896" y="108857"/>
                  <a:pt x="1039143" y="178130"/>
                </a:cubicBezTo>
                <a:cubicBezTo>
                  <a:pt x="920390" y="247403"/>
                  <a:pt x="345426" y="347354"/>
                  <a:pt x="172244" y="415637"/>
                </a:cubicBezTo>
                <a:cubicBezTo>
                  <a:pt x="-938" y="483920"/>
                  <a:pt x="-443" y="535874"/>
                  <a:pt x="52" y="587829"/>
                </a:cubicBezTo>
              </a:path>
            </a:pathLst>
          </a:custGeom>
          <a:noFill/>
          <a:ln w="0" cap="flat" cmpd="sng" algn="ctr">
            <a:solidFill>
              <a:srgbClr val="00B050"/>
            </a:solidFill>
            <a:prstDash val="solid"/>
            <a:round/>
            <a:headEnd type="none" w="med" len="med"/>
            <a:tailEnd type="arrow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559425" y="4815415"/>
                <a:ext cx="2490590" cy="1387671"/>
              </a:xfrm>
              <a:prstGeom prst="rect">
                <a:avLst/>
              </a:prstGeom>
              <a:solidFill>
                <a:srgbClr val="FED7D6"/>
              </a:solidFill>
              <a:ln>
                <a:solidFill>
                  <a:srgbClr val="FF33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en-US" sz="1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US" sz="1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num>
                        <m:den>
                          <m:d>
                            <m:dPr>
                              <m:ctrlPr>
                                <a:rPr lang="en-US" sz="1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̅"/>
                                  <m:ctrlPr>
                                    <a:rPr lang="en-US" sz="1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𝐴𝐶</m:t>
                                  </m:r>
                                </m:e>
                              </m:acc>
                            </m:e>
                          </m:d>
                          <m:r>
                            <a:rPr lang="en-US" sz="1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(1)</m:t>
                          </m:r>
                        </m:den>
                      </m:f>
                      <m:r>
                        <a:rPr lang="en-US" sz="1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num>
                        <m:den>
                          <m:d>
                            <m:dPr>
                              <m:ctrlPr>
                                <a:rPr lang="en-US" sz="1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0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num>
                                <m:den>
                                  <m:func>
                                    <m:funcPr>
                                      <m:ctrlPr>
                                        <a:rPr lang="en-US" sz="1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000" b="0" i="0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US" sz="10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func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US" sz="1000" dirty="0" smtClean="0">
                  <a:solidFill>
                    <a:srgbClr val="FF0000"/>
                  </a:solidFill>
                </a:endParaRPr>
              </a:p>
              <a:p>
                <a:endParaRPr lang="en-US" sz="1000" i="1" dirty="0" smtClean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en-US" sz="1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US" sz="1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US" sz="1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sz="10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  <m:r>
                                <a:rPr lang="en-US" sz="1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⁡(</m:t>
                              </m:r>
                              <m:r>
                                <a:rPr lang="en-US" sz="1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en-US" sz="1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US" sz="1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1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</m:t>
                              </m:r>
                              <m:r>
                                <a:rPr lang="en-US" sz="1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en-US" sz="1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. </m:t>
                              </m:r>
                              <m:r>
                                <a:rPr lang="en-US" sz="1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</m:t>
                              </m:r>
                              <m:r>
                                <a:rPr lang="en-US" sz="10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en-US" sz="1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sz="1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sz="1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9425" y="4815415"/>
                <a:ext cx="2490590" cy="138767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>
                <a:solidFill>
                  <a:srgbClr val="FF33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Freeform 13"/>
          <p:cNvSpPr/>
          <p:nvPr/>
        </p:nvSpPr>
        <p:spPr bwMode="auto">
          <a:xfrm>
            <a:off x="6198919" y="3924795"/>
            <a:ext cx="681464" cy="1039091"/>
          </a:xfrm>
          <a:custGeom>
            <a:avLst/>
            <a:gdLst>
              <a:gd name="connsiteX0" fmla="*/ 0 w 681464"/>
              <a:gd name="connsiteY0" fmla="*/ 0 h 1039091"/>
              <a:gd name="connsiteX1" fmla="*/ 665019 w 681464"/>
              <a:gd name="connsiteY1" fmla="*/ 261257 h 1039091"/>
              <a:gd name="connsiteX2" fmla="*/ 480951 w 681464"/>
              <a:gd name="connsiteY2" fmla="*/ 724395 h 1039091"/>
              <a:gd name="connsiteX3" fmla="*/ 504702 w 681464"/>
              <a:gd name="connsiteY3" fmla="*/ 1039091 h 1039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1464" h="1039091">
                <a:moveTo>
                  <a:pt x="0" y="0"/>
                </a:moveTo>
                <a:cubicBezTo>
                  <a:pt x="292430" y="70262"/>
                  <a:pt x="584861" y="140525"/>
                  <a:pt x="665019" y="261257"/>
                </a:cubicBezTo>
                <a:cubicBezTo>
                  <a:pt x="745177" y="381989"/>
                  <a:pt x="507670" y="594756"/>
                  <a:pt x="480951" y="724395"/>
                </a:cubicBezTo>
                <a:cubicBezTo>
                  <a:pt x="454232" y="854034"/>
                  <a:pt x="479467" y="946562"/>
                  <a:pt x="504702" y="1039091"/>
                </a:cubicBezTo>
              </a:path>
            </a:pathLst>
          </a:custGeom>
          <a:noFill/>
          <a:ln w="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247667" y="2015237"/>
                <a:ext cx="286328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smtClean="0">
                    <a:solidFill>
                      <a:srgbClr val="216EDF"/>
                    </a:solidFill>
                  </a:rPr>
                  <a:t>N</a:t>
                </a:r>
                <a:r>
                  <a:rPr lang="en-US" sz="1400" baseline="-25000" dirty="0">
                    <a:solidFill>
                      <a:srgbClr val="216EDF"/>
                    </a:solidFill>
                  </a:rPr>
                  <a:t>a</a:t>
                </a:r>
                <a:r>
                  <a:rPr lang="en-US" sz="1400" dirty="0">
                    <a:solidFill>
                      <a:srgbClr val="216EDF"/>
                    </a:solidFill>
                  </a:rPr>
                  <a:t> = normal component =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𝑾</m:t>
                    </m:r>
                    <m:func>
                      <m:funcPr>
                        <m:ctrlPr>
                          <a:rPr lang="en-US" sz="1400" i="1">
                            <a:solidFill>
                              <a:srgbClr val="216EDF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400">
                            <a:solidFill>
                              <a:srgbClr val="216EDF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1400" i="1">
                            <a:solidFill>
                              <a:srgbClr val="216ED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US" sz="1400" dirty="0">
                  <a:solidFill>
                    <a:srgbClr val="216EDF"/>
                  </a:solidFill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667" y="2015237"/>
                <a:ext cx="2863284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640" t="-4000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238622" y="2318059"/>
                <a:ext cx="302877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400" dirty="0" smtClean="0">
                    <a:solidFill>
                      <a:srgbClr val="FF0000"/>
                    </a:solidFill>
                  </a:rPr>
                  <a:t>T</a:t>
                </a:r>
                <a:r>
                  <a:rPr lang="en-US" sz="1400" baseline="-25000" dirty="0">
                    <a:solidFill>
                      <a:srgbClr val="FF0000"/>
                    </a:solidFill>
                  </a:rPr>
                  <a:t>a</a:t>
                </a:r>
                <a:r>
                  <a:rPr lang="en-US" sz="1400" dirty="0">
                    <a:solidFill>
                      <a:srgbClr val="FF0000"/>
                    </a:solidFill>
                  </a:rPr>
                  <a:t> = tangential component = </a:t>
                </a:r>
                <a14:m>
                  <m:oMath xmlns:m="http://schemas.openxmlformats.org/officeDocument/2006/math">
                    <m:r>
                      <a:rPr lang="en-US" sz="1400" b="1" i="1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𝑾</m:t>
                    </m:r>
                    <m:func>
                      <m:func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4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endParaRPr lang="en-US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622" y="2318059"/>
                <a:ext cx="3028778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604" t="-1961" b="-196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238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/>
          <p:cNvSpPr/>
          <p:nvPr/>
        </p:nvSpPr>
        <p:spPr bwMode="auto">
          <a:xfrm>
            <a:off x="190005" y="5884223"/>
            <a:ext cx="4310743" cy="88471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61637" y="1056575"/>
                <a:ext cx="6608989" cy="73766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endParaRPr lang="en-US" sz="1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)(</m:t>
                      </m:r>
                      <m:acc>
                        <m:accPr>
                          <m:chr m:val="̅"/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𝐵𝐶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acc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  <m:func>
                            <m:func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cot</m:t>
                              </m:r>
                            </m:fName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sz="1400" dirty="0" smtClean="0"/>
              </a:p>
              <a:p>
                <a:endParaRPr lang="en-US" sz="140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</m:t>
                              </m:r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 . 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400" dirty="0" smtClean="0">
                  <a:ea typeface="Cambria Math" panose="02040503050406030204" pitchFamily="18" charset="0"/>
                </a:endParaRPr>
              </a:p>
              <a:p>
                <a:endParaRPr lang="en-US" sz="1400" dirty="0" smtClean="0"/>
              </a:p>
              <a:p>
                <a:r>
                  <a:rPr lang="en-US" sz="1400" dirty="0" smtClean="0">
                    <a:solidFill>
                      <a:srgbClr val="216EDF"/>
                    </a:solidFill>
                  </a:rPr>
                  <a:t>N</a:t>
                </a:r>
                <a:r>
                  <a:rPr lang="en-US" sz="1400" baseline="-25000" dirty="0" smtClean="0">
                    <a:solidFill>
                      <a:srgbClr val="216EDF"/>
                    </a:solidFill>
                  </a:rPr>
                  <a:t>a</a:t>
                </a:r>
                <a:r>
                  <a:rPr lang="en-US" sz="1400" dirty="0" smtClean="0">
                    <a:solidFill>
                      <a:srgbClr val="216EDF"/>
                    </a:solidFill>
                  </a:rPr>
                  <a:t> = normal component =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216EDF"/>
                        </a:solidFill>
                        <a:latin typeface="Cambria Math" panose="02040503050406030204" pitchFamily="18" charset="0"/>
                      </a:rPr>
                      <m:t>𝑊</m:t>
                    </m:r>
                    <m:func>
                      <m:funcPr>
                        <m:ctrlPr>
                          <a:rPr lang="en-US" sz="1400" b="0" i="1" smtClean="0">
                            <a:solidFill>
                              <a:srgbClr val="216EDF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400" b="0" i="0" smtClean="0">
                            <a:solidFill>
                              <a:srgbClr val="216EDF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US" sz="1400" b="0" i="1" smtClean="0">
                            <a:solidFill>
                              <a:srgbClr val="216ED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US" sz="1400" b="0" i="1" smtClean="0">
                        <a:solidFill>
                          <a:srgbClr val="216EDF"/>
                        </a:solidFill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1400" dirty="0" smtClean="0">
                    <a:solidFill>
                      <a:srgbClr val="216EDF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solidFill>
                              <a:srgbClr val="216ED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solidFill>
                              <a:srgbClr val="216EDF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i="1">
                            <a:solidFill>
                              <a:srgbClr val="216ED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400" i="1">
                        <a:solidFill>
                          <a:srgbClr val="216ED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sSup>
                      <m:sSupPr>
                        <m:ctrlPr>
                          <a:rPr lang="en-US" sz="1400" i="1">
                            <a:solidFill>
                              <a:srgbClr val="216ED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srgbClr val="216ED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sz="1400" i="1">
                            <a:solidFill>
                              <a:srgbClr val="216ED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begChr m:val="["/>
                        <m:endChr m:val="]"/>
                        <m:ctrlPr>
                          <a:rPr lang="en-US" sz="1400" i="1">
                            <a:solidFill>
                              <a:srgbClr val="216EDF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i="1">
                                <a:solidFill>
                                  <a:srgbClr val="216ED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i="1">
                                <a:solidFill>
                                  <a:srgbClr val="216ED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𝑠𝑖𝑛</m:t>
                            </m:r>
                            <m:d>
                              <m:dPr>
                                <m:ctrlPr>
                                  <a:rPr lang="en-US" sz="1400" i="1">
                                    <a:solidFill>
                                      <a:srgbClr val="216EDF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400" i="1">
                                    <a:solidFill>
                                      <a:srgbClr val="216EDF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  <m:r>
                                  <a:rPr lang="en-US" sz="1400" i="1">
                                    <a:solidFill>
                                      <a:srgbClr val="216EDF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solidFill>
                                      <a:srgbClr val="216EDF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</m:d>
                          </m:num>
                          <m:den>
                            <m:r>
                              <a:rPr lang="en-US" sz="1400" i="1">
                                <a:solidFill>
                                  <a:srgbClr val="216ED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𝑠𝑖𝑛</m:t>
                            </m:r>
                            <m:r>
                              <a:rPr lang="en-US" sz="1400" i="1">
                                <a:solidFill>
                                  <a:srgbClr val="216ED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  <m:r>
                              <a:rPr lang="en-US" sz="1400" i="1">
                                <a:solidFill>
                                  <a:srgbClr val="216ED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 .  </m:t>
                            </m:r>
                            <m:r>
                              <a:rPr lang="en-US" sz="1400" i="1">
                                <a:solidFill>
                                  <a:srgbClr val="216ED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𝑠𝑖𝑛</m:t>
                            </m:r>
                            <m:r>
                              <a:rPr lang="en-US" sz="1400" i="1">
                                <a:solidFill>
                                  <a:srgbClr val="216ED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den>
                        </m:f>
                      </m:e>
                    </m:d>
                    <m:r>
                      <a:rPr lang="en-US" sz="1400" b="0" i="1" smtClean="0">
                        <a:solidFill>
                          <a:srgbClr val="216ED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r>
                      <a:rPr lang="en-US" sz="1400" b="0" i="1" smtClean="0">
                        <a:solidFill>
                          <a:srgbClr val="216ED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US" sz="1400" b="0" dirty="0" smtClean="0">
                  <a:solidFill>
                    <a:srgbClr val="216EDF"/>
                  </a:solidFill>
                  <a:ea typeface="Cambria Math" panose="02040503050406030204" pitchFamily="18" charset="0"/>
                </a:endParaRPr>
              </a:p>
              <a:p>
                <a:endParaRPr lang="en-US" sz="1400" dirty="0" smtClean="0"/>
              </a:p>
              <a:p>
                <a:r>
                  <a:rPr lang="en-US" sz="1400" dirty="0" smtClean="0">
                    <a:solidFill>
                      <a:srgbClr val="FF0000"/>
                    </a:solidFill>
                  </a:rPr>
                  <a:t>T</a:t>
                </a:r>
                <a:r>
                  <a:rPr lang="en-US" sz="1400" baseline="-25000" dirty="0" smtClean="0">
                    <a:solidFill>
                      <a:srgbClr val="FF0000"/>
                    </a:solidFill>
                  </a:rPr>
                  <a:t>a</a:t>
                </a:r>
                <a:r>
                  <a:rPr lang="en-US" sz="1400" dirty="0" smtClean="0">
                    <a:solidFill>
                      <a:srgbClr val="FF0000"/>
                    </a:solidFill>
                  </a:rPr>
                  <a:t> = tangential component =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𝑊</m:t>
                    </m:r>
                    <m:func>
                      <m:func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14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sSup>
                      <m:sSup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begChr m:val="["/>
                        <m:endChr m:val="]"/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𝑠𝑖𝑛</m:t>
                            </m:r>
                            <m:d>
                              <m:dPr>
                                <m:ctrlP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  <m: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</m:d>
                          </m:num>
                          <m:den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𝑠𝑖𝑛</m:t>
                            </m:r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 .  </m:t>
                            </m:r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𝑠𝑖𝑛</m:t>
                            </m:r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den>
                        </m:f>
                      </m:e>
                    </m:d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𝑠𝑖𝑛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US" sz="1400" dirty="0" smtClean="0">
                  <a:solidFill>
                    <a:srgbClr val="FF0000"/>
                  </a:solidFill>
                  <a:ea typeface="Cambria Math" panose="02040503050406030204" pitchFamily="18" charset="0"/>
                </a:endParaRPr>
              </a:p>
              <a:p>
                <a:endParaRPr lang="en-US" sz="1400" dirty="0" smtClean="0"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</m:e>
                      <m:sub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</m:t>
                    </m:r>
                    <m:d>
                      <m:dPr>
                        <m:begChr m:val="["/>
                        <m:endChr m:val="]"/>
                        <m:ctrlP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 sz="12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sin</m:t>
                            </m:r>
                            <m: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⁡(</m:t>
                            </m:r>
                            <m: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  <m: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  <m: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𝑠𝑖𝑛</m:t>
                            </m:r>
                            <m: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  <m: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. </m:t>
                            </m:r>
                            <m: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𝑠𝑖𝑛</m:t>
                            </m:r>
                            <m:r>
                              <a:rPr lang="en-US" sz="12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den>
                        </m:f>
                      </m:e>
                    </m:d>
                    <m:sSup>
                      <m:sSupPr>
                        <m:ctrlP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200" dirty="0" smtClean="0">
                    <a:solidFill>
                      <a:srgbClr val="FF0000"/>
                    </a:solidFill>
                  </a:rPr>
                  <a:t>  ……  Driving Shear Stress</a:t>
                </a:r>
                <a:endParaRPr lang="en-US" sz="1200" dirty="0">
                  <a:solidFill>
                    <a:srgbClr val="FF0000"/>
                  </a:solidFill>
                </a:endParaRPr>
              </a:p>
              <a:p>
                <a:endParaRPr lang="en-US" sz="1200" b="1" i="1" dirty="0" smtClean="0">
                  <a:solidFill>
                    <a:srgbClr val="00B05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en-US" sz="1200" b="1" i="1" dirty="0" smtClean="0">
                  <a:solidFill>
                    <a:srgbClr val="00B050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𝝉</m:t>
                          </m:r>
                        </m:e>
                        <m:sub>
                          <m:r>
                            <a:rPr lang="en-US" sz="1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sub>
                      </m:sSub>
                      <m:r>
                        <a:rPr lang="en-US" sz="1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sz="1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1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</m:sub>
                      </m:sSub>
                      <m:r>
                        <a:rPr lang="en-US" sz="1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 </m:t>
                      </m:r>
                      <m:sSup>
                        <m:sSupPr>
                          <m:ctrlPr>
                            <a:rPr lang="en-US" sz="1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𝝈</m:t>
                          </m:r>
                        </m:e>
                        <m:sup>
                          <m:r>
                            <a:rPr lang="en-US" sz="1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1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𝒕𝒂𝒏</m:t>
                      </m:r>
                      <m:sSub>
                        <m:sSubPr>
                          <m:ctrlPr>
                            <a:rPr lang="en-US" sz="1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∅</m:t>
                          </m:r>
                        </m:e>
                        <m:sub>
                          <m:r>
                            <a:rPr lang="en-US" sz="1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r>
                            <a:rPr lang="en-US" sz="1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sub>
                      </m:sSub>
                      <m:r>
                        <a:rPr lang="en-US" sz="1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sz="1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1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</m:sub>
                      </m:sSub>
                      <m:r>
                        <a:rPr lang="en-US" sz="1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2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2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12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𝜸</m:t>
                      </m:r>
                      <m:r>
                        <a:rPr lang="en-US" sz="12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𝑯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2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𝒔𝒊𝒏</m:t>
                              </m:r>
                              <m:r>
                                <a:rPr lang="en-US" sz="12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⁡(</m:t>
                              </m:r>
                              <m:r>
                                <a:rPr lang="en-US" sz="12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𝜷</m:t>
                              </m:r>
                              <m:r>
                                <a:rPr lang="en-US" sz="12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2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𝜽</m:t>
                              </m:r>
                              <m:r>
                                <a:rPr lang="en-US" sz="1200" b="1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12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𝒔𝒊𝒏</m:t>
                              </m:r>
                              <m:r>
                                <a:rPr lang="en-US" sz="12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𝜷</m:t>
                              </m:r>
                              <m:r>
                                <a:rPr lang="en-US" sz="12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. </m:t>
                              </m:r>
                              <m:r>
                                <a:rPr lang="en-US" sz="12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𝒔𝒊𝒏</m:t>
                              </m:r>
                              <m:r>
                                <a:rPr lang="en-US" sz="1200" b="1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𝜽</m:t>
                              </m:r>
                            </m:den>
                          </m:f>
                        </m:e>
                      </m:d>
                      <m:r>
                        <a:rPr lang="en-US" sz="12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𝒄𝒐𝒔</m:t>
                      </m:r>
                      <m:r>
                        <a:rPr lang="en-US" sz="12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𝜽</m:t>
                      </m:r>
                      <m:r>
                        <a:rPr lang="en-US" sz="12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2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𝒔𝒊𝒏</m:t>
                      </m:r>
                      <m:r>
                        <a:rPr lang="en-US" sz="1200" b="1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𝜽</m:t>
                      </m:r>
                      <m:r>
                        <a:rPr lang="en-US" sz="1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𝒕𝒂𝒏</m:t>
                      </m:r>
                      <m:sSub>
                        <m:sSubPr>
                          <m:ctrlPr>
                            <a:rPr lang="en-US" sz="1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∅</m:t>
                          </m:r>
                        </m:e>
                        <m:sub>
                          <m:r>
                            <a:rPr lang="en-US" sz="12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</m:sub>
                      </m:sSub>
                      <m:r>
                        <a:rPr lang="en-US" sz="1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…</m:t>
                      </m:r>
                      <m:r>
                        <a:rPr lang="en-US" sz="1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𝑹𝒆𝒔𝒊𝒔𝒕𝒊𝒏𝒈</m:t>
                      </m:r>
                      <m:r>
                        <a:rPr lang="en-US" sz="1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𝑺𝒉𝒆𝒂𝒓</m:t>
                      </m:r>
                      <m:r>
                        <a:rPr lang="en-US" sz="1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2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𝑺𝒕𝒓𝒆𝒔𝒔</m:t>
                      </m:r>
                    </m:oMath>
                  </m:oMathPara>
                </a14:m>
                <a:endParaRPr lang="en-US" sz="1200" b="1" dirty="0" smtClean="0">
                  <a:solidFill>
                    <a:srgbClr val="00B050"/>
                  </a:solidFill>
                  <a:ea typeface="Cambria Math" panose="02040503050406030204" pitchFamily="18" charset="0"/>
                </a:endParaRPr>
              </a:p>
              <a:p>
                <a:endParaRPr lang="en-US" sz="1400" dirty="0" smtClean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𝝉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sub>
                      </m:sSub>
                      <m:sSub>
                        <m:sSubPr>
                          <m:ctrlP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𝝉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</m:sub>
                      </m:sSub>
                    </m:oMath>
                  </m:oMathPara>
                </a14:m>
                <a:endParaRPr lang="en-US" sz="1400" b="1" dirty="0">
                  <a:ea typeface="Cambria Math" panose="02040503050406030204" pitchFamily="18" charset="0"/>
                </a:endParaRPr>
              </a:p>
              <a:p>
                <a:endParaRPr lang="en-US" sz="14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𝒄</m:t>
                        </m:r>
                      </m:e>
                      <m:sub>
                        <m:r>
                          <a:rPr lang="en-US" sz="16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</m:sub>
                    </m:sSub>
                    <m:r>
                      <a:rPr lang="en-US" sz="1600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16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16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1600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𝜸</m:t>
                    </m:r>
                    <m:r>
                      <a:rPr lang="en-US" sz="1600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𝑯</m:t>
                    </m:r>
                    <m:d>
                      <m:dPr>
                        <m:begChr m:val="["/>
                        <m:endChr m:val="]"/>
                        <m:ctrlPr>
                          <a:rPr lang="en-US" sz="16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600" b="1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b="1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𝒔𝒊𝒏</m:t>
                            </m:r>
                            <m:r>
                              <a:rPr lang="en-US" sz="1600" b="1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⁡(</m:t>
                            </m:r>
                            <m:r>
                              <a:rPr lang="en-US" sz="1600" b="1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𝜷</m:t>
                            </m:r>
                            <m:r>
                              <a:rPr lang="en-US" sz="1600" b="1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600" b="1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𝜽</m:t>
                            </m:r>
                            <m:r>
                              <a:rPr lang="en-US" sz="1600" b="1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US" sz="1600" b="1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𝒔𝒊𝒏</m:t>
                            </m:r>
                            <m:r>
                              <a:rPr lang="en-US" sz="1600" b="1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𝜷</m:t>
                            </m:r>
                            <m:r>
                              <a:rPr lang="en-US" sz="1600" b="1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. </m:t>
                            </m:r>
                            <m:r>
                              <a:rPr lang="en-US" sz="1600" b="1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𝒔𝒊𝒏</m:t>
                            </m:r>
                            <m:r>
                              <a:rPr lang="en-US" sz="1600" b="1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𝜽</m:t>
                            </m:r>
                          </m:den>
                        </m:f>
                      </m:e>
                    </m:d>
                    <m:r>
                      <a:rPr lang="en-US" sz="1600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𝒄𝒐𝒔</m:t>
                    </m:r>
                    <m:r>
                      <a:rPr lang="en-US" sz="1600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  <m:r>
                      <a:rPr lang="en-US" sz="1600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1600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𝒔𝒊𝒏</m:t>
                    </m:r>
                    <m:r>
                      <a:rPr lang="en-US" sz="1600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  <m:r>
                      <a:rPr lang="en-US" sz="1600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1600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𝒕𝒂𝒏</m:t>
                    </m:r>
                    <m:sSub>
                      <m:sSubPr>
                        <m:ctrlPr>
                          <a:rPr lang="en-US" sz="16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e>
                      <m:sub>
                        <m:r>
                          <a:rPr lang="en-US" sz="16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𝒅</m:t>
                        </m:r>
                      </m:sub>
                    </m:sSub>
                    <m:r>
                      <a:rPr lang="en-US" sz="1600" b="1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</m:t>
                    </m:r>
                    <m:d>
                      <m:dPr>
                        <m:begChr m:val="["/>
                        <m:endChr m:val="]"/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 sz="140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sin</m:t>
                            </m:r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⁡(</m:t>
                            </m:r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𝑠𝑖𝑛</m:t>
                            </m:r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. </m:t>
                            </m:r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𝑠𝑖𝑛</m:t>
                            </m:r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</m:den>
                        </m:f>
                      </m:e>
                    </m:d>
                    <m:sSup>
                      <m:sSup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𝑠𝑖𝑛</m:t>
                        </m:r>
                      </m:e>
                      <m:sup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</a:rPr>
                  <a:t> </a:t>
                </a:r>
                <a:endParaRPr lang="en-US" sz="1400" dirty="0" smtClean="0">
                  <a:solidFill>
                    <a:srgbClr val="FF0000"/>
                  </a:solidFill>
                </a:endParaRPr>
              </a:p>
              <a:p>
                <a:endParaRPr lang="en-US" sz="1400" dirty="0">
                  <a:solidFill>
                    <a:srgbClr val="FF000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  <m:sub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𝒅</m:t>
                          </m:r>
                        </m:sub>
                      </m:sSub>
                      <m:r>
                        <a:rPr lang="en-US" sz="16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𝜸</m:t>
                          </m:r>
                          <m:sSub>
                            <m:sSubPr>
                              <m:ctrlPr>
                                <a:rPr lang="en-US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b>
                              <m:r>
                                <a:rPr lang="en-US" sz="1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𝒅𝒆𝒔</m:t>
                              </m:r>
                            </m:sub>
                          </m:sSub>
                        </m:num>
                        <m:den>
                          <m:r>
                            <a:rPr lang="en-US" sz="16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16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1" i="1">
                                  <a:latin typeface="Cambria Math" panose="02040503050406030204" pitchFamily="18" charset="0"/>
                                </a:rPr>
                                <m:t>𝒔𝒊𝒏</m:t>
                              </m:r>
                              <m:d>
                                <m:dPr>
                                  <m:ctrlPr>
                                    <a:rPr lang="en-US" sz="16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𝜷</m:t>
                                  </m:r>
                                  <m:r>
                                    <a:rPr lang="en-US" sz="16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6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𝜽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US" sz="16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1" i="1">
                                      <a:latin typeface="Cambria Math" panose="02040503050406030204" pitchFamily="18" charset="0"/>
                                    </a:rPr>
                                    <m:t>𝒔𝒊𝒏</m:t>
                                  </m:r>
                                  <m:r>
                                    <a:rPr lang="en-US" sz="16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𝜽</m:t>
                                  </m:r>
                                  <m:r>
                                    <a:rPr lang="en-US" sz="16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6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𝒄𝒐𝒔</m:t>
                                  </m:r>
                                  <m:r>
                                    <a:rPr lang="en-US" sz="16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𝜽</m:t>
                                  </m:r>
                                  <m:r>
                                    <a:rPr lang="en-US" sz="16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16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𝒕𝒂𝒏</m:t>
                                  </m:r>
                                  <m:sSub>
                                    <m:sSubPr>
                                      <m:ctrlPr>
                                        <a:rPr lang="en-US" sz="16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∅</m:t>
                                      </m:r>
                                    </m:e>
                                    <m:sub>
                                      <m:r>
                                        <a:rPr lang="en-US" sz="16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𝒅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r>
                                <a:rPr lang="en-US" sz="1600" b="1" i="1">
                                  <a:latin typeface="Cambria Math" panose="02040503050406030204" pitchFamily="18" charset="0"/>
                                </a:rPr>
                                <m:t>𝑺𝒊𝒏</m:t>
                              </m:r>
                              <m:r>
                                <a:rPr lang="en-US" sz="16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𝜷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600" b="1" dirty="0" smtClean="0">
                  <a:solidFill>
                    <a:srgbClr val="FF0000"/>
                  </a:solidFill>
                </a:endParaRPr>
              </a:p>
              <a:p>
                <a:endParaRPr lang="en-US" sz="1400" dirty="0" smtClean="0"/>
              </a:p>
              <a:p>
                <a:endParaRPr lang="en-US" sz="1400" dirty="0"/>
              </a:p>
              <a:p>
                <a:endParaRPr lang="en-US" sz="1400" dirty="0" smtClean="0"/>
              </a:p>
              <a:p>
                <a:endParaRPr lang="en-US" sz="1400" dirty="0" smtClean="0"/>
              </a:p>
              <a:p>
                <a:endParaRPr lang="en-US" sz="1400" dirty="0"/>
              </a:p>
              <a:p>
                <a:endParaRPr lang="en-US" sz="1400" dirty="0" smtClean="0"/>
              </a:p>
              <a:p>
                <a:endParaRPr lang="en-US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637" y="1056575"/>
                <a:ext cx="6608989" cy="7376699"/>
              </a:xfrm>
              <a:prstGeom prst="rect">
                <a:avLst/>
              </a:prstGeom>
              <a:blipFill rotWithShape="0">
                <a:blip r:embed="rId2"/>
                <a:stretch>
                  <a:fillRect l="-27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101929" y="123152"/>
            <a:ext cx="24032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 smtClean="0"/>
              <a:t>Planar Slope Failure</a:t>
            </a:r>
          </a:p>
          <a:p>
            <a:endParaRPr lang="en-US" dirty="0" smtClean="0"/>
          </a:p>
          <a:p>
            <a:r>
              <a:rPr lang="en-US" dirty="0" smtClean="0"/>
              <a:t>Finite Slope   </a:t>
            </a:r>
            <a:endParaRPr lang="en-US" dirty="0"/>
          </a:p>
        </p:txBody>
      </p:sp>
      <p:cxnSp>
        <p:nvCxnSpPr>
          <p:cNvPr id="16" name="Straight Arrow Connector 15"/>
          <p:cNvCxnSpPr>
            <a:endCxn id="12" idx="2"/>
          </p:cNvCxnSpPr>
          <p:nvPr/>
        </p:nvCxnSpPr>
        <p:spPr bwMode="auto">
          <a:xfrm flipV="1">
            <a:off x="6192982" y="1576638"/>
            <a:ext cx="269958" cy="11012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flipH="1" flipV="1">
            <a:off x="7315200" y="1092530"/>
            <a:ext cx="682831" cy="76595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884223" y="3200400"/>
                <a:ext cx="2026645" cy="1157561"/>
              </a:xfrm>
              <a:prstGeom prst="rect">
                <a:avLst/>
              </a:prstGeom>
              <a:solidFill>
                <a:schemeClr val="accent5">
                  <a:lumMod val="90000"/>
                </a:schemeClr>
              </a:solidFill>
              <a:ln>
                <a:solidFill>
                  <a:srgbClr val="00B05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0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1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num>
                        <m:den>
                          <m:d>
                            <m:dPr>
                              <m:ctrlPr>
                                <a:rPr lang="en-US" sz="1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̅"/>
                                  <m:ctrlPr>
                                    <a:rPr lang="en-US" sz="10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0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𝐴𝐶</m:t>
                                  </m:r>
                                </m:e>
                              </m:acc>
                            </m:e>
                          </m:d>
                          <m:r>
                            <a:rPr lang="en-US" sz="1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(1)</m:t>
                          </m:r>
                        </m:den>
                      </m:f>
                      <m:r>
                        <a:rPr lang="en-US" sz="1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num>
                        <m:den>
                          <m:d>
                            <m:dPr>
                              <m:ctrlPr>
                                <a:rPr lang="en-US" sz="1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000" i="1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000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num>
                                <m:den>
                                  <m:func>
                                    <m:funcPr>
                                      <m:ctrlPr>
                                        <a:rPr lang="en-US" sz="1000" b="0" i="1" smtClean="0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000" b="0" i="0" smtClean="0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r>
                                        <a:rPr lang="en-US" sz="1000" b="0" i="1" smtClean="0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func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US" sz="1000" b="0" i="1" dirty="0" smtClean="0">
                  <a:solidFill>
                    <a:srgbClr val="00B050"/>
                  </a:solidFill>
                  <a:latin typeface="Cambria Math" panose="02040503050406030204" pitchFamily="18" charset="0"/>
                </a:endParaRPr>
              </a:p>
              <a:p>
                <a:endParaRPr lang="en-US" sz="1000" i="1" dirty="0" smtClean="0">
                  <a:solidFill>
                    <a:srgbClr val="00B05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1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  <m:r>
                        <a:rPr lang="en-US" sz="1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0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sz="1000" b="0" i="0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  <m:r>
                                <a:rPr lang="en-US" sz="1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⁡(</m:t>
                              </m:r>
                              <m:r>
                                <a:rPr lang="en-US" sz="1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en-US" sz="1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  <m:r>
                                <a:rPr lang="en-US" sz="1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1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</m:t>
                              </m:r>
                              <m:r>
                                <a:rPr lang="en-US" sz="1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en-US" sz="1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. </m:t>
                              </m:r>
                              <m:r>
                                <a:rPr lang="en-US" sz="1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</m:t>
                              </m:r>
                              <m:r>
                                <a:rPr lang="en-US" sz="10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den>
                          </m:f>
                        </m:e>
                      </m:d>
                      <m:r>
                        <a:rPr lang="en-US" sz="1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sz="1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sz="1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sz="1000" dirty="0" smtClean="0">
                  <a:solidFill>
                    <a:srgbClr val="00B050"/>
                  </a:solidFill>
                </a:endParaRPr>
              </a:p>
              <a:p>
                <a:endParaRPr lang="en-US" sz="10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4223" y="3200400"/>
                <a:ext cx="2026645" cy="115756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Arrow Connector 43"/>
          <p:cNvCxnSpPr/>
          <p:nvPr/>
        </p:nvCxnSpPr>
        <p:spPr bwMode="auto">
          <a:xfrm flipH="1">
            <a:off x="6608618" y="2571008"/>
            <a:ext cx="53439" cy="63533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53" name="Group 52"/>
          <p:cNvGrpSpPr/>
          <p:nvPr/>
        </p:nvGrpSpPr>
        <p:grpSpPr>
          <a:xfrm>
            <a:off x="3920983" y="0"/>
            <a:ext cx="5169878" cy="2824556"/>
            <a:chOff x="3920983" y="0"/>
            <a:chExt cx="5169878" cy="2824556"/>
          </a:xfrm>
        </p:grpSpPr>
        <p:grpSp>
          <p:nvGrpSpPr>
            <p:cNvPr id="35" name="Group 34"/>
            <p:cNvGrpSpPr/>
            <p:nvPr/>
          </p:nvGrpSpPr>
          <p:grpSpPr>
            <a:xfrm>
              <a:off x="3920983" y="0"/>
              <a:ext cx="5130800" cy="2694336"/>
              <a:chOff x="3691467" y="2250440"/>
              <a:chExt cx="5130800" cy="2694336"/>
            </a:xfrm>
          </p:grpSpPr>
          <p:sp>
            <p:nvSpPr>
              <p:cNvPr id="2" name="Isosceles Triangle 1"/>
              <p:cNvSpPr/>
              <p:nvPr/>
            </p:nvSpPr>
            <p:spPr bwMode="auto">
              <a:xfrm>
                <a:off x="4715933" y="2480732"/>
                <a:ext cx="3412067" cy="1888067"/>
              </a:xfrm>
              <a:custGeom>
                <a:avLst/>
                <a:gdLst>
                  <a:gd name="connsiteX0" fmla="*/ 0 w 3843867"/>
                  <a:gd name="connsiteY0" fmla="*/ 1896533 h 1896533"/>
                  <a:gd name="connsiteX1" fmla="*/ 0 w 3843867"/>
                  <a:gd name="connsiteY1" fmla="*/ 0 h 1896533"/>
                  <a:gd name="connsiteX2" fmla="*/ 3843867 w 3843867"/>
                  <a:gd name="connsiteY2" fmla="*/ 1896533 h 1896533"/>
                  <a:gd name="connsiteX3" fmla="*/ 0 w 3843867"/>
                  <a:gd name="connsiteY3" fmla="*/ 1896533 h 1896533"/>
                  <a:gd name="connsiteX0" fmla="*/ 0 w 3843867"/>
                  <a:gd name="connsiteY0" fmla="*/ 1888066 h 1888066"/>
                  <a:gd name="connsiteX1" fmla="*/ 1854200 w 3843867"/>
                  <a:gd name="connsiteY1" fmla="*/ 0 h 1888066"/>
                  <a:gd name="connsiteX2" fmla="*/ 3843867 w 3843867"/>
                  <a:gd name="connsiteY2" fmla="*/ 1888066 h 1888066"/>
                  <a:gd name="connsiteX3" fmla="*/ 0 w 3843867"/>
                  <a:gd name="connsiteY3" fmla="*/ 1888066 h 1888066"/>
                  <a:gd name="connsiteX0" fmla="*/ 0 w 3412067"/>
                  <a:gd name="connsiteY0" fmla="*/ 1888067 h 1888067"/>
                  <a:gd name="connsiteX1" fmla="*/ 1854200 w 3412067"/>
                  <a:gd name="connsiteY1" fmla="*/ 1 h 1888067"/>
                  <a:gd name="connsiteX2" fmla="*/ 3412067 w 3412067"/>
                  <a:gd name="connsiteY2" fmla="*/ 0 h 1888067"/>
                  <a:gd name="connsiteX3" fmla="*/ 0 w 3412067"/>
                  <a:gd name="connsiteY3" fmla="*/ 1888067 h 18880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412067" h="1888067">
                    <a:moveTo>
                      <a:pt x="0" y="1888067"/>
                    </a:moveTo>
                    <a:lnTo>
                      <a:pt x="1854200" y="1"/>
                    </a:lnTo>
                    <a:lnTo>
                      <a:pt x="3412067" y="0"/>
                    </a:lnTo>
                    <a:lnTo>
                      <a:pt x="0" y="1888067"/>
                    </a:lnTo>
                    <a:close/>
                  </a:path>
                </a:pathLst>
              </a:cu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" name="Straight Connector 3"/>
              <p:cNvCxnSpPr/>
              <p:nvPr/>
            </p:nvCxnSpPr>
            <p:spPr bwMode="auto">
              <a:xfrm>
                <a:off x="3691467" y="2472267"/>
                <a:ext cx="5130800" cy="8467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5" name="Straight Connector 14"/>
              <p:cNvCxnSpPr/>
              <p:nvPr/>
            </p:nvCxnSpPr>
            <p:spPr bwMode="auto">
              <a:xfrm>
                <a:off x="3826934" y="4370493"/>
                <a:ext cx="2243667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" name="Straight Arrow Connector 5"/>
              <p:cNvCxnSpPr/>
              <p:nvPr/>
            </p:nvCxnSpPr>
            <p:spPr bwMode="auto">
              <a:xfrm flipH="1">
                <a:off x="4123267" y="2473960"/>
                <a:ext cx="6773" cy="189484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/>
              </a:ln>
              <a:effectLst/>
            </p:spPr>
          </p:cxnSp>
          <p:grpSp>
            <p:nvGrpSpPr>
              <p:cNvPr id="17" name="Group 16"/>
              <p:cNvGrpSpPr/>
              <p:nvPr/>
            </p:nvGrpSpPr>
            <p:grpSpPr>
              <a:xfrm>
                <a:off x="6274922" y="2807208"/>
                <a:ext cx="703884" cy="512064"/>
                <a:chOff x="5616554" y="1161288"/>
                <a:chExt cx="703884" cy="512064"/>
              </a:xfrm>
            </p:grpSpPr>
            <p:cxnSp>
              <p:nvCxnSpPr>
                <p:cNvPr id="9" name="Straight Arrow Connector 8"/>
                <p:cNvCxnSpPr/>
                <p:nvPr/>
              </p:nvCxnSpPr>
              <p:spPr bwMode="auto">
                <a:xfrm>
                  <a:off x="5925312" y="1161288"/>
                  <a:ext cx="0" cy="512064"/>
                </a:xfrm>
                <a:prstGeom prst="straightConnector1">
                  <a:avLst/>
                </a:prstGeom>
                <a:solidFill>
                  <a:schemeClr val="accent1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1" name="Straight Arrow Connector 10"/>
                <p:cNvCxnSpPr/>
                <p:nvPr/>
              </p:nvCxnSpPr>
              <p:spPr bwMode="auto">
                <a:xfrm>
                  <a:off x="5616554" y="1285979"/>
                  <a:ext cx="292608" cy="365760"/>
                </a:xfrm>
                <a:prstGeom prst="straightConnector1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rgbClr val="216EDF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3" name="Straight Arrow Connector 12"/>
                <p:cNvCxnSpPr/>
                <p:nvPr/>
              </p:nvCxnSpPr>
              <p:spPr bwMode="auto">
                <a:xfrm flipH="1">
                  <a:off x="5934575" y="1423741"/>
                  <a:ext cx="385863" cy="237023"/>
                </a:xfrm>
                <a:prstGeom prst="straightConnector1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</p:grpSp>
          <p:sp>
            <p:nvSpPr>
              <p:cNvPr id="18" name="TextBox 17"/>
              <p:cNvSpPr txBox="1"/>
              <p:nvPr/>
            </p:nvSpPr>
            <p:spPr>
              <a:xfrm rot="19649837">
                <a:off x="6662499" y="2720662"/>
                <a:ext cx="938077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>
                    <a:solidFill>
                      <a:srgbClr val="FF0000"/>
                    </a:solidFill>
                  </a:rPr>
                  <a:t>T</a:t>
                </a:r>
                <a:r>
                  <a:rPr lang="en-US" sz="1100" baseline="-25000" dirty="0" smtClean="0">
                    <a:solidFill>
                      <a:srgbClr val="FF0000"/>
                    </a:solidFill>
                  </a:rPr>
                  <a:t>a</a:t>
                </a:r>
                <a:r>
                  <a:rPr lang="en-US" sz="1100" dirty="0" smtClean="0">
                    <a:solidFill>
                      <a:srgbClr val="FF0000"/>
                    </a:solidFill>
                  </a:rPr>
                  <a:t> = </a:t>
                </a:r>
                <a:r>
                  <a:rPr lang="en-US" sz="1100" dirty="0" err="1" smtClean="0">
                    <a:solidFill>
                      <a:srgbClr val="FF0000"/>
                    </a:solidFill>
                  </a:rPr>
                  <a:t>W.sin</a:t>
                </a:r>
                <a:r>
                  <a:rPr lang="en-US" sz="1100" dirty="0" err="1" smtClean="0">
                    <a:solidFill>
                      <a:srgbClr val="FF0000"/>
                    </a:solidFill>
                    <a:latin typeface="Symbol" panose="05050102010706020507" pitchFamily="18" charset="2"/>
                  </a:rPr>
                  <a:t>q</a:t>
                </a:r>
                <a:endParaRPr lang="en-US" sz="1100" dirty="0">
                  <a:solidFill>
                    <a:srgbClr val="FF0000"/>
                  </a:solidFill>
                  <a:latin typeface="Symbol" panose="05050102010706020507" pitchFamily="18" charset="2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6425501" y="2553314"/>
                <a:ext cx="35458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/>
                  <a:t>W</a:t>
                </a:r>
                <a:endParaRPr lang="en-US" sz="1400" b="1" dirty="0">
                  <a:latin typeface="Symbol" panose="05050102010706020507" pitchFamily="18" charset="2"/>
                </a:endParaRPr>
              </a:p>
            </p:txBody>
          </p:sp>
          <p:sp>
            <p:nvSpPr>
              <p:cNvPr id="19" name="Freeform 18"/>
              <p:cNvSpPr/>
              <p:nvPr/>
            </p:nvSpPr>
            <p:spPr bwMode="auto">
              <a:xfrm>
                <a:off x="5085014" y="3984061"/>
                <a:ext cx="173568" cy="386455"/>
              </a:xfrm>
              <a:custGeom>
                <a:avLst/>
                <a:gdLst>
                  <a:gd name="connsiteX0" fmla="*/ 0 w 90579"/>
                  <a:gd name="connsiteY0" fmla="*/ 0 h 217170"/>
                  <a:gd name="connsiteX1" fmla="*/ 85725 w 90579"/>
                  <a:gd name="connsiteY1" fmla="*/ 81915 h 217170"/>
                  <a:gd name="connsiteX2" fmla="*/ 72390 w 90579"/>
                  <a:gd name="connsiteY2" fmla="*/ 217170 h 2171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0579" h="217170">
                    <a:moveTo>
                      <a:pt x="0" y="0"/>
                    </a:moveTo>
                    <a:cubicBezTo>
                      <a:pt x="36830" y="22860"/>
                      <a:pt x="73660" y="45720"/>
                      <a:pt x="85725" y="81915"/>
                    </a:cubicBezTo>
                    <a:cubicBezTo>
                      <a:pt x="97790" y="118110"/>
                      <a:pt x="85090" y="167640"/>
                      <a:pt x="72390" y="217170"/>
                    </a:cubicBezTo>
                  </a:path>
                </a:pathLst>
              </a:custGeom>
              <a:noFill/>
              <a:ln w="0" cap="flat" cmpd="sng" algn="ctr">
                <a:solidFill>
                  <a:schemeClr val="tx1"/>
                </a:solidFill>
                <a:prstDash val="solid"/>
                <a:round/>
                <a:headEnd type="triangle" w="sm" len="sm"/>
                <a:tailEnd type="triangl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32" name="Freeform 31"/>
              <p:cNvSpPr/>
              <p:nvPr/>
            </p:nvSpPr>
            <p:spPr bwMode="auto">
              <a:xfrm>
                <a:off x="5337692" y="4026861"/>
                <a:ext cx="132948" cy="329427"/>
              </a:xfrm>
              <a:custGeom>
                <a:avLst/>
                <a:gdLst>
                  <a:gd name="connsiteX0" fmla="*/ 0 w 90579"/>
                  <a:gd name="connsiteY0" fmla="*/ 0 h 217170"/>
                  <a:gd name="connsiteX1" fmla="*/ 85725 w 90579"/>
                  <a:gd name="connsiteY1" fmla="*/ 81915 h 217170"/>
                  <a:gd name="connsiteX2" fmla="*/ 72390 w 90579"/>
                  <a:gd name="connsiteY2" fmla="*/ 217170 h 2171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0579" h="217170">
                    <a:moveTo>
                      <a:pt x="0" y="0"/>
                    </a:moveTo>
                    <a:cubicBezTo>
                      <a:pt x="36830" y="22860"/>
                      <a:pt x="73660" y="45720"/>
                      <a:pt x="85725" y="81915"/>
                    </a:cubicBezTo>
                    <a:cubicBezTo>
                      <a:pt x="97790" y="118110"/>
                      <a:pt x="85090" y="167640"/>
                      <a:pt x="72390" y="217170"/>
                    </a:cubicBezTo>
                  </a:path>
                </a:pathLst>
              </a:custGeom>
              <a:noFill/>
              <a:ln w="0" cap="flat" cmpd="sng" algn="ctr">
                <a:solidFill>
                  <a:schemeClr val="tx1"/>
                </a:solidFill>
                <a:prstDash val="solid"/>
                <a:round/>
                <a:headEnd type="triangle" w="sm" len="sm"/>
                <a:tailEnd type="triangl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5402456" y="4066482"/>
                <a:ext cx="26481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i="1" dirty="0" smtClean="0">
                    <a:latin typeface="Symbol" panose="05050102010706020507" pitchFamily="18" charset="2"/>
                  </a:rPr>
                  <a:t>q</a:t>
                </a:r>
                <a:endParaRPr lang="en-US" sz="1200" i="1" dirty="0">
                  <a:latin typeface="Symbol" panose="05050102010706020507" pitchFamily="18" charset="2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5030684" y="4096332"/>
                <a:ext cx="28557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i="1" dirty="0" smtClean="0">
                    <a:latin typeface="Symbol" panose="05050102010706020507" pitchFamily="18" charset="2"/>
                  </a:rPr>
                  <a:t>b</a:t>
                </a:r>
                <a:endParaRPr lang="en-US" sz="1100" b="1" i="1" dirty="0">
                  <a:latin typeface="Symbol" panose="05050102010706020507" pitchFamily="18" charset="2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4546600" y="4135120"/>
                <a:ext cx="274434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</a:t>
                </a:r>
                <a:endParaRPr lang="en-US" sz="105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3952240" y="3296920"/>
                <a:ext cx="351378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H</a:t>
                </a:r>
                <a:endParaRPr lang="en-US" dirty="0"/>
              </a:p>
            </p:txBody>
          </p:sp>
          <p:cxnSp>
            <p:nvCxnSpPr>
              <p:cNvPr id="25" name="Straight Arrow Connector 24"/>
              <p:cNvCxnSpPr/>
              <p:nvPr/>
            </p:nvCxnSpPr>
            <p:spPr bwMode="auto">
              <a:xfrm flipV="1">
                <a:off x="5974740" y="3354581"/>
                <a:ext cx="619760" cy="340360"/>
              </a:xfrm>
              <a:prstGeom prst="straightConnector1">
                <a:avLst/>
              </a:prstGeom>
              <a:solidFill>
                <a:schemeClr val="accent1"/>
              </a:solidFill>
              <a:ln w="158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" name="TextBox 26"/>
                  <p:cNvSpPr txBox="1"/>
                  <p:nvPr/>
                </p:nvSpPr>
                <p:spPr>
                  <a:xfrm rot="19955234">
                    <a:off x="5683179" y="4683166"/>
                    <a:ext cx="1275093" cy="26161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100" b="0" i="1" smtClean="0">
                                  <a:solidFill>
                                    <a:srgbClr val="00B05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b="0" i="1" smtClean="0">
                                  <a:solidFill>
                                    <a:srgbClr val="00B05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</m:e>
                            <m:sub>
                              <m:r>
                                <a:rPr lang="en-US" sz="1100" b="0" i="1" smtClean="0">
                                  <a:solidFill>
                                    <a:srgbClr val="00B05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r>
                            <a:rPr lang="en-US" sz="1100" b="0" i="1" smtClean="0">
                              <a:solidFill>
                                <a:srgbClr val="00B05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100" b="0" i="1" smtClean="0">
                              <a:solidFill>
                                <a:srgbClr val="00B05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  <m:r>
                            <a:rPr lang="en-US" sz="1100" b="0" i="1" smtClean="0">
                              <a:solidFill>
                                <a:srgbClr val="00B05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100" b="0" i="1" smtClean="0">
                                  <a:solidFill>
                                    <a:srgbClr val="00B05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100" b="0" i="1" smtClean="0">
                                  <a:solidFill>
                                    <a:srgbClr val="00B05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sz="1100" b="0" i="1" smtClean="0">
                                  <a:solidFill>
                                    <a:srgbClr val="00B05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1100" b="0" i="1" smtClean="0">
                              <a:solidFill>
                                <a:srgbClr val="00B05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100" b="0" i="1" smtClean="0">
                              <a:solidFill>
                                <a:srgbClr val="00B05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𝑡𝑎𝑛</m:t>
                          </m:r>
                          <m:r>
                            <a:rPr lang="en-US" sz="1100" b="0" i="1" smtClean="0">
                              <a:solidFill>
                                <a:srgbClr val="00B05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∅</m:t>
                          </m:r>
                        </m:oMath>
                      </m:oMathPara>
                    </a14:m>
                    <a:endParaRPr lang="en-US" sz="1100" i="1" dirty="0">
                      <a:solidFill>
                        <a:srgbClr val="00B050"/>
                      </a:solidFill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mc:Choice>
            <mc:Fallback xmlns="">
              <p:sp>
                <p:nvSpPr>
                  <p:cNvPr id="27" name="TextBox 2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 rot="19955234">
                    <a:off x="5683179" y="4683166"/>
                    <a:ext cx="1275093" cy="261610"/>
                  </a:xfrm>
                  <a:prstGeom prst="rect">
                    <a:avLst/>
                  </a:prstGeom>
                  <a:blipFill rotWithShape="0"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42" name="TextBox 41"/>
              <p:cNvSpPr txBox="1"/>
              <p:nvPr/>
            </p:nvSpPr>
            <p:spPr>
              <a:xfrm>
                <a:off x="6410564" y="2250440"/>
                <a:ext cx="274434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</a:t>
                </a:r>
                <a:endParaRPr lang="en-US" sz="105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7998823" y="2250440"/>
                <a:ext cx="282450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</a:t>
                </a:r>
                <a:endParaRPr lang="en-US" sz="105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3" name="TextBox 32"/>
                  <p:cNvSpPr txBox="1"/>
                  <p:nvPr/>
                </p:nvSpPr>
                <p:spPr>
                  <a:xfrm>
                    <a:off x="8085667" y="2878666"/>
                    <a:ext cx="726353" cy="92333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 </m:t>
                          </m:r>
                        </m:oMath>
                      </m:oMathPara>
                    </a14:m>
                    <a:endParaRPr lang="en-US" dirty="0" smtClean="0">
                      <a:ea typeface="Cambria Math" panose="02040503050406030204" pitchFamily="18" charset="0"/>
                    </a:endParaRPr>
                  </a:p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∅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</m:oMath>
                      </m:oMathPara>
                    </a14:m>
                    <a:endParaRPr lang="en-US" dirty="0" smtClean="0">
                      <a:ea typeface="Cambria Math" panose="02040503050406030204" pitchFamily="18" charset="0"/>
                    </a:endParaRPr>
                  </a:p>
                  <a:p>
                    <a:r>
                      <a:rPr lang="en-US" dirty="0" smtClean="0"/>
                      <a:t>c =</a:t>
                    </a:r>
                    <a:endParaRPr lang="en-US" dirty="0"/>
                  </a:p>
                </p:txBody>
              </p:sp>
            </mc:Choice>
            <mc:Fallback xmlns="">
              <p:sp>
                <p:nvSpPr>
                  <p:cNvPr id="33" name="TextBox 3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085667" y="2878666"/>
                    <a:ext cx="726353" cy="923330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l="-6723" b="-9272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36" name="TextBox 35"/>
            <p:cNvSpPr txBox="1"/>
            <p:nvPr/>
          </p:nvSpPr>
          <p:spPr>
            <a:xfrm rot="19649837">
              <a:off x="5811818" y="545433"/>
              <a:ext cx="99257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rgbClr val="216EDF"/>
                  </a:solidFill>
                </a:rPr>
                <a:t>N</a:t>
              </a:r>
              <a:r>
                <a:rPr lang="en-US" sz="1100" baseline="-25000" dirty="0" smtClean="0">
                  <a:solidFill>
                    <a:srgbClr val="216EDF"/>
                  </a:solidFill>
                </a:rPr>
                <a:t>a</a:t>
              </a:r>
              <a:r>
                <a:rPr lang="en-US" sz="1100" dirty="0" smtClean="0">
                  <a:solidFill>
                    <a:srgbClr val="216EDF"/>
                  </a:solidFill>
                </a:rPr>
                <a:t> = </a:t>
              </a:r>
              <a:r>
                <a:rPr lang="en-US" sz="1100" dirty="0" err="1" smtClean="0">
                  <a:solidFill>
                    <a:srgbClr val="216EDF"/>
                  </a:solidFill>
                </a:rPr>
                <a:t>W.cos</a:t>
              </a:r>
              <a:r>
                <a:rPr lang="en-US" sz="1100" dirty="0" err="1" smtClean="0">
                  <a:solidFill>
                    <a:srgbClr val="216EDF"/>
                  </a:solidFill>
                  <a:latin typeface="Symbol" panose="05050102010706020507" pitchFamily="18" charset="2"/>
                </a:rPr>
                <a:t>q</a:t>
              </a:r>
              <a:endParaRPr lang="en-US" sz="1100" dirty="0">
                <a:solidFill>
                  <a:srgbClr val="216EDF"/>
                </a:solidFill>
                <a:latin typeface="Symbol" panose="05050102010706020507" pitchFamily="18" charset="2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 rot="19731847">
              <a:off x="6323679" y="1041461"/>
              <a:ext cx="308098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100" b="1" dirty="0" smtClean="0">
                  <a:solidFill>
                    <a:srgbClr val="00B050"/>
                  </a:solidFill>
                </a:rPr>
                <a:t>T</a:t>
              </a:r>
              <a:r>
                <a:rPr lang="en-US" sz="1100" b="1" baseline="-25000" dirty="0" smtClean="0">
                  <a:solidFill>
                    <a:srgbClr val="00B050"/>
                  </a:solidFill>
                </a:rPr>
                <a:t>r</a:t>
              </a:r>
              <a:endParaRPr lang="en-US" sz="1100" b="1" baseline="-25000" dirty="0">
                <a:solidFill>
                  <a:srgbClr val="00B050"/>
                </a:solidFill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 bwMode="auto">
            <a:xfrm>
              <a:off x="6852781" y="1089179"/>
              <a:ext cx="292608" cy="36576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arrow" w="med" len="med"/>
              <a:tailEnd type="none"/>
            </a:ln>
            <a:effectLst/>
          </p:spPr>
        </p:cxnSp>
        <p:sp>
          <p:nvSpPr>
            <p:cNvPr id="38" name="Rectangle 37"/>
            <p:cNvSpPr/>
            <p:nvPr/>
          </p:nvSpPr>
          <p:spPr>
            <a:xfrm rot="19731847">
              <a:off x="6839423" y="1407616"/>
              <a:ext cx="63831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100" b="1" dirty="0" smtClean="0">
                  <a:solidFill>
                    <a:srgbClr val="00B050"/>
                  </a:solidFill>
                </a:rPr>
                <a:t>N</a:t>
              </a:r>
              <a:r>
                <a:rPr lang="en-US" sz="1100" b="1" baseline="-25000" dirty="0" smtClean="0">
                  <a:solidFill>
                    <a:srgbClr val="00B050"/>
                  </a:solidFill>
                </a:rPr>
                <a:t>a</a:t>
              </a:r>
              <a:r>
                <a:rPr lang="en-US" sz="1100" b="1" dirty="0" smtClean="0">
                  <a:solidFill>
                    <a:srgbClr val="00B050"/>
                  </a:solidFill>
                </a:rPr>
                <a:t> = N</a:t>
              </a:r>
              <a:r>
                <a:rPr lang="en-US" sz="1100" b="1" baseline="-25000" dirty="0" smtClean="0">
                  <a:solidFill>
                    <a:srgbClr val="00B050"/>
                  </a:solidFill>
                </a:rPr>
                <a:t>r</a:t>
              </a:r>
              <a:endParaRPr lang="en-US" sz="1100" b="1" baseline="-25000" dirty="0">
                <a:solidFill>
                  <a:srgbClr val="00B05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Rectangle 9"/>
                <p:cNvSpPr/>
                <p:nvPr/>
              </p:nvSpPr>
              <p:spPr>
                <a:xfrm>
                  <a:off x="6986998" y="780203"/>
                  <a:ext cx="430824" cy="36298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  <m:r>
                          <a:rPr lang="en-US" b="0" i="1" baseline="-25000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oMath>
                    </m:oMathPara>
                  </a14:m>
                  <a:endParaRPr lang="en-US" baseline="-250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10" name="Rectangle 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86998" y="780203"/>
                  <a:ext cx="430824" cy="362984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b="-8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Rectangle 11"/>
                <p:cNvSpPr/>
                <p:nvPr/>
              </p:nvSpPr>
              <p:spPr>
                <a:xfrm>
                  <a:off x="6256665" y="1213654"/>
                  <a:ext cx="412549" cy="36298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solidFill>
                              <a:srgbClr val="00B05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  <m:r>
                          <a:rPr lang="en-US" b="0" i="1" baseline="-25000" smtClean="0">
                            <a:solidFill>
                              <a:srgbClr val="00B05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oMath>
                    </m:oMathPara>
                  </a14:m>
                  <a:endParaRPr lang="en-US" baseline="-25000" dirty="0"/>
                </a:p>
              </p:txBody>
            </p:sp>
          </mc:Choice>
          <mc:Fallback xmlns="">
            <p:sp>
              <p:nvSpPr>
                <p:cNvPr id="12" name="Rectangle 1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56665" y="1213654"/>
                  <a:ext cx="412549" cy="362984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b="-3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TextBox 44"/>
                <p:cNvSpPr txBox="1"/>
                <p:nvPr/>
              </p:nvSpPr>
              <p:spPr>
                <a:xfrm>
                  <a:off x="7289470" y="1820883"/>
                  <a:ext cx="1801391" cy="1003673"/>
                </a:xfrm>
                <a:prstGeom prst="rect">
                  <a:avLst/>
                </a:prstGeom>
                <a:solidFill>
                  <a:srgbClr val="FED7D6"/>
                </a:solidFill>
                <a:ln>
                  <a:solidFill>
                    <a:srgbClr val="FF3300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en-US" sz="1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  <m:r>
                          <a:rPr lang="en-US" sz="1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1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1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sub>
                            </m:sSub>
                          </m:num>
                          <m:den>
                            <m:d>
                              <m:dPr>
                                <m:ctrlPr>
                                  <a:rPr lang="en-US" sz="1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acc>
                                  <m:accPr>
                                    <m:chr m:val="̅"/>
                                    <m:ctrlPr>
                                      <a:rPr lang="en-US" sz="10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10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𝐴𝐶</m:t>
                                    </m:r>
                                  </m:e>
                                </m:acc>
                              </m:e>
                            </m:d>
                            <m:r>
                              <a:rPr lang="en-US" sz="1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(1)</m:t>
                            </m:r>
                          </m:den>
                        </m:f>
                        <m:r>
                          <a:rPr lang="en-US" sz="1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1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1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sub>
                            </m:sSub>
                          </m:num>
                          <m:den>
                            <m:d>
                              <m:dPr>
                                <m:ctrlPr>
                                  <a:rPr lang="en-US" sz="1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1000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1000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𝐻</m:t>
                                    </m:r>
                                  </m:num>
                                  <m:den>
                                    <m:func>
                                      <m:funcPr>
                                        <m:ctrlPr>
                                          <a:rPr lang="en-US" sz="10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000" b="0" i="0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sin</m:t>
                                        </m:r>
                                      </m:fName>
                                      <m:e>
                                        <m:r>
                                          <a:rPr lang="en-US" sz="1000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</m:func>
                                  </m:den>
                                </m:f>
                              </m:e>
                            </m:d>
                          </m:den>
                        </m:f>
                      </m:oMath>
                    </m:oMathPara>
                  </a14:m>
                  <a:endParaRPr lang="en-US" sz="1000" dirty="0" smtClean="0">
                    <a:solidFill>
                      <a:srgbClr val="FF0000"/>
                    </a:solidFill>
                  </a:endParaRPr>
                </a:p>
                <a:p>
                  <a:endParaRPr lang="en-US" sz="1000" i="1" dirty="0" smtClean="0">
                    <a:solidFill>
                      <a:srgbClr val="FF0000"/>
                    </a:solidFill>
                    <a:latin typeface="Cambria Math" panose="02040503050406030204" pitchFamily="18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𝜏</m:t>
                            </m:r>
                          </m:e>
                          <m:sub>
                            <m:r>
                              <a:rPr lang="en-US" sz="1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  <m:r>
                          <a:rPr lang="en-US" sz="1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10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sz="1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  <m:r>
                          <a:rPr lang="en-US" sz="1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sz="10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en-US" sz="100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sin</m:t>
                                </m:r>
                                <m:r>
                                  <a:rPr lang="en-US" sz="1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⁡(</m:t>
                                </m:r>
                                <m:r>
                                  <a:rPr lang="en-US" sz="1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  <m:r>
                                  <a:rPr lang="en-US" sz="1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n-US" sz="1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num>
                              <m:den>
                                <m:r>
                                  <a:rPr lang="en-US" sz="1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𝑠𝑖𝑛</m:t>
                                </m:r>
                                <m:r>
                                  <a:rPr lang="en-US" sz="1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  <m:r>
                                  <a:rPr lang="en-US" sz="1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. </m:t>
                                </m:r>
                                <m:r>
                                  <a:rPr lang="en-US" sz="1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𝑠𝑖𝑛</m:t>
                                </m:r>
                                <m:r>
                                  <a:rPr lang="en-US" sz="10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den>
                            </m:f>
                          </m:e>
                        </m:d>
                        <m:sSup>
                          <m:sSupPr>
                            <m:ctrlPr>
                              <a:rPr lang="en-US" sz="10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𝑠𝑖𝑛</m:t>
                            </m:r>
                          </m:e>
                          <m:sup>
                            <m:r>
                              <a:rPr lang="en-US" sz="1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oMath>
                    </m:oMathPara>
                  </a14:m>
                  <a:endParaRPr lang="en-US" sz="10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45" name="TextBox 4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89470" y="1820883"/>
                  <a:ext cx="1801391" cy="1003673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  <a:ln>
                  <a:solidFill>
                    <a:srgbClr val="FF3300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3795" name="TextBox 3"/>
              <p:cNvSpPr txBox="1">
                <a:spLocks noChangeArrowheads="1"/>
              </p:cNvSpPr>
              <p:nvPr/>
            </p:nvSpPr>
            <p:spPr bwMode="auto">
              <a:xfrm>
                <a:off x="150483" y="150256"/>
                <a:ext cx="8815387" cy="63341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b="1" u="sng" dirty="0" smtClean="0"/>
                  <a:t>Solved Example</a:t>
                </a:r>
                <a:r>
                  <a:rPr lang="en-US" altLang="en-US" b="1" dirty="0"/>
                  <a:t>:</a:t>
                </a:r>
              </a:p>
              <a:p>
                <a:endParaRPr lang="en-US" altLang="en-US" dirty="0"/>
              </a:p>
              <a:p>
                <a:r>
                  <a:rPr lang="en-US" altLang="en-US" b="1" u="sng" dirty="0"/>
                  <a:t>Given</a:t>
                </a:r>
                <a:r>
                  <a:rPr lang="en-US" altLang="en-US" b="1" dirty="0"/>
                  <a:t>: </a:t>
                </a:r>
              </a:p>
              <a:p>
                <a:r>
                  <a:rPr lang="en-US" altLang="en-US" dirty="0" smtClean="0">
                    <a:latin typeface="Symbol" panose="05050102010706020507" pitchFamily="18" charset="2"/>
                  </a:rPr>
                  <a:t>g</a:t>
                </a:r>
                <a:r>
                  <a:rPr lang="en-US" altLang="en-US" dirty="0" smtClean="0"/>
                  <a:t> = 112 pcf</a:t>
                </a:r>
                <a:endParaRPr lang="en-US" altLang="en-US" dirty="0"/>
              </a:p>
              <a:p>
                <a:r>
                  <a:rPr lang="en-US" altLang="en-US" dirty="0">
                    <a:latin typeface="Symbol" panose="05050102010706020507" pitchFamily="18" charset="2"/>
                  </a:rPr>
                  <a:t>b</a:t>
                </a:r>
                <a:r>
                  <a:rPr lang="en-US" altLang="en-US" dirty="0"/>
                  <a:t>= </a:t>
                </a:r>
                <a:r>
                  <a:rPr lang="en-US" altLang="en-US" dirty="0" smtClean="0"/>
                  <a:t>55</a:t>
                </a:r>
                <a:r>
                  <a:rPr lang="en-US" altLang="en-US" baseline="30000" dirty="0" smtClean="0"/>
                  <a:t>o</a:t>
                </a:r>
                <a:endParaRPr lang="en-US" altLang="en-US" baseline="30000" dirty="0"/>
              </a:p>
              <a:p>
                <a:pPr>
                  <a:buFont typeface="Symbol" panose="05050102010706020507" pitchFamily="18" charset="2"/>
                  <a:buChar char="f"/>
                </a:pPr>
                <a:r>
                  <a:rPr lang="en-US" altLang="en-US" dirty="0" smtClean="0"/>
                  <a:t>= 26</a:t>
                </a:r>
                <a:r>
                  <a:rPr lang="en-US" altLang="en-US" baseline="30000" dirty="0" smtClean="0"/>
                  <a:t>o</a:t>
                </a:r>
              </a:p>
              <a:p>
                <a:r>
                  <a:rPr lang="en-US" altLang="en-US" dirty="0">
                    <a:latin typeface="Symbol" panose="05050102010706020507" pitchFamily="18" charset="2"/>
                  </a:rPr>
                  <a:t>q</a:t>
                </a:r>
                <a:r>
                  <a:rPr lang="en-US" altLang="en-US" dirty="0" smtClean="0">
                    <a:latin typeface="Symbol" panose="05050102010706020507" pitchFamily="18" charset="2"/>
                  </a:rPr>
                  <a:t> = 35</a:t>
                </a:r>
                <a:r>
                  <a:rPr lang="en-US" altLang="en-US" baseline="30000" dirty="0" smtClean="0">
                    <a:latin typeface="Symbol" panose="05050102010706020507" pitchFamily="18" charset="2"/>
                  </a:rPr>
                  <a:t>o</a:t>
                </a:r>
                <a:endParaRPr lang="en-US" altLang="en-US" baseline="30000" dirty="0">
                  <a:latin typeface="Symbol" panose="05050102010706020507" pitchFamily="18" charset="2"/>
                </a:endParaRPr>
              </a:p>
              <a:p>
                <a:r>
                  <a:rPr lang="en-US" altLang="en-US" dirty="0"/>
                  <a:t>c = </a:t>
                </a:r>
                <a:r>
                  <a:rPr lang="en-US" altLang="en-US" dirty="0" smtClean="0"/>
                  <a:t>520 </a:t>
                </a:r>
                <a:r>
                  <a:rPr lang="en-US" altLang="en-US" dirty="0"/>
                  <a:t>psf </a:t>
                </a:r>
              </a:p>
              <a:p>
                <a:r>
                  <a:rPr lang="en-US" altLang="en-US" dirty="0" smtClean="0"/>
                  <a:t>F.S = 1.5</a:t>
                </a:r>
              </a:p>
              <a:p>
                <a:endParaRPr lang="en-US" altLang="en-US" dirty="0"/>
              </a:p>
              <a:p>
                <a:r>
                  <a:rPr lang="en-US" altLang="en-US" b="1" u="sng" dirty="0"/>
                  <a:t>Find</a:t>
                </a:r>
                <a:r>
                  <a:rPr lang="en-US" altLang="en-US" b="1" dirty="0"/>
                  <a:t>:</a:t>
                </a:r>
              </a:p>
              <a:p>
                <a:r>
                  <a:rPr lang="en-US" altLang="en-US" dirty="0" smtClean="0"/>
                  <a:t>Safe Height:</a:t>
                </a:r>
              </a:p>
              <a:p>
                <a:endParaRPr lang="en-US" altLang="en-US" dirty="0" smtClean="0"/>
              </a:p>
              <a:p>
                <a:r>
                  <a:rPr lang="en-US" altLang="en-US" b="1" u="sng" dirty="0" smtClean="0"/>
                  <a:t>Solution:</a:t>
                </a:r>
                <a:r>
                  <a:rPr lang="en-US" altLang="en-US" dirty="0" smtClean="0"/>
                  <a:t> </a:t>
                </a:r>
                <a:endParaRPr lang="en-US" altLang="en-US" dirty="0"/>
              </a:p>
              <a:p>
                <a:r>
                  <a:rPr lang="en-US" altLang="en-US" dirty="0" smtClean="0"/>
                  <a:t>Since we know the safety factor, then</a:t>
                </a:r>
              </a:p>
              <a:p>
                <a:endParaRPr lang="en-US" altLang="en-US" dirty="0" smtClean="0"/>
              </a:p>
              <a:p>
                <a:r>
                  <a:rPr lang="en-US" altLang="en-US" dirty="0" smtClean="0"/>
                  <a:t>c</a:t>
                </a:r>
                <a:r>
                  <a:rPr lang="en-US" altLang="en-US" baseline="-25000" dirty="0" smtClean="0"/>
                  <a:t>d</a:t>
                </a:r>
                <a:r>
                  <a:rPr lang="en-US" altLang="en-US" dirty="0" smtClean="0"/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num>
                      <m:den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den>
                    </m:f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num>
                      <m:den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1.5</m:t>
                        </m:r>
                      </m:den>
                    </m:f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=66.67 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𝑝𝑠𝑓</m:t>
                    </m:r>
                  </m:oMath>
                </a14:m>
                <a:r>
                  <a:rPr lang="en-US" altLang="en-US" dirty="0" smtClean="0"/>
                  <a:t> </a:t>
                </a:r>
              </a:p>
              <a:p>
                <a:endParaRPr lang="en-US" altLang="en-US" b="0" i="0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en-US" b="0" i="0" smtClean="0">
                        <a:latin typeface="Cambria Math" panose="02040503050406030204" pitchFamily="18" charset="0"/>
                      </a:rPr>
                      <m:t>tan</m:t>
                    </m:r>
                    <m:sSub>
                      <m:sSub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𝑡𝑎𝑛</m:t>
                        </m:r>
                        <m:r>
                          <a:rPr lang="en-US" alt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num>
                      <m:den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den>
                    </m:f>
                  </m:oMath>
                </a14:m>
                <a:r>
                  <a:rPr lang="en-US" altLang="en-US" dirty="0" smtClean="0"/>
                  <a:t>  …….</a:t>
                </a:r>
                <a14:m>
                  <m:oMath xmlns:m="http://schemas.openxmlformats.org/officeDocument/2006/math">
                    <m:r>
                      <a:rPr lang="en-US" altLang="en-US" b="0" i="1" dirty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∅</m:t>
                        </m:r>
                      </m:e>
                      <m:sub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alt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𝑡𝑎𝑛</m:t>
                        </m:r>
                      </m:e>
                      <m:sup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b="0" i="1" dirty="0" smtClean="0">
                                <a:latin typeface="Cambria Math" panose="02040503050406030204" pitchFamily="18" charset="0"/>
                              </a:rPr>
                              <m:t>𝑡𝑎𝑛</m:t>
                            </m:r>
                            <m:r>
                              <a:rPr lang="en-US" alt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∅</m:t>
                            </m:r>
                          </m:num>
                          <m:den>
                            <m:r>
                              <a:rPr lang="en-US" altLang="en-US" b="0" i="1" dirty="0" smtClean="0">
                                <a:latin typeface="Cambria Math" panose="02040503050406030204" pitchFamily="18" charset="0"/>
                              </a:rPr>
                              <m:t>𝐹</m:t>
                            </m:r>
                            <m:r>
                              <a:rPr lang="en-US" altLang="en-US" b="0" i="1" dirty="0" smtClean="0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altLang="en-US" b="0" i="1" dirty="0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den>
                        </m:f>
                      </m:e>
                    </m:d>
                    <m:r>
                      <a:rPr lang="en-US" altLang="en-US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altLang="en-US" dirty="0" smtClean="0"/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𝑡𝑎𝑛</m:t>
                        </m:r>
                      </m:e>
                      <m:sup>
                        <m:r>
                          <a:rPr lang="en-US" altLang="en-US" i="1" dirty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US" alt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altLang="en-US" i="1" dirty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en-US" i="1" dirty="0">
                                <a:latin typeface="Cambria Math" panose="02040503050406030204" pitchFamily="18" charset="0"/>
                              </a:rPr>
                              <m:t>𝑡𝑎𝑛</m:t>
                            </m:r>
                            <m:r>
                              <a:rPr lang="en-US" alt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26</m:t>
                            </m:r>
                          </m:num>
                          <m:den>
                            <m:r>
                              <a:rPr lang="en-US" altLang="en-US" b="0" i="1" dirty="0" smtClean="0">
                                <a:latin typeface="Cambria Math" panose="02040503050406030204" pitchFamily="18" charset="0"/>
                              </a:rPr>
                              <m:t>1.5</m:t>
                            </m:r>
                          </m:den>
                        </m:f>
                      </m:e>
                    </m:d>
                    <m:r>
                      <a:rPr lang="en-US" altLang="en-US" b="0" i="1" dirty="0" smtClean="0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18</m:t>
                        </m:r>
                      </m:e>
                      <m:sup>
                        <m:r>
                          <a:rPr lang="en-US" altLang="en-US" b="0" i="1" dirty="0" smtClean="0">
                            <a:latin typeface="Cambria Math" panose="02040503050406030204" pitchFamily="18" charset="0"/>
                          </a:rPr>
                          <m:t>𝑜</m:t>
                        </m:r>
                      </m:sup>
                    </m:sSup>
                  </m:oMath>
                </a14:m>
                <a:endParaRPr lang="en-US" altLang="en-US" dirty="0" smtClean="0"/>
              </a:p>
              <a:p>
                <a:endParaRPr lang="en-US" altLang="en-US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𝑑𝑒𝑠𝑖𝑔𝑛</m:t>
                        </m:r>
                      </m:sub>
                    </m:sSub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𝑆𝑖𝑛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</m:e>
                            </m:d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𝑐𝑜𝑠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𝜃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𝑡𝑎𝑛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∅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𝑑</m:t>
                                    </m:r>
                                  </m:sub>
                                </m:sSub>
                              </m:e>
                            </m:d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d>
                          <m:dPr>
                            <m:ctrlP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en-US" b="0" i="1" smtClean="0">
                                <a:latin typeface="Cambria Math" panose="02040503050406030204" pitchFamily="18" charset="0"/>
                              </a:rPr>
                              <m:t>66.67</m:t>
                            </m:r>
                          </m:e>
                        </m:d>
                      </m:num>
                      <m:den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112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𝑆𝑖𝑛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35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55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35</m:t>
                                </m:r>
                              </m:e>
                            </m:d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35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𝑐𝑜𝑠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35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𝑡𝑎𝑛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18</m:t>
                                </m:r>
                              </m:e>
                            </m:d>
                          </m:den>
                        </m:f>
                      </m:e>
                    </m:d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=6.49′</m:t>
                    </m:r>
                  </m:oMath>
                </a14:m>
                <a:r>
                  <a:rPr lang="en-US" altLang="en-US" dirty="0" smtClean="0"/>
                  <a:t> </a:t>
                </a:r>
                <a:endParaRPr lang="en-US" altLang="en-US" dirty="0"/>
              </a:p>
            </p:txBody>
          </p:sp>
        </mc:Choice>
        <mc:Fallback xmlns="">
          <p:sp>
            <p:nvSpPr>
              <p:cNvPr id="33795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0483" y="150256"/>
                <a:ext cx="8815387" cy="6334106"/>
              </a:xfrm>
              <a:prstGeom prst="rect">
                <a:avLst/>
              </a:prstGeom>
              <a:blipFill rotWithShape="0">
                <a:blip r:embed="rId2"/>
                <a:stretch>
                  <a:fillRect l="-622" t="-57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320992" y="2321296"/>
                <a:ext cx="2689391" cy="2350836"/>
              </a:xfrm>
              <a:prstGeom prst="rect">
                <a:avLst/>
              </a:prstGeom>
              <a:solidFill>
                <a:srgbClr val="FFE79B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endParaRPr lang="en-US" sz="10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1000" b="0" i="1" smtClean="0">
                              <a:latin typeface="Cambria Math" panose="02040503050406030204" pitchFamily="18" charset="0"/>
                            </a:rPr>
                            <m:t>𝑐𝑟</m:t>
                          </m:r>
                        </m:sub>
                      </m:sSub>
                      <m:r>
                        <a:rPr lang="en-US" sz="1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US" sz="10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1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000" i="1">
                                  <a:latin typeface="Cambria Math" panose="02040503050406030204" pitchFamily="18" charset="0"/>
                                </a:rPr>
                                <m:t>𝑆𝑖𝑛</m:t>
                              </m:r>
                              <m:r>
                                <a:rPr lang="en-US" sz="1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num>
                            <m:den>
                              <m:r>
                                <a:rPr lang="en-US" sz="10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  <m:d>
                                <m:dPr>
                                  <m:ctrlP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  <m:t>𝑠𝑖𝑛</m:t>
                                  </m:r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𝑐𝑜𝑠</m:t>
                                  </m:r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𝑡𝑎𝑛</m:t>
                                  </m:r>
                                  <m:r>
                                    <a:rPr lang="en-US" sz="10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∅</m:t>
                                  </m:r>
                                </m:e>
                              </m:d>
                            </m:den>
                          </m:f>
                        </m:e>
                      </m:d>
                    </m:oMath>
                  </m:oMathPara>
                </a14:m>
                <a:endParaRPr lang="en-US" sz="1000" dirty="0" smtClean="0"/>
              </a:p>
              <a:p>
                <a:endParaRPr lang="en-US" sz="1000" dirty="0" smtClean="0"/>
              </a:p>
              <a:p>
                <a:endParaRPr lang="en-US" sz="1000" dirty="0"/>
              </a:p>
              <a:p>
                <a:endParaRPr lang="en-US" sz="10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1000" b="0" i="1" smtClean="0">
                              <a:latin typeface="Cambria Math" panose="02040503050406030204" pitchFamily="18" charset="0"/>
                            </a:rPr>
                            <m:t>𝑑𝑒𝑠</m:t>
                          </m:r>
                        </m:sub>
                      </m:sSub>
                      <m:r>
                        <a:rPr lang="en-US" sz="1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US" sz="1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sz="1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</m:num>
                        <m:den>
                          <m:r>
                            <a:rPr lang="en-US" sz="1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1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000" i="1">
                                  <a:latin typeface="Cambria Math" panose="02040503050406030204" pitchFamily="18" charset="0"/>
                                </a:rPr>
                                <m:t>𝑆𝑖𝑛</m:t>
                              </m:r>
                              <m:r>
                                <a:rPr lang="en-US" sz="1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num>
                            <m:den>
                              <m:r>
                                <a:rPr lang="en-US" sz="10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  <m:d>
                                <m:dPr>
                                  <m:ctrlP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  <m:t>𝑠𝑖𝑛</m:t>
                                  </m:r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𝑐𝑜𝑠</m:t>
                                  </m:r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n-US" sz="1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𝑡𝑎𝑛</m:t>
                                  </m:r>
                                  <m:sSub>
                                    <m:sSubPr>
                                      <m:ctrlPr>
                                        <a:rPr lang="en-US" sz="1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∅</m:t>
                                      </m:r>
                                    </m:e>
                                    <m:sub>
                                      <m:r>
                                        <a:rPr lang="en-US" sz="1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𝑑</m:t>
                                      </m:r>
                                    </m:sub>
                                  </m:sSub>
                                </m:e>
                              </m:d>
                            </m:den>
                          </m:f>
                        </m:e>
                      </m:d>
                    </m:oMath>
                  </m:oMathPara>
                </a14:m>
                <a:endParaRPr lang="en-US" sz="1000" dirty="0"/>
              </a:p>
              <a:p>
                <a:endParaRPr lang="en-US" sz="1000" dirty="0" smtClean="0"/>
              </a:p>
              <a:p>
                <a:endParaRPr lang="en-US" sz="1000" dirty="0" smtClean="0"/>
              </a:p>
              <a:p>
                <a:endParaRPr lang="en-US" sz="1000" dirty="0"/>
              </a:p>
              <a:p>
                <a:endParaRPr lang="en-US" sz="10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1000" i="1"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lang="en-US" sz="1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  <m:r>
                            <a:rPr lang="en-US" sz="1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𝐻𝑑𝑒𝑠</m:t>
                          </m:r>
                        </m:num>
                        <m:den>
                          <m:r>
                            <a:rPr lang="en-US" sz="1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1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000" b="0" i="1" smtClean="0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  <m:d>
                                <m:dPr>
                                  <m:ctrlP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0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000" b="0" i="1" smtClean="0">
                                      <a:latin typeface="Cambria Math" panose="02040503050406030204" pitchFamily="18" charset="0"/>
                                    </a:rPr>
                                    <m:t>𝑠𝑖𝑛</m:t>
                                  </m:r>
                                  <m:r>
                                    <a:rPr lang="en-US" sz="1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n-US" sz="1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𝑐𝑜𝑠</m:t>
                                  </m:r>
                                  <m:r>
                                    <a:rPr lang="en-US" sz="1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n-US" sz="1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1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𝑡𝑎𝑛</m:t>
                                  </m:r>
                                  <m:sSub>
                                    <m:sSubPr>
                                      <m:ctrlPr>
                                        <a:rPr lang="en-US" sz="1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∅</m:t>
                                      </m:r>
                                    </m:e>
                                    <m:sub>
                                      <m:r>
                                        <a:rPr lang="en-US" sz="1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𝑑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r>
                                <a:rPr lang="en-US" sz="1000" i="1">
                                  <a:latin typeface="Cambria Math" panose="02040503050406030204" pitchFamily="18" charset="0"/>
                                </a:rPr>
                                <m:t>𝑆𝑖𝑛</m:t>
                              </m:r>
                              <m:r>
                                <a:rPr lang="en-US" sz="1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0992" y="2321296"/>
                <a:ext cx="2689391" cy="235083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2" name="Group 81"/>
          <p:cNvGrpSpPr/>
          <p:nvPr/>
        </p:nvGrpSpPr>
        <p:grpSpPr>
          <a:xfrm>
            <a:off x="3920983" y="0"/>
            <a:ext cx="5130800" cy="2138596"/>
            <a:chOff x="3920983" y="0"/>
            <a:chExt cx="5130800" cy="2138596"/>
          </a:xfrm>
        </p:grpSpPr>
        <p:grpSp>
          <p:nvGrpSpPr>
            <p:cNvPr id="83" name="Group 82"/>
            <p:cNvGrpSpPr/>
            <p:nvPr/>
          </p:nvGrpSpPr>
          <p:grpSpPr>
            <a:xfrm>
              <a:off x="3920983" y="0"/>
              <a:ext cx="5130800" cy="2138596"/>
              <a:chOff x="3691467" y="2250440"/>
              <a:chExt cx="5130800" cy="2138596"/>
            </a:xfrm>
          </p:grpSpPr>
          <p:sp>
            <p:nvSpPr>
              <p:cNvPr id="91" name="Isosceles Triangle 1"/>
              <p:cNvSpPr/>
              <p:nvPr/>
            </p:nvSpPr>
            <p:spPr bwMode="auto">
              <a:xfrm>
                <a:off x="4715933" y="2480732"/>
                <a:ext cx="3412067" cy="1888067"/>
              </a:xfrm>
              <a:custGeom>
                <a:avLst/>
                <a:gdLst>
                  <a:gd name="connsiteX0" fmla="*/ 0 w 3843867"/>
                  <a:gd name="connsiteY0" fmla="*/ 1896533 h 1896533"/>
                  <a:gd name="connsiteX1" fmla="*/ 0 w 3843867"/>
                  <a:gd name="connsiteY1" fmla="*/ 0 h 1896533"/>
                  <a:gd name="connsiteX2" fmla="*/ 3843867 w 3843867"/>
                  <a:gd name="connsiteY2" fmla="*/ 1896533 h 1896533"/>
                  <a:gd name="connsiteX3" fmla="*/ 0 w 3843867"/>
                  <a:gd name="connsiteY3" fmla="*/ 1896533 h 1896533"/>
                  <a:gd name="connsiteX0" fmla="*/ 0 w 3843867"/>
                  <a:gd name="connsiteY0" fmla="*/ 1888066 h 1888066"/>
                  <a:gd name="connsiteX1" fmla="*/ 1854200 w 3843867"/>
                  <a:gd name="connsiteY1" fmla="*/ 0 h 1888066"/>
                  <a:gd name="connsiteX2" fmla="*/ 3843867 w 3843867"/>
                  <a:gd name="connsiteY2" fmla="*/ 1888066 h 1888066"/>
                  <a:gd name="connsiteX3" fmla="*/ 0 w 3843867"/>
                  <a:gd name="connsiteY3" fmla="*/ 1888066 h 1888066"/>
                  <a:gd name="connsiteX0" fmla="*/ 0 w 3412067"/>
                  <a:gd name="connsiteY0" fmla="*/ 1888067 h 1888067"/>
                  <a:gd name="connsiteX1" fmla="*/ 1854200 w 3412067"/>
                  <a:gd name="connsiteY1" fmla="*/ 1 h 1888067"/>
                  <a:gd name="connsiteX2" fmla="*/ 3412067 w 3412067"/>
                  <a:gd name="connsiteY2" fmla="*/ 0 h 1888067"/>
                  <a:gd name="connsiteX3" fmla="*/ 0 w 3412067"/>
                  <a:gd name="connsiteY3" fmla="*/ 1888067 h 18880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412067" h="1888067">
                    <a:moveTo>
                      <a:pt x="0" y="1888067"/>
                    </a:moveTo>
                    <a:lnTo>
                      <a:pt x="1854200" y="1"/>
                    </a:lnTo>
                    <a:lnTo>
                      <a:pt x="3412067" y="0"/>
                    </a:lnTo>
                    <a:lnTo>
                      <a:pt x="0" y="1888067"/>
                    </a:lnTo>
                    <a:close/>
                  </a:path>
                </a:pathLst>
              </a:custGeom>
              <a:solidFill>
                <a:srgbClr val="FFFF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92" name="Straight Connector 91"/>
              <p:cNvCxnSpPr/>
              <p:nvPr/>
            </p:nvCxnSpPr>
            <p:spPr bwMode="auto">
              <a:xfrm>
                <a:off x="3691467" y="2472267"/>
                <a:ext cx="5130800" cy="8467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3" name="Straight Connector 92"/>
              <p:cNvCxnSpPr/>
              <p:nvPr/>
            </p:nvCxnSpPr>
            <p:spPr bwMode="auto">
              <a:xfrm>
                <a:off x="3826934" y="4370493"/>
                <a:ext cx="2243667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4" name="Straight Arrow Connector 93"/>
              <p:cNvCxnSpPr/>
              <p:nvPr/>
            </p:nvCxnSpPr>
            <p:spPr bwMode="auto">
              <a:xfrm flipH="1">
                <a:off x="4123267" y="2473960"/>
                <a:ext cx="6773" cy="189484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triangle" w="med" len="med"/>
                <a:tailEnd type="triangle"/>
              </a:ln>
              <a:effectLst/>
            </p:spPr>
          </p:cxnSp>
          <p:grpSp>
            <p:nvGrpSpPr>
              <p:cNvPr id="95" name="Group 94"/>
              <p:cNvGrpSpPr/>
              <p:nvPr/>
            </p:nvGrpSpPr>
            <p:grpSpPr>
              <a:xfrm>
                <a:off x="6274922" y="2807208"/>
                <a:ext cx="703884" cy="512064"/>
                <a:chOff x="5616554" y="1161288"/>
                <a:chExt cx="703884" cy="512064"/>
              </a:xfrm>
            </p:grpSpPr>
            <p:cxnSp>
              <p:nvCxnSpPr>
                <p:cNvPr id="109" name="Straight Arrow Connector 108"/>
                <p:cNvCxnSpPr/>
                <p:nvPr/>
              </p:nvCxnSpPr>
              <p:spPr bwMode="auto">
                <a:xfrm>
                  <a:off x="5925312" y="1161288"/>
                  <a:ext cx="0" cy="512064"/>
                </a:xfrm>
                <a:prstGeom prst="straightConnector1">
                  <a:avLst/>
                </a:prstGeom>
                <a:solidFill>
                  <a:schemeClr val="accent1"/>
                </a:solidFill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10" name="Straight Arrow Connector 109"/>
                <p:cNvCxnSpPr/>
                <p:nvPr/>
              </p:nvCxnSpPr>
              <p:spPr bwMode="auto">
                <a:xfrm>
                  <a:off x="5616554" y="1285979"/>
                  <a:ext cx="292608" cy="365760"/>
                </a:xfrm>
                <a:prstGeom prst="straightConnector1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rgbClr val="216EDF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111" name="Straight Arrow Connector 110"/>
                <p:cNvCxnSpPr/>
                <p:nvPr/>
              </p:nvCxnSpPr>
              <p:spPr bwMode="auto">
                <a:xfrm flipH="1">
                  <a:off x="5934575" y="1423741"/>
                  <a:ext cx="385863" cy="237023"/>
                </a:xfrm>
                <a:prstGeom prst="straightConnector1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</p:grpSp>
          <p:sp>
            <p:nvSpPr>
              <p:cNvPr id="96" name="TextBox 95"/>
              <p:cNvSpPr txBox="1"/>
              <p:nvPr/>
            </p:nvSpPr>
            <p:spPr>
              <a:xfrm rot="19649837">
                <a:off x="6662499" y="2720662"/>
                <a:ext cx="938077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 smtClean="0">
                    <a:solidFill>
                      <a:srgbClr val="FF0000"/>
                    </a:solidFill>
                  </a:rPr>
                  <a:t>T</a:t>
                </a:r>
                <a:r>
                  <a:rPr lang="en-US" sz="1100" baseline="-25000" dirty="0" smtClean="0">
                    <a:solidFill>
                      <a:srgbClr val="FF0000"/>
                    </a:solidFill>
                  </a:rPr>
                  <a:t>a</a:t>
                </a:r>
                <a:r>
                  <a:rPr lang="en-US" sz="1100" dirty="0" smtClean="0">
                    <a:solidFill>
                      <a:srgbClr val="FF0000"/>
                    </a:solidFill>
                  </a:rPr>
                  <a:t> = </a:t>
                </a:r>
                <a:r>
                  <a:rPr lang="en-US" sz="1100" dirty="0" err="1" smtClean="0">
                    <a:solidFill>
                      <a:srgbClr val="FF0000"/>
                    </a:solidFill>
                  </a:rPr>
                  <a:t>W.sin</a:t>
                </a:r>
                <a:r>
                  <a:rPr lang="en-US" sz="1100" dirty="0" err="1" smtClean="0">
                    <a:solidFill>
                      <a:srgbClr val="FF0000"/>
                    </a:solidFill>
                    <a:latin typeface="Symbol" panose="05050102010706020507" pitchFamily="18" charset="2"/>
                  </a:rPr>
                  <a:t>q</a:t>
                </a:r>
                <a:endParaRPr lang="en-US" sz="1100" dirty="0">
                  <a:solidFill>
                    <a:srgbClr val="FF0000"/>
                  </a:solidFill>
                  <a:latin typeface="Symbol" panose="05050102010706020507" pitchFamily="18" charset="2"/>
                </a:endParaRPr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6425501" y="2553314"/>
                <a:ext cx="35458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b="1" dirty="0" smtClean="0"/>
                  <a:t>W</a:t>
                </a:r>
                <a:endParaRPr lang="en-US" sz="1400" b="1" dirty="0">
                  <a:latin typeface="Symbol" panose="05050102010706020507" pitchFamily="18" charset="2"/>
                </a:endParaRPr>
              </a:p>
            </p:txBody>
          </p:sp>
          <p:sp>
            <p:nvSpPr>
              <p:cNvPr id="98" name="Freeform 97"/>
              <p:cNvSpPr/>
              <p:nvPr/>
            </p:nvSpPr>
            <p:spPr bwMode="auto">
              <a:xfrm>
                <a:off x="5085014" y="3984061"/>
                <a:ext cx="173568" cy="386455"/>
              </a:xfrm>
              <a:custGeom>
                <a:avLst/>
                <a:gdLst>
                  <a:gd name="connsiteX0" fmla="*/ 0 w 90579"/>
                  <a:gd name="connsiteY0" fmla="*/ 0 h 217170"/>
                  <a:gd name="connsiteX1" fmla="*/ 85725 w 90579"/>
                  <a:gd name="connsiteY1" fmla="*/ 81915 h 217170"/>
                  <a:gd name="connsiteX2" fmla="*/ 72390 w 90579"/>
                  <a:gd name="connsiteY2" fmla="*/ 217170 h 2171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0579" h="217170">
                    <a:moveTo>
                      <a:pt x="0" y="0"/>
                    </a:moveTo>
                    <a:cubicBezTo>
                      <a:pt x="36830" y="22860"/>
                      <a:pt x="73660" y="45720"/>
                      <a:pt x="85725" y="81915"/>
                    </a:cubicBezTo>
                    <a:cubicBezTo>
                      <a:pt x="97790" y="118110"/>
                      <a:pt x="85090" y="167640"/>
                      <a:pt x="72390" y="217170"/>
                    </a:cubicBezTo>
                  </a:path>
                </a:pathLst>
              </a:custGeom>
              <a:noFill/>
              <a:ln w="0" cap="flat" cmpd="sng" algn="ctr">
                <a:solidFill>
                  <a:schemeClr val="tx1"/>
                </a:solidFill>
                <a:prstDash val="solid"/>
                <a:round/>
                <a:headEnd type="triangle" w="sm" len="sm"/>
                <a:tailEnd type="triangl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99" name="Freeform 98"/>
              <p:cNvSpPr/>
              <p:nvPr/>
            </p:nvSpPr>
            <p:spPr bwMode="auto">
              <a:xfrm>
                <a:off x="5337692" y="4026861"/>
                <a:ext cx="132948" cy="329427"/>
              </a:xfrm>
              <a:custGeom>
                <a:avLst/>
                <a:gdLst>
                  <a:gd name="connsiteX0" fmla="*/ 0 w 90579"/>
                  <a:gd name="connsiteY0" fmla="*/ 0 h 217170"/>
                  <a:gd name="connsiteX1" fmla="*/ 85725 w 90579"/>
                  <a:gd name="connsiteY1" fmla="*/ 81915 h 217170"/>
                  <a:gd name="connsiteX2" fmla="*/ 72390 w 90579"/>
                  <a:gd name="connsiteY2" fmla="*/ 217170 h 2171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0579" h="217170">
                    <a:moveTo>
                      <a:pt x="0" y="0"/>
                    </a:moveTo>
                    <a:cubicBezTo>
                      <a:pt x="36830" y="22860"/>
                      <a:pt x="73660" y="45720"/>
                      <a:pt x="85725" y="81915"/>
                    </a:cubicBezTo>
                    <a:cubicBezTo>
                      <a:pt x="97790" y="118110"/>
                      <a:pt x="85090" y="167640"/>
                      <a:pt x="72390" y="217170"/>
                    </a:cubicBezTo>
                  </a:path>
                </a:pathLst>
              </a:custGeom>
              <a:noFill/>
              <a:ln w="0" cap="flat" cmpd="sng" algn="ctr">
                <a:solidFill>
                  <a:schemeClr val="tx1"/>
                </a:solidFill>
                <a:prstDash val="solid"/>
                <a:round/>
                <a:headEnd type="triangle" w="sm" len="sm"/>
                <a:tailEnd type="triangl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5402456" y="4066482"/>
                <a:ext cx="26481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i="1" dirty="0" smtClean="0">
                    <a:latin typeface="Symbol" panose="05050102010706020507" pitchFamily="18" charset="2"/>
                  </a:rPr>
                  <a:t>q</a:t>
                </a:r>
                <a:endParaRPr lang="en-US" sz="1200" i="1" dirty="0">
                  <a:latin typeface="Symbol" panose="05050102010706020507" pitchFamily="18" charset="2"/>
                </a:endParaRPr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5030684" y="4096332"/>
                <a:ext cx="28557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b="1" i="1" dirty="0" smtClean="0">
                    <a:latin typeface="Symbol" panose="05050102010706020507" pitchFamily="18" charset="2"/>
                  </a:rPr>
                  <a:t>b</a:t>
                </a:r>
                <a:endParaRPr lang="en-US" sz="1100" b="1" i="1" dirty="0">
                  <a:latin typeface="Symbol" panose="05050102010706020507" pitchFamily="18" charset="2"/>
                </a:endParaRPr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4546600" y="4135120"/>
                <a:ext cx="274434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</a:t>
                </a:r>
                <a:endParaRPr lang="en-US" sz="105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3952240" y="3296920"/>
                <a:ext cx="351378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H</a:t>
                </a:r>
                <a:endParaRPr lang="en-US" dirty="0"/>
              </a:p>
            </p:txBody>
          </p:sp>
          <p:cxnSp>
            <p:nvCxnSpPr>
              <p:cNvPr id="104" name="Straight Arrow Connector 103"/>
              <p:cNvCxnSpPr/>
              <p:nvPr/>
            </p:nvCxnSpPr>
            <p:spPr bwMode="auto">
              <a:xfrm flipV="1">
                <a:off x="5974740" y="3354581"/>
                <a:ext cx="619760" cy="340360"/>
              </a:xfrm>
              <a:prstGeom prst="straightConnector1">
                <a:avLst/>
              </a:prstGeom>
              <a:solidFill>
                <a:schemeClr val="accent1"/>
              </a:solidFill>
              <a:ln w="158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arrow"/>
              </a:ln>
              <a:effectLst/>
            </p:spPr>
          </p:cxnSp>
          <p:sp>
            <p:nvSpPr>
              <p:cNvPr id="106" name="TextBox 105"/>
              <p:cNvSpPr txBox="1"/>
              <p:nvPr/>
            </p:nvSpPr>
            <p:spPr>
              <a:xfrm>
                <a:off x="6410564" y="2250440"/>
                <a:ext cx="274434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</a:t>
                </a:r>
                <a:endParaRPr lang="en-US" sz="105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7" name="TextBox 106"/>
              <p:cNvSpPr txBox="1"/>
              <p:nvPr/>
            </p:nvSpPr>
            <p:spPr>
              <a:xfrm>
                <a:off x="7998823" y="2250440"/>
                <a:ext cx="282450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</a:t>
                </a:r>
                <a:endParaRPr lang="en-US" sz="105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8" name="TextBox 107"/>
                  <p:cNvSpPr txBox="1"/>
                  <p:nvPr/>
                </p:nvSpPr>
                <p:spPr>
                  <a:xfrm>
                    <a:off x="8085667" y="2878666"/>
                    <a:ext cx="726353" cy="92333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 </m:t>
                          </m:r>
                        </m:oMath>
                      </m:oMathPara>
                    </a14:m>
                    <a:endParaRPr lang="en-US" dirty="0" smtClean="0">
                      <a:ea typeface="Cambria Math" panose="02040503050406030204" pitchFamily="18" charset="0"/>
                    </a:endParaRPr>
                  </a:p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∅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</m:oMath>
                      </m:oMathPara>
                    </a14:m>
                    <a:endParaRPr lang="en-US" dirty="0" smtClean="0">
                      <a:ea typeface="Cambria Math" panose="02040503050406030204" pitchFamily="18" charset="0"/>
                    </a:endParaRPr>
                  </a:p>
                  <a:p>
                    <a:r>
                      <a:rPr lang="en-US" dirty="0" smtClean="0"/>
                      <a:t>c =</a:t>
                    </a:r>
                    <a:endParaRPr lang="en-US" dirty="0"/>
                  </a:p>
                </p:txBody>
              </p:sp>
            </mc:Choice>
            <mc:Fallback xmlns="">
              <p:sp>
                <p:nvSpPr>
                  <p:cNvPr id="33" name="TextBox 3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085667" y="2878666"/>
                    <a:ext cx="726353" cy="923330"/>
                  </a:xfrm>
                  <a:prstGeom prst="rect">
                    <a:avLst/>
                  </a:prstGeom>
                  <a:blipFill>
                    <a:blip r:embed="rId7"/>
                    <a:stretch>
                      <a:fillRect l="-6723" b="-9272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84" name="TextBox 83"/>
            <p:cNvSpPr txBox="1"/>
            <p:nvPr/>
          </p:nvSpPr>
          <p:spPr>
            <a:xfrm rot="19649837">
              <a:off x="5811818" y="545433"/>
              <a:ext cx="99257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rgbClr val="216EDF"/>
                  </a:solidFill>
                </a:rPr>
                <a:t>N</a:t>
              </a:r>
              <a:r>
                <a:rPr lang="en-US" sz="1100" baseline="-25000" dirty="0" smtClean="0">
                  <a:solidFill>
                    <a:srgbClr val="216EDF"/>
                  </a:solidFill>
                </a:rPr>
                <a:t>a</a:t>
              </a:r>
              <a:r>
                <a:rPr lang="en-US" sz="1100" dirty="0" smtClean="0">
                  <a:solidFill>
                    <a:srgbClr val="216EDF"/>
                  </a:solidFill>
                </a:rPr>
                <a:t> = </a:t>
              </a:r>
              <a:r>
                <a:rPr lang="en-US" sz="1100" dirty="0" err="1" smtClean="0">
                  <a:solidFill>
                    <a:srgbClr val="216EDF"/>
                  </a:solidFill>
                </a:rPr>
                <a:t>W.cos</a:t>
              </a:r>
              <a:r>
                <a:rPr lang="en-US" sz="1100" dirty="0" err="1" smtClean="0">
                  <a:solidFill>
                    <a:srgbClr val="216EDF"/>
                  </a:solidFill>
                  <a:latin typeface="Symbol" panose="05050102010706020507" pitchFamily="18" charset="2"/>
                </a:rPr>
                <a:t>q</a:t>
              </a:r>
              <a:endParaRPr lang="en-US" sz="1100" dirty="0">
                <a:solidFill>
                  <a:srgbClr val="216EDF"/>
                </a:solidFill>
                <a:latin typeface="Symbol" panose="05050102010706020507" pitchFamily="18" charset="2"/>
              </a:endParaRPr>
            </a:p>
          </p:txBody>
        </p:sp>
        <p:sp>
          <p:nvSpPr>
            <p:cNvPr id="85" name="Rectangle 84"/>
            <p:cNvSpPr/>
            <p:nvPr/>
          </p:nvSpPr>
          <p:spPr>
            <a:xfrm rot="19731847">
              <a:off x="6323679" y="1041461"/>
              <a:ext cx="308098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100" b="1" dirty="0" smtClean="0">
                  <a:solidFill>
                    <a:srgbClr val="00B050"/>
                  </a:solidFill>
                </a:rPr>
                <a:t>T</a:t>
              </a:r>
              <a:r>
                <a:rPr lang="en-US" sz="1100" b="1" baseline="-25000" dirty="0" smtClean="0">
                  <a:solidFill>
                    <a:srgbClr val="00B050"/>
                  </a:solidFill>
                </a:rPr>
                <a:t>r</a:t>
              </a:r>
              <a:endParaRPr lang="en-US" sz="1100" b="1" baseline="-25000" dirty="0">
                <a:solidFill>
                  <a:srgbClr val="00B050"/>
                </a:solidFill>
              </a:endParaRPr>
            </a:p>
          </p:txBody>
        </p:sp>
        <p:cxnSp>
          <p:nvCxnSpPr>
            <p:cNvPr id="86" name="Straight Arrow Connector 85"/>
            <p:cNvCxnSpPr/>
            <p:nvPr/>
          </p:nvCxnSpPr>
          <p:spPr bwMode="auto">
            <a:xfrm>
              <a:off x="6852781" y="1089179"/>
              <a:ext cx="292608" cy="36576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arrow" w="med" len="med"/>
              <a:tailEnd type="none"/>
            </a:ln>
            <a:effectLst/>
          </p:spPr>
        </p:cxnSp>
        <p:sp>
          <p:nvSpPr>
            <p:cNvPr id="87" name="Rectangle 86"/>
            <p:cNvSpPr/>
            <p:nvPr/>
          </p:nvSpPr>
          <p:spPr>
            <a:xfrm rot="19731847">
              <a:off x="6839423" y="1407616"/>
              <a:ext cx="638316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100" b="1" dirty="0" smtClean="0">
                  <a:solidFill>
                    <a:srgbClr val="00B050"/>
                  </a:solidFill>
                </a:rPr>
                <a:t>N</a:t>
              </a:r>
              <a:r>
                <a:rPr lang="en-US" sz="1100" b="1" baseline="-25000" dirty="0" smtClean="0">
                  <a:solidFill>
                    <a:srgbClr val="00B050"/>
                  </a:solidFill>
                </a:rPr>
                <a:t>a</a:t>
              </a:r>
              <a:r>
                <a:rPr lang="en-US" sz="1100" b="1" dirty="0" smtClean="0">
                  <a:solidFill>
                    <a:srgbClr val="00B050"/>
                  </a:solidFill>
                </a:rPr>
                <a:t> = N</a:t>
              </a:r>
              <a:r>
                <a:rPr lang="en-US" sz="1100" b="1" baseline="-25000" dirty="0" smtClean="0">
                  <a:solidFill>
                    <a:srgbClr val="00B050"/>
                  </a:solidFill>
                </a:rPr>
                <a:t>r</a:t>
              </a:r>
              <a:endParaRPr lang="en-US" sz="1100" b="1" baseline="-25000" dirty="0">
                <a:solidFill>
                  <a:srgbClr val="00B05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" name="Rectangle 87"/>
                <p:cNvSpPr/>
                <p:nvPr/>
              </p:nvSpPr>
              <p:spPr>
                <a:xfrm>
                  <a:off x="6975122" y="756453"/>
                  <a:ext cx="430824" cy="36298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  <m:r>
                          <a:rPr lang="en-US" b="0" i="1" baseline="-25000" smtClean="0">
                            <a:solidFill>
                              <a:srgbClr val="FF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</m:t>
                        </m:r>
                      </m:oMath>
                    </m:oMathPara>
                  </a14:m>
                  <a:endParaRPr lang="en-US" baseline="-25000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88" name="Rectangle 8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75122" y="756453"/>
                  <a:ext cx="430824" cy="362984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b="-8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9" name="Rectangle 88"/>
                <p:cNvSpPr/>
                <p:nvPr/>
              </p:nvSpPr>
              <p:spPr>
                <a:xfrm>
                  <a:off x="6256665" y="1213654"/>
                  <a:ext cx="412549" cy="36298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solidFill>
                              <a:srgbClr val="00B05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𝜏</m:t>
                        </m:r>
                        <m:r>
                          <a:rPr lang="en-US" b="0" i="1" baseline="-25000" smtClean="0">
                            <a:solidFill>
                              <a:srgbClr val="00B05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oMath>
                    </m:oMathPara>
                  </a14:m>
                  <a:endParaRPr lang="en-US" baseline="-25000" dirty="0"/>
                </a:p>
              </p:txBody>
            </p:sp>
          </mc:Choice>
          <mc:Fallback xmlns="">
            <p:sp>
              <p:nvSpPr>
                <p:cNvPr id="89" name="Rectangle 8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56665" y="1213654"/>
                  <a:ext cx="412549" cy="362984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b="-3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36431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reeform 2"/>
          <p:cNvSpPr>
            <a:spLocks noChangeArrowheads="1"/>
          </p:cNvSpPr>
          <p:nvPr/>
        </p:nvSpPr>
        <p:spPr bwMode="auto">
          <a:xfrm>
            <a:off x="3390900" y="3024188"/>
            <a:ext cx="4989513" cy="2501900"/>
          </a:xfrm>
          <a:custGeom>
            <a:avLst/>
            <a:gdLst>
              <a:gd name="T0" fmla="*/ 2147483646 w 3773"/>
              <a:gd name="T1" fmla="*/ 2147483646 h 1872"/>
              <a:gd name="T2" fmla="*/ 2147483646 w 3773"/>
              <a:gd name="T3" fmla="*/ 2147483646 h 1872"/>
              <a:gd name="T4" fmla="*/ 2147483646 w 3773"/>
              <a:gd name="T5" fmla="*/ 2147483646 h 1872"/>
              <a:gd name="T6" fmla="*/ 2147483646 w 3773"/>
              <a:gd name="T7" fmla="*/ 2147483646 h 1872"/>
              <a:gd name="T8" fmla="*/ 2147483646 w 3773"/>
              <a:gd name="T9" fmla="*/ 2147483646 h 1872"/>
              <a:gd name="T10" fmla="*/ 2147483646 w 3773"/>
              <a:gd name="T11" fmla="*/ 2147483646 h 1872"/>
              <a:gd name="T12" fmla="*/ 2147483646 w 3773"/>
              <a:gd name="T13" fmla="*/ 2147483646 h 1872"/>
              <a:gd name="T14" fmla="*/ 2147483646 w 3773"/>
              <a:gd name="T15" fmla="*/ 2147483646 h 1872"/>
              <a:gd name="T16" fmla="*/ 2147483646 w 3773"/>
              <a:gd name="T17" fmla="*/ 2147483646 h 1872"/>
              <a:gd name="T18" fmla="*/ 2147483646 w 3773"/>
              <a:gd name="T19" fmla="*/ 2147483646 h 1872"/>
              <a:gd name="T20" fmla="*/ 2147483646 w 3773"/>
              <a:gd name="T21" fmla="*/ 2147483646 h 1872"/>
              <a:gd name="T22" fmla="*/ 2147483646 w 3773"/>
              <a:gd name="T23" fmla="*/ 2147483646 h 1872"/>
              <a:gd name="T24" fmla="*/ 2147483646 w 3773"/>
              <a:gd name="T25" fmla="*/ 2147483646 h 1872"/>
              <a:gd name="T26" fmla="*/ 2147483646 w 3773"/>
              <a:gd name="T27" fmla="*/ 2147483646 h 1872"/>
              <a:gd name="T28" fmla="*/ 2147483646 w 3773"/>
              <a:gd name="T29" fmla="*/ 2147483646 h 1872"/>
              <a:gd name="T30" fmla="*/ 2147483646 w 3773"/>
              <a:gd name="T31" fmla="*/ 2147483646 h 1872"/>
              <a:gd name="T32" fmla="*/ 2147483646 w 3773"/>
              <a:gd name="T33" fmla="*/ 2147483646 h 1872"/>
              <a:gd name="T34" fmla="*/ 2147483646 w 3773"/>
              <a:gd name="T35" fmla="*/ 2147483646 h 1872"/>
              <a:gd name="T36" fmla="*/ 2147483646 w 3773"/>
              <a:gd name="T37" fmla="*/ 2147483646 h 1872"/>
              <a:gd name="T38" fmla="*/ 2147483646 w 3773"/>
              <a:gd name="T39" fmla="*/ 2147483646 h 1872"/>
              <a:gd name="T40" fmla="*/ 2147483646 w 3773"/>
              <a:gd name="T41" fmla="*/ 2147483646 h 1872"/>
              <a:gd name="T42" fmla="*/ 2147483646 w 3773"/>
              <a:gd name="T43" fmla="*/ 2147483646 h 1872"/>
              <a:gd name="T44" fmla="*/ 2147483646 w 3773"/>
              <a:gd name="T45" fmla="*/ 2147483646 h 1872"/>
              <a:gd name="T46" fmla="*/ 2147483646 w 3773"/>
              <a:gd name="T47" fmla="*/ 2147483646 h 1872"/>
              <a:gd name="T48" fmla="*/ 2147483646 w 3773"/>
              <a:gd name="T49" fmla="*/ 2147483646 h 1872"/>
              <a:gd name="T50" fmla="*/ 2147483646 w 3773"/>
              <a:gd name="T51" fmla="*/ 2147483646 h 1872"/>
              <a:gd name="T52" fmla="*/ 2147483646 w 3773"/>
              <a:gd name="T53" fmla="*/ 2147483646 h 1872"/>
              <a:gd name="T54" fmla="*/ 2147483646 w 3773"/>
              <a:gd name="T55" fmla="*/ 2147483646 h 1872"/>
              <a:gd name="T56" fmla="*/ 2147483646 w 3773"/>
              <a:gd name="T57" fmla="*/ 2147483646 h 1872"/>
              <a:gd name="T58" fmla="*/ 2147483646 w 3773"/>
              <a:gd name="T59" fmla="*/ 2147483646 h 1872"/>
              <a:gd name="T60" fmla="*/ 2147483646 w 3773"/>
              <a:gd name="T61" fmla="*/ 2147483646 h 1872"/>
              <a:gd name="T62" fmla="*/ 2147483646 w 3773"/>
              <a:gd name="T63" fmla="*/ 2147483646 h 1872"/>
              <a:gd name="T64" fmla="*/ 2147483646 w 3773"/>
              <a:gd name="T65" fmla="*/ 2147483646 h 1872"/>
              <a:gd name="T66" fmla="*/ 2147483646 w 3773"/>
              <a:gd name="T67" fmla="*/ 2147483646 h 1872"/>
              <a:gd name="T68" fmla="*/ 2147483646 w 3773"/>
              <a:gd name="T69" fmla="*/ 2147483646 h 1872"/>
              <a:gd name="T70" fmla="*/ 2147483646 w 3773"/>
              <a:gd name="T71" fmla="*/ 2147483646 h 1872"/>
              <a:gd name="T72" fmla="*/ 2147483646 w 3773"/>
              <a:gd name="T73" fmla="*/ 2147483646 h 1872"/>
              <a:gd name="T74" fmla="*/ 2147483646 w 3773"/>
              <a:gd name="T75" fmla="*/ 2147483646 h 1872"/>
              <a:gd name="T76" fmla="*/ 2147483646 w 3773"/>
              <a:gd name="T77" fmla="*/ 2147483646 h 1872"/>
              <a:gd name="T78" fmla="*/ 2147483646 w 3773"/>
              <a:gd name="T79" fmla="*/ 2147483646 h 1872"/>
              <a:gd name="T80" fmla="*/ 2147483646 w 3773"/>
              <a:gd name="T81" fmla="*/ 2147483646 h 1872"/>
              <a:gd name="T82" fmla="*/ 2147483646 w 3773"/>
              <a:gd name="T83" fmla="*/ 2147483646 h 1872"/>
              <a:gd name="T84" fmla="*/ 2147483646 w 3773"/>
              <a:gd name="T85" fmla="*/ 2147483646 h 1872"/>
              <a:gd name="T86" fmla="*/ 2147483646 w 3773"/>
              <a:gd name="T87" fmla="*/ 2147483646 h 1872"/>
              <a:gd name="T88" fmla="*/ 2147483646 w 3773"/>
              <a:gd name="T89" fmla="*/ 2147483646 h 1872"/>
              <a:gd name="T90" fmla="*/ 2147483646 w 3773"/>
              <a:gd name="T91" fmla="*/ 2147483646 h 1872"/>
              <a:gd name="T92" fmla="*/ 2147483646 w 3773"/>
              <a:gd name="T93" fmla="*/ 2147483646 h 1872"/>
              <a:gd name="T94" fmla="*/ 2147483646 w 3773"/>
              <a:gd name="T95" fmla="*/ 2147483646 h 1872"/>
              <a:gd name="T96" fmla="*/ 2147483646 w 3773"/>
              <a:gd name="T97" fmla="*/ 2147483646 h 1872"/>
              <a:gd name="T98" fmla="*/ 2147483646 w 3773"/>
              <a:gd name="T99" fmla="*/ 2147483646 h 1872"/>
              <a:gd name="T100" fmla="*/ 2147483646 w 3773"/>
              <a:gd name="T101" fmla="*/ 2147483646 h 1872"/>
              <a:gd name="T102" fmla="*/ 2147483646 w 3773"/>
              <a:gd name="T103" fmla="*/ 2147483646 h 1872"/>
              <a:gd name="T104" fmla="*/ 2147483646 w 3773"/>
              <a:gd name="T105" fmla="*/ 2147483646 h 1872"/>
              <a:gd name="T106" fmla="*/ 2147483646 w 3773"/>
              <a:gd name="T107" fmla="*/ 2147483646 h 1872"/>
              <a:gd name="T108" fmla="*/ 2147483646 w 3773"/>
              <a:gd name="T109" fmla="*/ 2147483646 h 1872"/>
              <a:gd name="T110" fmla="*/ 2147483646 w 3773"/>
              <a:gd name="T111" fmla="*/ 2147483646 h 1872"/>
              <a:gd name="T112" fmla="*/ 2147483646 w 3773"/>
              <a:gd name="T113" fmla="*/ 0 h 1872"/>
              <a:gd name="T114" fmla="*/ 2147483646 w 3773"/>
              <a:gd name="T115" fmla="*/ 2147483646 h 1872"/>
              <a:gd name="T116" fmla="*/ 2147483646 w 3773"/>
              <a:gd name="T117" fmla="*/ 2147483646 h 1872"/>
              <a:gd name="T118" fmla="*/ 2147483646 w 3773"/>
              <a:gd name="T119" fmla="*/ 2147483646 h 1872"/>
              <a:gd name="T120" fmla="*/ 2147483646 w 3773"/>
              <a:gd name="T121" fmla="*/ 2147483646 h 1872"/>
              <a:gd name="T122" fmla="*/ 2147483646 w 3773"/>
              <a:gd name="T123" fmla="*/ 2147483646 h 1872"/>
              <a:gd name="T124" fmla="*/ 2147483646 w 3773"/>
              <a:gd name="T125" fmla="*/ 2147483646 h 1872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3773"/>
              <a:gd name="T190" fmla="*/ 0 h 1872"/>
              <a:gd name="T191" fmla="*/ 3773 w 3773"/>
              <a:gd name="T192" fmla="*/ 1872 h 1872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3773" h="1872">
                <a:moveTo>
                  <a:pt x="3773" y="7"/>
                </a:moveTo>
                <a:lnTo>
                  <a:pt x="3773" y="7"/>
                </a:lnTo>
                <a:lnTo>
                  <a:pt x="3773" y="8"/>
                </a:lnTo>
                <a:lnTo>
                  <a:pt x="3773" y="9"/>
                </a:lnTo>
                <a:lnTo>
                  <a:pt x="3773" y="10"/>
                </a:lnTo>
                <a:lnTo>
                  <a:pt x="3773" y="11"/>
                </a:lnTo>
                <a:lnTo>
                  <a:pt x="3772" y="12"/>
                </a:lnTo>
                <a:lnTo>
                  <a:pt x="3772" y="13"/>
                </a:lnTo>
                <a:lnTo>
                  <a:pt x="3772" y="15"/>
                </a:lnTo>
                <a:lnTo>
                  <a:pt x="3772" y="16"/>
                </a:lnTo>
                <a:lnTo>
                  <a:pt x="3771" y="18"/>
                </a:lnTo>
                <a:lnTo>
                  <a:pt x="3771" y="20"/>
                </a:lnTo>
                <a:lnTo>
                  <a:pt x="3771" y="22"/>
                </a:lnTo>
                <a:lnTo>
                  <a:pt x="3770" y="24"/>
                </a:lnTo>
                <a:lnTo>
                  <a:pt x="3770" y="27"/>
                </a:lnTo>
                <a:lnTo>
                  <a:pt x="3770" y="29"/>
                </a:lnTo>
                <a:lnTo>
                  <a:pt x="3769" y="32"/>
                </a:lnTo>
                <a:lnTo>
                  <a:pt x="3769" y="35"/>
                </a:lnTo>
                <a:lnTo>
                  <a:pt x="3768" y="37"/>
                </a:lnTo>
                <a:lnTo>
                  <a:pt x="3767" y="40"/>
                </a:lnTo>
                <a:lnTo>
                  <a:pt x="3767" y="44"/>
                </a:lnTo>
                <a:lnTo>
                  <a:pt x="3766" y="47"/>
                </a:lnTo>
                <a:lnTo>
                  <a:pt x="3766" y="50"/>
                </a:lnTo>
                <a:lnTo>
                  <a:pt x="3765" y="54"/>
                </a:lnTo>
                <a:lnTo>
                  <a:pt x="3764" y="58"/>
                </a:lnTo>
                <a:lnTo>
                  <a:pt x="3763" y="61"/>
                </a:lnTo>
                <a:lnTo>
                  <a:pt x="3763" y="65"/>
                </a:lnTo>
                <a:lnTo>
                  <a:pt x="3762" y="69"/>
                </a:lnTo>
                <a:lnTo>
                  <a:pt x="3761" y="74"/>
                </a:lnTo>
                <a:lnTo>
                  <a:pt x="3760" y="78"/>
                </a:lnTo>
                <a:lnTo>
                  <a:pt x="3759" y="82"/>
                </a:lnTo>
                <a:lnTo>
                  <a:pt x="3758" y="87"/>
                </a:lnTo>
                <a:lnTo>
                  <a:pt x="3757" y="92"/>
                </a:lnTo>
                <a:lnTo>
                  <a:pt x="3756" y="96"/>
                </a:lnTo>
                <a:lnTo>
                  <a:pt x="3755" y="101"/>
                </a:lnTo>
                <a:lnTo>
                  <a:pt x="3753" y="106"/>
                </a:lnTo>
                <a:lnTo>
                  <a:pt x="3752" y="112"/>
                </a:lnTo>
                <a:lnTo>
                  <a:pt x="3751" y="117"/>
                </a:lnTo>
                <a:lnTo>
                  <a:pt x="3750" y="122"/>
                </a:lnTo>
                <a:lnTo>
                  <a:pt x="3748" y="128"/>
                </a:lnTo>
                <a:lnTo>
                  <a:pt x="3747" y="133"/>
                </a:lnTo>
                <a:lnTo>
                  <a:pt x="3745" y="139"/>
                </a:lnTo>
                <a:lnTo>
                  <a:pt x="3744" y="145"/>
                </a:lnTo>
                <a:lnTo>
                  <a:pt x="3742" y="151"/>
                </a:lnTo>
                <a:lnTo>
                  <a:pt x="3741" y="157"/>
                </a:lnTo>
                <a:lnTo>
                  <a:pt x="3739" y="163"/>
                </a:lnTo>
                <a:lnTo>
                  <a:pt x="3738" y="169"/>
                </a:lnTo>
                <a:lnTo>
                  <a:pt x="3736" y="176"/>
                </a:lnTo>
                <a:lnTo>
                  <a:pt x="3734" y="182"/>
                </a:lnTo>
                <a:lnTo>
                  <a:pt x="3732" y="189"/>
                </a:lnTo>
                <a:lnTo>
                  <a:pt x="3730" y="195"/>
                </a:lnTo>
                <a:lnTo>
                  <a:pt x="3728" y="202"/>
                </a:lnTo>
                <a:lnTo>
                  <a:pt x="3726" y="209"/>
                </a:lnTo>
                <a:lnTo>
                  <a:pt x="3724" y="216"/>
                </a:lnTo>
                <a:lnTo>
                  <a:pt x="3722" y="223"/>
                </a:lnTo>
                <a:lnTo>
                  <a:pt x="3720" y="230"/>
                </a:lnTo>
                <a:lnTo>
                  <a:pt x="3718" y="237"/>
                </a:lnTo>
                <a:lnTo>
                  <a:pt x="3716" y="245"/>
                </a:lnTo>
                <a:lnTo>
                  <a:pt x="3713" y="252"/>
                </a:lnTo>
                <a:lnTo>
                  <a:pt x="3711" y="260"/>
                </a:lnTo>
                <a:lnTo>
                  <a:pt x="3709" y="267"/>
                </a:lnTo>
                <a:lnTo>
                  <a:pt x="3706" y="275"/>
                </a:lnTo>
                <a:lnTo>
                  <a:pt x="3704" y="283"/>
                </a:lnTo>
                <a:lnTo>
                  <a:pt x="3701" y="290"/>
                </a:lnTo>
                <a:lnTo>
                  <a:pt x="3698" y="298"/>
                </a:lnTo>
                <a:lnTo>
                  <a:pt x="3696" y="306"/>
                </a:lnTo>
                <a:lnTo>
                  <a:pt x="3693" y="314"/>
                </a:lnTo>
                <a:lnTo>
                  <a:pt x="3690" y="323"/>
                </a:lnTo>
                <a:lnTo>
                  <a:pt x="3687" y="331"/>
                </a:lnTo>
                <a:lnTo>
                  <a:pt x="3684" y="339"/>
                </a:lnTo>
                <a:lnTo>
                  <a:pt x="3681" y="348"/>
                </a:lnTo>
                <a:lnTo>
                  <a:pt x="3678" y="356"/>
                </a:lnTo>
                <a:lnTo>
                  <a:pt x="3675" y="365"/>
                </a:lnTo>
                <a:lnTo>
                  <a:pt x="3672" y="373"/>
                </a:lnTo>
                <a:lnTo>
                  <a:pt x="3669" y="382"/>
                </a:lnTo>
                <a:lnTo>
                  <a:pt x="3665" y="391"/>
                </a:lnTo>
                <a:lnTo>
                  <a:pt x="3662" y="400"/>
                </a:lnTo>
                <a:lnTo>
                  <a:pt x="3659" y="409"/>
                </a:lnTo>
                <a:lnTo>
                  <a:pt x="3655" y="418"/>
                </a:lnTo>
                <a:lnTo>
                  <a:pt x="3651" y="427"/>
                </a:lnTo>
                <a:lnTo>
                  <a:pt x="3648" y="436"/>
                </a:lnTo>
                <a:lnTo>
                  <a:pt x="3644" y="445"/>
                </a:lnTo>
                <a:lnTo>
                  <a:pt x="3640" y="454"/>
                </a:lnTo>
                <a:lnTo>
                  <a:pt x="3636" y="463"/>
                </a:lnTo>
                <a:lnTo>
                  <a:pt x="3632" y="473"/>
                </a:lnTo>
                <a:lnTo>
                  <a:pt x="3628" y="482"/>
                </a:lnTo>
                <a:lnTo>
                  <a:pt x="3624" y="492"/>
                </a:lnTo>
                <a:lnTo>
                  <a:pt x="3620" y="501"/>
                </a:lnTo>
                <a:lnTo>
                  <a:pt x="3616" y="511"/>
                </a:lnTo>
                <a:lnTo>
                  <a:pt x="3612" y="520"/>
                </a:lnTo>
                <a:lnTo>
                  <a:pt x="3607" y="530"/>
                </a:lnTo>
                <a:lnTo>
                  <a:pt x="3603" y="540"/>
                </a:lnTo>
                <a:lnTo>
                  <a:pt x="3598" y="550"/>
                </a:lnTo>
                <a:lnTo>
                  <a:pt x="3594" y="559"/>
                </a:lnTo>
                <a:lnTo>
                  <a:pt x="3589" y="569"/>
                </a:lnTo>
                <a:lnTo>
                  <a:pt x="3584" y="579"/>
                </a:lnTo>
                <a:lnTo>
                  <a:pt x="3580" y="589"/>
                </a:lnTo>
                <a:lnTo>
                  <a:pt x="3575" y="599"/>
                </a:lnTo>
                <a:lnTo>
                  <a:pt x="3570" y="609"/>
                </a:lnTo>
                <a:lnTo>
                  <a:pt x="3565" y="619"/>
                </a:lnTo>
                <a:lnTo>
                  <a:pt x="3559" y="630"/>
                </a:lnTo>
                <a:lnTo>
                  <a:pt x="3554" y="640"/>
                </a:lnTo>
                <a:lnTo>
                  <a:pt x="3549" y="650"/>
                </a:lnTo>
                <a:lnTo>
                  <a:pt x="3544" y="660"/>
                </a:lnTo>
                <a:lnTo>
                  <a:pt x="3538" y="671"/>
                </a:lnTo>
                <a:lnTo>
                  <a:pt x="3533" y="681"/>
                </a:lnTo>
                <a:lnTo>
                  <a:pt x="3527" y="691"/>
                </a:lnTo>
                <a:lnTo>
                  <a:pt x="3521" y="702"/>
                </a:lnTo>
                <a:lnTo>
                  <a:pt x="3516" y="712"/>
                </a:lnTo>
                <a:lnTo>
                  <a:pt x="3510" y="723"/>
                </a:lnTo>
                <a:lnTo>
                  <a:pt x="3504" y="733"/>
                </a:lnTo>
                <a:lnTo>
                  <a:pt x="3498" y="744"/>
                </a:lnTo>
                <a:lnTo>
                  <a:pt x="3492" y="754"/>
                </a:lnTo>
                <a:lnTo>
                  <a:pt x="3485" y="765"/>
                </a:lnTo>
                <a:lnTo>
                  <a:pt x="3479" y="776"/>
                </a:lnTo>
                <a:lnTo>
                  <a:pt x="3473" y="786"/>
                </a:lnTo>
                <a:lnTo>
                  <a:pt x="3469" y="792"/>
                </a:lnTo>
                <a:lnTo>
                  <a:pt x="3466" y="797"/>
                </a:lnTo>
                <a:lnTo>
                  <a:pt x="3463" y="802"/>
                </a:lnTo>
                <a:lnTo>
                  <a:pt x="3459" y="808"/>
                </a:lnTo>
                <a:lnTo>
                  <a:pt x="3456" y="813"/>
                </a:lnTo>
                <a:lnTo>
                  <a:pt x="3453" y="818"/>
                </a:lnTo>
                <a:lnTo>
                  <a:pt x="3449" y="824"/>
                </a:lnTo>
                <a:lnTo>
                  <a:pt x="3446" y="829"/>
                </a:lnTo>
                <a:lnTo>
                  <a:pt x="3442" y="835"/>
                </a:lnTo>
                <a:lnTo>
                  <a:pt x="3439" y="840"/>
                </a:lnTo>
                <a:lnTo>
                  <a:pt x="3435" y="845"/>
                </a:lnTo>
                <a:lnTo>
                  <a:pt x="3432" y="851"/>
                </a:lnTo>
                <a:lnTo>
                  <a:pt x="3428" y="856"/>
                </a:lnTo>
                <a:lnTo>
                  <a:pt x="3425" y="862"/>
                </a:lnTo>
                <a:lnTo>
                  <a:pt x="3421" y="867"/>
                </a:lnTo>
                <a:lnTo>
                  <a:pt x="3418" y="872"/>
                </a:lnTo>
                <a:lnTo>
                  <a:pt x="3414" y="878"/>
                </a:lnTo>
                <a:lnTo>
                  <a:pt x="3410" y="883"/>
                </a:lnTo>
                <a:lnTo>
                  <a:pt x="3407" y="889"/>
                </a:lnTo>
                <a:lnTo>
                  <a:pt x="3403" y="894"/>
                </a:lnTo>
                <a:lnTo>
                  <a:pt x="3399" y="899"/>
                </a:lnTo>
                <a:lnTo>
                  <a:pt x="3395" y="905"/>
                </a:lnTo>
                <a:lnTo>
                  <a:pt x="3392" y="910"/>
                </a:lnTo>
                <a:lnTo>
                  <a:pt x="3388" y="915"/>
                </a:lnTo>
                <a:lnTo>
                  <a:pt x="3384" y="921"/>
                </a:lnTo>
                <a:lnTo>
                  <a:pt x="3380" y="926"/>
                </a:lnTo>
                <a:lnTo>
                  <a:pt x="3376" y="931"/>
                </a:lnTo>
                <a:lnTo>
                  <a:pt x="3372" y="937"/>
                </a:lnTo>
                <a:lnTo>
                  <a:pt x="3369" y="942"/>
                </a:lnTo>
                <a:lnTo>
                  <a:pt x="3365" y="948"/>
                </a:lnTo>
                <a:lnTo>
                  <a:pt x="3361" y="953"/>
                </a:lnTo>
                <a:lnTo>
                  <a:pt x="3357" y="958"/>
                </a:lnTo>
                <a:lnTo>
                  <a:pt x="3353" y="964"/>
                </a:lnTo>
                <a:lnTo>
                  <a:pt x="3349" y="969"/>
                </a:lnTo>
                <a:lnTo>
                  <a:pt x="3345" y="974"/>
                </a:lnTo>
                <a:lnTo>
                  <a:pt x="3341" y="980"/>
                </a:lnTo>
                <a:lnTo>
                  <a:pt x="3337" y="985"/>
                </a:lnTo>
                <a:lnTo>
                  <a:pt x="3332" y="990"/>
                </a:lnTo>
                <a:lnTo>
                  <a:pt x="3328" y="995"/>
                </a:lnTo>
                <a:lnTo>
                  <a:pt x="3324" y="1001"/>
                </a:lnTo>
                <a:lnTo>
                  <a:pt x="3320" y="1006"/>
                </a:lnTo>
                <a:lnTo>
                  <a:pt x="3316" y="1011"/>
                </a:lnTo>
                <a:lnTo>
                  <a:pt x="3312" y="1017"/>
                </a:lnTo>
                <a:lnTo>
                  <a:pt x="3307" y="1022"/>
                </a:lnTo>
                <a:lnTo>
                  <a:pt x="3303" y="1027"/>
                </a:lnTo>
                <a:lnTo>
                  <a:pt x="3299" y="1033"/>
                </a:lnTo>
                <a:lnTo>
                  <a:pt x="3295" y="1038"/>
                </a:lnTo>
                <a:lnTo>
                  <a:pt x="3290" y="1043"/>
                </a:lnTo>
                <a:lnTo>
                  <a:pt x="3286" y="1048"/>
                </a:lnTo>
                <a:lnTo>
                  <a:pt x="3282" y="1054"/>
                </a:lnTo>
                <a:lnTo>
                  <a:pt x="3277" y="1059"/>
                </a:lnTo>
                <a:lnTo>
                  <a:pt x="3273" y="1064"/>
                </a:lnTo>
                <a:lnTo>
                  <a:pt x="3268" y="1069"/>
                </a:lnTo>
                <a:lnTo>
                  <a:pt x="3264" y="1075"/>
                </a:lnTo>
                <a:lnTo>
                  <a:pt x="3260" y="1080"/>
                </a:lnTo>
                <a:lnTo>
                  <a:pt x="3255" y="1085"/>
                </a:lnTo>
                <a:lnTo>
                  <a:pt x="3251" y="1090"/>
                </a:lnTo>
                <a:lnTo>
                  <a:pt x="3246" y="1095"/>
                </a:lnTo>
                <a:lnTo>
                  <a:pt x="3242" y="1101"/>
                </a:lnTo>
                <a:lnTo>
                  <a:pt x="3237" y="1106"/>
                </a:lnTo>
                <a:lnTo>
                  <a:pt x="3232" y="1111"/>
                </a:lnTo>
                <a:lnTo>
                  <a:pt x="3228" y="1116"/>
                </a:lnTo>
                <a:lnTo>
                  <a:pt x="3223" y="1121"/>
                </a:lnTo>
                <a:lnTo>
                  <a:pt x="3219" y="1126"/>
                </a:lnTo>
                <a:lnTo>
                  <a:pt x="3214" y="1132"/>
                </a:lnTo>
                <a:lnTo>
                  <a:pt x="3209" y="1137"/>
                </a:lnTo>
                <a:lnTo>
                  <a:pt x="3205" y="1142"/>
                </a:lnTo>
                <a:lnTo>
                  <a:pt x="3200" y="1147"/>
                </a:lnTo>
                <a:lnTo>
                  <a:pt x="3195" y="1152"/>
                </a:lnTo>
                <a:lnTo>
                  <a:pt x="3190" y="1157"/>
                </a:lnTo>
                <a:lnTo>
                  <a:pt x="3186" y="1162"/>
                </a:lnTo>
                <a:lnTo>
                  <a:pt x="3181" y="1167"/>
                </a:lnTo>
                <a:lnTo>
                  <a:pt x="3176" y="1173"/>
                </a:lnTo>
                <a:lnTo>
                  <a:pt x="3171" y="1178"/>
                </a:lnTo>
                <a:lnTo>
                  <a:pt x="3166" y="1183"/>
                </a:lnTo>
                <a:lnTo>
                  <a:pt x="3162" y="1188"/>
                </a:lnTo>
                <a:lnTo>
                  <a:pt x="3157" y="1193"/>
                </a:lnTo>
                <a:lnTo>
                  <a:pt x="3152" y="1198"/>
                </a:lnTo>
                <a:lnTo>
                  <a:pt x="3147" y="1203"/>
                </a:lnTo>
                <a:lnTo>
                  <a:pt x="3142" y="1208"/>
                </a:lnTo>
                <a:lnTo>
                  <a:pt x="3137" y="1213"/>
                </a:lnTo>
                <a:lnTo>
                  <a:pt x="3132" y="1218"/>
                </a:lnTo>
                <a:lnTo>
                  <a:pt x="3127" y="1223"/>
                </a:lnTo>
                <a:lnTo>
                  <a:pt x="3122" y="1228"/>
                </a:lnTo>
                <a:lnTo>
                  <a:pt x="3117" y="1233"/>
                </a:lnTo>
                <a:lnTo>
                  <a:pt x="3112" y="1238"/>
                </a:lnTo>
                <a:lnTo>
                  <a:pt x="3107" y="1243"/>
                </a:lnTo>
                <a:lnTo>
                  <a:pt x="3102" y="1248"/>
                </a:lnTo>
                <a:lnTo>
                  <a:pt x="3097" y="1253"/>
                </a:lnTo>
                <a:lnTo>
                  <a:pt x="3092" y="1258"/>
                </a:lnTo>
                <a:lnTo>
                  <a:pt x="3086" y="1262"/>
                </a:lnTo>
                <a:lnTo>
                  <a:pt x="3081" y="1267"/>
                </a:lnTo>
                <a:lnTo>
                  <a:pt x="3076" y="1272"/>
                </a:lnTo>
                <a:lnTo>
                  <a:pt x="3071" y="1277"/>
                </a:lnTo>
                <a:lnTo>
                  <a:pt x="3066" y="1282"/>
                </a:lnTo>
                <a:lnTo>
                  <a:pt x="3060" y="1287"/>
                </a:lnTo>
                <a:lnTo>
                  <a:pt x="3055" y="1292"/>
                </a:lnTo>
                <a:lnTo>
                  <a:pt x="3050" y="1296"/>
                </a:lnTo>
                <a:lnTo>
                  <a:pt x="3045" y="1301"/>
                </a:lnTo>
                <a:lnTo>
                  <a:pt x="3039" y="1306"/>
                </a:lnTo>
                <a:lnTo>
                  <a:pt x="3034" y="1311"/>
                </a:lnTo>
                <a:lnTo>
                  <a:pt x="3029" y="1316"/>
                </a:lnTo>
                <a:lnTo>
                  <a:pt x="3023" y="1320"/>
                </a:lnTo>
                <a:lnTo>
                  <a:pt x="3018" y="1325"/>
                </a:lnTo>
                <a:lnTo>
                  <a:pt x="3013" y="1330"/>
                </a:lnTo>
                <a:lnTo>
                  <a:pt x="3007" y="1335"/>
                </a:lnTo>
                <a:lnTo>
                  <a:pt x="3002" y="1339"/>
                </a:lnTo>
                <a:lnTo>
                  <a:pt x="2996" y="1344"/>
                </a:lnTo>
                <a:lnTo>
                  <a:pt x="2991" y="1349"/>
                </a:lnTo>
                <a:lnTo>
                  <a:pt x="2985" y="1353"/>
                </a:lnTo>
                <a:lnTo>
                  <a:pt x="2980" y="1358"/>
                </a:lnTo>
                <a:lnTo>
                  <a:pt x="2974" y="1363"/>
                </a:lnTo>
                <a:lnTo>
                  <a:pt x="2969" y="1367"/>
                </a:lnTo>
                <a:lnTo>
                  <a:pt x="2963" y="1372"/>
                </a:lnTo>
                <a:lnTo>
                  <a:pt x="2958" y="1376"/>
                </a:lnTo>
                <a:lnTo>
                  <a:pt x="2952" y="1381"/>
                </a:lnTo>
                <a:lnTo>
                  <a:pt x="2947" y="1386"/>
                </a:lnTo>
                <a:lnTo>
                  <a:pt x="2941" y="1390"/>
                </a:lnTo>
                <a:lnTo>
                  <a:pt x="2935" y="1395"/>
                </a:lnTo>
                <a:lnTo>
                  <a:pt x="2930" y="1399"/>
                </a:lnTo>
                <a:lnTo>
                  <a:pt x="2924" y="1404"/>
                </a:lnTo>
                <a:lnTo>
                  <a:pt x="2918" y="1408"/>
                </a:lnTo>
                <a:lnTo>
                  <a:pt x="2913" y="1413"/>
                </a:lnTo>
                <a:lnTo>
                  <a:pt x="2907" y="1417"/>
                </a:lnTo>
                <a:lnTo>
                  <a:pt x="2901" y="1422"/>
                </a:lnTo>
                <a:lnTo>
                  <a:pt x="2895" y="1426"/>
                </a:lnTo>
                <a:lnTo>
                  <a:pt x="2890" y="1430"/>
                </a:lnTo>
                <a:lnTo>
                  <a:pt x="2884" y="1435"/>
                </a:lnTo>
                <a:lnTo>
                  <a:pt x="2878" y="1439"/>
                </a:lnTo>
                <a:lnTo>
                  <a:pt x="2872" y="1444"/>
                </a:lnTo>
                <a:lnTo>
                  <a:pt x="2867" y="1448"/>
                </a:lnTo>
                <a:lnTo>
                  <a:pt x="2861" y="1452"/>
                </a:lnTo>
                <a:lnTo>
                  <a:pt x="2855" y="1457"/>
                </a:lnTo>
                <a:lnTo>
                  <a:pt x="2849" y="1461"/>
                </a:lnTo>
                <a:lnTo>
                  <a:pt x="2843" y="1465"/>
                </a:lnTo>
                <a:lnTo>
                  <a:pt x="2837" y="1469"/>
                </a:lnTo>
                <a:lnTo>
                  <a:pt x="2831" y="1474"/>
                </a:lnTo>
                <a:lnTo>
                  <a:pt x="2825" y="1478"/>
                </a:lnTo>
                <a:lnTo>
                  <a:pt x="2819" y="1482"/>
                </a:lnTo>
                <a:lnTo>
                  <a:pt x="2813" y="1486"/>
                </a:lnTo>
                <a:lnTo>
                  <a:pt x="2807" y="1490"/>
                </a:lnTo>
                <a:lnTo>
                  <a:pt x="2801" y="1495"/>
                </a:lnTo>
                <a:lnTo>
                  <a:pt x="2795" y="1499"/>
                </a:lnTo>
                <a:lnTo>
                  <a:pt x="2789" y="1503"/>
                </a:lnTo>
                <a:lnTo>
                  <a:pt x="2783" y="1507"/>
                </a:lnTo>
                <a:lnTo>
                  <a:pt x="2777" y="1511"/>
                </a:lnTo>
                <a:lnTo>
                  <a:pt x="2771" y="1515"/>
                </a:lnTo>
                <a:lnTo>
                  <a:pt x="2765" y="1519"/>
                </a:lnTo>
                <a:lnTo>
                  <a:pt x="2759" y="1523"/>
                </a:lnTo>
                <a:lnTo>
                  <a:pt x="2753" y="1527"/>
                </a:lnTo>
                <a:lnTo>
                  <a:pt x="2747" y="1531"/>
                </a:lnTo>
                <a:lnTo>
                  <a:pt x="2741" y="1535"/>
                </a:lnTo>
                <a:lnTo>
                  <a:pt x="2735" y="1539"/>
                </a:lnTo>
                <a:lnTo>
                  <a:pt x="2728" y="1543"/>
                </a:lnTo>
                <a:lnTo>
                  <a:pt x="2722" y="1547"/>
                </a:lnTo>
                <a:lnTo>
                  <a:pt x="2716" y="1551"/>
                </a:lnTo>
                <a:lnTo>
                  <a:pt x="2710" y="1555"/>
                </a:lnTo>
                <a:lnTo>
                  <a:pt x="2704" y="1559"/>
                </a:lnTo>
                <a:lnTo>
                  <a:pt x="2697" y="1563"/>
                </a:lnTo>
                <a:lnTo>
                  <a:pt x="2691" y="1566"/>
                </a:lnTo>
                <a:lnTo>
                  <a:pt x="2685" y="1570"/>
                </a:lnTo>
                <a:lnTo>
                  <a:pt x="2679" y="1574"/>
                </a:lnTo>
                <a:lnTo>
                  <a:pt x="2672" y="1578"/>
                </a:lnTo>
                <a:lnTo>
                  <a:pt x="2666" y="1581"/>
                </a:lnTo>
                <a:lnTo>
                  <a:pt x="2660" y="1585"/>
                </a:lnTo>
                <a:lnTo>
                  <a:pt x="2653" y="1589"/>
                </a:lnTo>
                <a:lnTo>
                  <a:pt x="2647" y="1593"/>
                </a:lnTo>
                <a:lnTo>
                  <a:pt x="2641" y="1596"/>
                </a:lnTo>
                <a:lnTo>
                  <a:pt x="2634" y="1600"/>
                </a:lnTo>
                <a:lnTo>
                  <a:pt x="2628" y="1603"/>
                </a:lnTo>
                <a:lnTo>
                  <a:pt x="2621" y="1607"/>
                </a:lnTo>
                <a:lnTo>
                  <a:pt x="2615" y="1611"/>
                </a:lnTo>
                <a:lnTo>
                  <a:pt x="2609" y="1614"/>
                </a:lnTo>
                <a:lnTo>
                  <a:pt x="2602" y="1618"/>
                </a:lnTo>
                <a:lnTo>
                  <a:pt x="2596" y="1621"/>
                </a:lnTo>
                <a:lnTo>
                  <a:pt x="2589" y="1625"/>
                </a:lnTo>
                <a:lnTo>
                  <a:pt x="2583" y="1628"/>
                </a:lnTo>
                <a:lnTo>
                  <a:pt x="2576" y="1632"/>
                </a:lnTo>
                <a:lnTo>
                  <a:pt x="2570" y="1635"/>
                </a:lnTo>
                <a:lnTo>
                  <a:pt x="2563" y="1638"/>
                </a:lnTo>
                <a:lnTo>
                  <a:pt x="2557" y="1642"/>
                </a:lnTo>
                <a:lnTo>
                  <a:pt x="2550" y="1645"/>
                </a:lnTo>
                <a:lnTo>
                  <a:pt x="2544" y="1648"/>
                </a:lnTo>
                <a:lnTo>
                  <a:pt x="2537" y="1652"/>
                </a:lnTo>
                <a:lnTo>
                  <a:pt x="2530" y="1655"/>
                </a:lnTo>
                <a:lnTo>
                  <a:pt x="2524" y="1658"/>
                </a:lnTo>
                <a:lnTo>
                  <a:pt x="2517" y="1661"/>
                </a:lnTo>
                <a:lnTo>
                  <a:pt x="2511" y="1665"/>
                </a:lnTo>
                <a:lnTo>
                  <a:pt x="2504" y="1668"/>
                </a:lnTo>
                <a:lnTo>
                  <a:pt x="2497" y="1671"/>
                </a:lnTo>
                <a:lnTo>
                  <a:pt x="2491" y="1674"/>
                </a:lnTo>
                <a:lnTo>
                  <a:pt x="2484" y="1677"/>
                </a:lnTo>
                <a:lnTo>
                  <a:pt x="2477" y="1680"/>
                </a:lnTo>
                <a:lnTo>
                  <a:pt x="2471" y="1683"/>
                </a:lnTo>
                <a:lnTo>
                  <a:pt x="2464" y="1686"/>
                </a:lnTo>
                <a:lnTo>
                  <a:pt x="2457" y="1689"/>
                </a:lnTo>
                <a:lnTo>
                  <a:pt x="2450" y="1692"/>
                </a:lnTo>
                <a:lnTo>
                  <a:pt x="2444" y="1695"/>
                </a:lnTo>
                <a:lnTo>
                  <a:pt x="2437" y="1698"/>
                </a:lnTo>
                <a:lnTo>
                  <a:pt x="2430" y="1701"/>
                </a:lnTo>
                <a:lnTo>
                  <a:pt x="2423" y="1704"/>
                </a:lnTo>
                <a:lnTo>
                  <a:pt x="2416" y="1707"/>
                </a:lnTo>
                <a:lnTo>
                  <a:pt x="2410" y="1710"/>
                </a:lnTo>
                <a:lnTo>
                  <a:pt x="2403" y="1713"/>
                </a:lnTo>
                <a:lnTo>
                  <a:pt x="2396" y="1715"/>
                </a:lnTo>
                <a:lnTo>
                  <a:pt x="2389" y="1718"/>
                </a:lnTo>
                <a:lnTo>
                  <a:pt x="2382" y="1721"/>
                </a:lnTo>
                <a:lnTo>
                  <a:pt x="2375" y="1724"/>
                </a:lnTo>
                <a:lnTo>
                  <a:pt x="2369" y="1726"/>
                </a:lnTo>
                <a:lnTo>
                  <a:pt x="2362" y="1729"/>
                </a:lnTo>
                <a:lnTo>
                  <a:pt x="2355" y="1732"/>
                </a:lnTo>
                <a:lnTo>
                  <a:pt x="2348" y="1734"/>
                </a:lnTo>
                <a:lnTo>
                  <a:pt x="2341" y="1737"/>
                </a:lnTo>
                <a:lnTo>
                  <a:pt x="2334" y="1739"/>
                </a:lnTo>
                <a:lnTo>
                  <a:pt x="2327" y="1742"/>
                </a:lnTo>
                <a:lnTo>
                  <a:pt x="2320" y="1744"/>
                </a:lnTo>
                <a:lnTo>
                  <a:pt x="2313" y="1747"/>
                </a:lnTo>
                <a:lnTo>
                  <a:pt x="2306" y="1749"/>
                </a:lnTo>
                <a:lnTo>
                  <a:pt x="2299" y="1752"/>
                </a:lnTo>
                <a:lnTo>
                  <a:pt x="2292" y="1754"/>
                </a:lnTo>
                <a:lnTo>
                  <a:pt x="2285" y="1756"/>
                </a:lnTo>
                <a:lnTo>
                  <a:pt x="2278" y="1759"/>
                </a:lnTo>
                <a:lnTo>
                  <a:pt x="2271" y="1761"/>
                </a:lnTo>
                <a:lnTo>
                  <a:pt x="2264" y="1763"/>
                </a:lnTo>
                <a:lnTo>
                  <a:pt x="2257" y="1765"/>
                </a:lnTo>
                <a:lnTo>
                  <a:pt x="2250" y="1768"/>
                </a:lnTo>
                <a:lnTo>
                  <a:pt x="2243" y="1770"/>
                </a:lnTo>
                <a:lnTo>
                  <a:pt x="2236" y="1772"/>
                </a:lnTo>
                <a:lnTo>
                  <a:pt x="2229" y="1774"/>
                </a:lnTo>
                <a:lnTo>
                  <a:pt x="2222" y="1776"/>
                </a:lnTo>
                <a:lnTo>
                  <a:pt x="2215" y="1778"/>
                </a:lnTo>
                <a:lnTo>
                  <a:pt x="2207" y="1780"/>
                </a:lnTo>
                <a:lnTo>
                  <a:pt x="2199" y="1783"/>
                </a:lnTo>
                <a:lnTo>
                  <a:pt x="2192" y="1785"/>
                </a:lnTo>
                <a:lnTo>
                  <a:pt x="2184" y="1787"/>
                </a:lnTo>
                <a:lnTo>
                  <a:pt x="2177" y="1789"/>
                </a:lnTo>
                <a:lnTo>
                  <a:pt x="2169" y="1791"/>
                </a:lnTo>
                <a:lnTo>
                  <a:pt x="2162" y="1793"/>
                </a:lnTo>
                <a:lnTo>
                  <a:pt x="2154" y="1795"/>
                </a:lnTo>
                <a:lnTo>
                  <a:pt x="2146" y="1797"/>
                </a:lnTo>
                <a:lnTo>
                  <a:pt x="2139" y="1799"/>
                </a:lnTo>
                <a:lnTo>
                  <a:pt x="2131" y="1801"/>
                </a:lnTo>
                <a:lnTo>
                  <a:pt x="2124" y="1803"/>
                </a:lnTo>
                <a:lnTo>
                  <a:pt x="2116" y="1804"/>
                </a:lnTo>
                <a:lnTo>
                  <a:pt x="2109" y="1806"/>
                </a:lnTo>
                <a:lnTo>
                  <a:pt x="2101" y="1808"/>
                </a:lnTo>
                <a:lnTo>
                  <a:pt x="2093" y="1810"/>
                </a:lnTo>
                <a:lnTo>
                  <a:pt x="2086" y="1811"/>
                </a:lnTo>
                <a:lnTo>
                  <a:pt x="2078" y="1813"/>
                </a:lnTo>
                <a:lnTo>
                  <a:pt x="2071" y="1815"/>
                </a:lnTo>
                <a:lnTo>
                  <a:pt x="2063" y="1817"/>
                </a:lnTo>
                <a:lnTo>
                  <a:pt x="2056" y="1818"/>
                </a:lnTo>
                <a:lnTo>
                  <a:pt x="2048" y="1820"/>
                </a:lnTo>
                <a:lnTo>
                  <a:pt x="2040" y="1821"/>
                </a:lnTo>
                <a:lnTo>
                  <a:pt x="2033" y="1823"/>
                </a:lnTo>
                <a:lnTo>
                  <a:pt x="2025" y="1824"/>
                </a:lnTo>
                <a:lnTo>
                  <a:pt x="2018" y="1826"/>
                </a:lnTo>
                <a:lnTo>
                  <a:pt x="2010" y="1827"/>
                </a:lnTo>
                <a:lnTo>
                  <a:pt x="2003" y="1829"/>
                </a:lnTo>
                <a:lnTo>
                  <a:pt x="1995" y="1830"/>
                </a:lnTo>
                <a:lnTo>
                  <a:pt x="1988" y="1832"/>
                </a:lnTo>
                <a:lnTo>
                  <a:pt x="1980" y="1833"/>
                </a:lnTo>
                <a:lnTo>
                  <a:pt x="1972" y="1834"/>
                </a:lnTo>
                <a:lnTo>
                  <a:pt x="1965" y="1836"/>
                </a:lnTo>
                <a:lnTo>
                  <a:pt x="1957" y="1837"/>
                </a:lnTo>
                <a:lnTo>
                  <a:pt x="1950" y="1838"/>
                </a:lnTo>
                <a:lnTo>
                  <a:pt x="1942" y="1840"/>
                </a:lnTo>
                <a:lnTo>
                  <a:pt x="1935" y="1841"/>
                </a:lnTo>
                <a:lnTo>
                  <a:pt x="1927" y="1842"/>
                </a:lnTo>
                <a:lnTo>
                  <a:pt x="1920" y="1843"/>
                </a:lnTo>
                <a:lnTo>
                  <a:pt x="1912" y="1844"/>
                </a:lnTo>
                <a:lnTo>
                  <a:pt x="1904" y="1845"/>
                </a:lnTo>
                <a:lnTo>
                  <a:pt x="1897" y="1847"/>
                </a:lnTo>
                <a:lnTo>
                  <a:pt x="1889" y="1848"/>
                </a:lnTo>
                <a:lnTo>
                  <a:pt x="1882" y="1849"/>
                </a:lnTo>
                <a:lnTo>
                  <a:pt x="1874" y="1850"/>
                </a:lnTo>
                <a:lnTo>
                  <a:pt x="1867" y="1851"/>
                </a:lnTo>
                <a:lnTo>
                  <a:pt x="1859" y="1852"/>
                </a:lnTo>
                <a:lnTo>
                  <a:pt x="1852" y="1853"/>
                </a:lnTo>
                <a:lnTo>
                  <a:pt x="1844" y="1854"/>
                </a:lnTo>
                <a:lnTo>
                  <a:pt x="1837" y="1854"/>
                </a:lnTo>
                <a:lnTo>
                  <a:pt x="1829" y="1855"/>
                </a:lnTo>
                <a:lnTo>
                  <a:pt x="1822" y="1856"/>
                </a:lnTo>
                <a:lnTo>
                  <a:pt x="1814" y="1857"/>
                </a:lnTo>
                <a:lnTo>
                  <a:pt x="1807" y="1858"/>
                </a:lnTo>
                <a:lnTo>
                  <a:pt x="1799" y="1859"/>
                </a:lnTo>
                <a:lnTo>
                  <a:pt x="1792" y="1859"/>
                </a:lnTo>
                <a:lnTo>
                  <a:pt x="1784" y="1860"/>
                </a:lnTo>
                <a:lnTo>
                  <a:pt x="1777" y="1861"/>
                </a:lnTo>
                <a:lnTo>
                  <a:pt x="1769" y="1862"/>
                </a:lnTo>
                <a:lnTo>
                  <a:pt x="1762" y="1862"/>
                </a:lnTo>
                <a:lnTo>
                  <a:pt x="1754" y="1863"/>
                </a:lnTo>
                <a:lnTo>
                  <a:pt x="1747" y="1864"/>
                </a:lnTo>
                <a:lnTo>
                  <a:pt x="1739" y="1864"/>
                </a:lnTo>
                <a:lnTo>
                  <a:pt x="1732" y="1865"/>
                </a:lnTo>
                <a:lnTo>
                  <a:pt x="1724" y="1865"/>
                </a:lnTo>
                <a:lnTo>
                  <a:pt x="1717" y="1866"/>
                </a:lnTo>
                <a:lnTo>
                  <a:pt x="1710" y="1866"/>
                </a:lnTo>
                <a:lnTo>
                  <a:pt x="1702" y="1867"/>
                </a:lnTo>
                <a:lnTo>
                  <a:pt x="1695" y="1867"/>
                </a:lnTo>
                <a:lnTo>
                  <a:pt x="1687" y="1868"/>
                </a:lnTo>
                <a:lnTo>
                  <a:pt x="1680" y="1868"/>
                </a:lnTo>
                <a:lnTo>
                  <a:pt x="1672" y="1868"/>
                </a:lnTo>
                <a:lnTo>
                  <a:pt x="1665" y="1869"/>
                </a:lnTo>
                <a:lnTo>
                  <a:pt x="1658" y="1869"/>
                </a:lnTo>
                <a:lnTo>
                  <a:pt x="1650" y="1869"/>
                </a:lnTo>
                <a:lnTo>
                  <a:pt x="1643" y="1870"/>
                </a:lnTo>
                <a:lnTo>
                  <a:pt x="1635" y="1870"/>
                </a:lnTo>
                <a:lnTo>
                  <a:pt x="1628" y="1870"/>
                </a:lnTo>
                <a:lnTo>
                  <a:pt x="1621" y="1871"/>
                </a:lnTo>
                <a:lnTo>
                  <a:pt x="1613" y="1871"/>
                </a:lnTo>
                <a:lnTo>
                  <a:pt x="1606" y="1871"/>
                </a:lnTo>
                <a:lnTo>
                  <a:pt x="1598" y="1871"/>
                </a:lnTo>
                <a:lnTo>
                  <a:pt x="1591" y="1871"/>
                </a:lnTo>
                <a:lnTo>
                  <a:pt x="1584" y="1871"/>
                </a:lnTo>
                <a:lnTo>
                  <a:pt x="1576" y="1872"/>
                </a:lnTo>
                <a:lnTo>
                  <a:pt x="1569" y="1872"/>
                </a:lnTo>
                <a:lnTo>
                  <a:pt x="1562" y="1872"/>
                </a:lnTo>
                <a:lnTo>
                  <a:pt x="1554" y="1872"/>
                </a:lnTo>
                <a:lnTo>
                  <a:pt x="1547" y="1872"/>
                </a:lnTo>
                <a:lnTo>
                  <a:pt x="1540" y="1872"/>
                </a:lnTo>
                <a:lnTo>
                  <a:pt x="1533" y="1872"/>
                </a:lnTo>
                <a:lnTo>
                  <a:pt x="1525" y="1872"/>
                </a:lnTo>
                <a:lnTo>
                  <a:pt x="1518" y="1872"/>
                </a:lnTo>
                <a:lnTo>
                  <a:pt x="1511" y="1871"/>
                </a:lnTo>
                <a:lnTo>
                  <a:pt x="1503" y="1871"/>
                </a:lnTo>
                <a:lnTo>
                  <a:pt x="1496" y="1871"/>
                </a:lnTo>
                <a:lnTo>
                  <a:pt x="1489" y="1871"/>
                </a:lnTo>
                <a:lnTo>
                  <a:pt x="1482" y="1871"/>
                </a:lnTo>
                <a:lnTo>
                  <a:pt x="1474" y="1871"/>
                </a:lnTo>
                <a:lnTo>
                  <a:pt x="1467" y="1871"/>
                </a:lnTo>
                <a:lnTo>
                  <a:pt x="1460" y="1870"/>
                </a:lnTo>
                <a:lnTo>
                  <a:pt x="1453" y="1870"/>
                </a:lnTo>
                <a:lnTo>
                  <a:pt x="1445" y="1870"/>
                </a:lnTo>
                <a:lnTo>
                  <a:pt x="1438" y="1869"/>
                </a:lnTo>
                <a:lnTo>
                  <a:pt x="1431" y="1869"/>
                </a:lnTo>
                <a:lnTo>
                  <a:pt x="1424" y="1869"/>
                </a:lnTo>
                <a:lnTo>
                  <a:pt x="1417" y="1868"/>
                </a:lnTo>
                <a:lnTo>
                  <a:pt x="1409" y="1868"/>
                </a:lnTo>
                <a:lnTo>
                  <a:pt x="1402" y="1868"/>
                </a:lnTo>
                <a:lnTo>
                  <a:pt x="1395" y="1867"/>
                </a:lnTo>
                <a:lnTo>
                  <a:pt x="1388" y="1867"/>
                </a:lnTo>
                <a:lnTo>
                  <a:pt x="1381" y="1866"/>
                </a:lnTo>
                <a:lnTo>
                  <a:pt x="1374" y="1866"/>
                </a:lnTo>
                <a:lnTo>
                  <a:pt x="1367" y="1865"/>
                </a:lnTo>
                <a:lnTo>
                  <a:pt x="1359" y="1865"/>
                </a:lnTo>
                <a:lnTo>
                  <a:pt x="1352" y="1864"/>
                </a:lnTo>
                <a:lnTo>
                  <a:pt x="1345" y="1864"/>
                </a:lnTo>
                <a:lnTo>
                  <a:pt x="1338" y="1863"/>
                </a:lnTo>
                <a:lnTo>
                  <a:pt x="1331" y="1863"/>
                </a:lnTo>
                <a:lnTo>
                  <a:pt x="1324" y="1862"/>
                </a:lnTo>
                <a:lnTo>
                  <a:pt x="1317" y="1861"/>
                </a:lnTo>
                <a:lnTo>
                  <a:pt x="1310" y="1861"/>
                </a:lnTo>
                <a:lnTo>
                  <a:pt x="1303" y="1860"/>
                </a:lnTo>
                <a:lnTo>
                  <a:pt x="1296" y="1859"/>
                </a:lnTo>
                <a:lnTo>
                  <a:pt x="1289" y="1859"/>
                </a:lnTo>
                <a:lnTo>
                  <a:pt x="1282" y="1858"/>
                </a:lnTo>
                <a:lnTo>
                  <a:pt x="1275" y="1857"/>
                </a:lnTo>
                <a:lnTo>
                  <a:pt x="1268" y="1856"/>
                </a:lnTo>
                <a:lnTo>
                  <a:pt x="1261" y="1856"/>
                </a:lnTo>
                <a:lnTo>
                  <a:pt x="1254" y="1855"/>
                </a:lnTo>
                <a:lnTo>
                  <a:pt x="1247" y="1854"/>
                </a:lnTo>
                <a:lnTo>
                  <a:pt x="1240" y="1853"/>
                </a:lnTo>
                <a:lnTo>
                  <a:pt x="1233" y="1852"/>
                </a:lnTo>
                <a:lnTo>
                  <a:pt x="1226" y="1851"/>
                </a:lnTo>
                <a:lnTo>
                  <a:pt x="1219" y="1851"/>
                </a:lnTo>
                <a:lnTo>
                  <a:pt x="1212" y="1850"/>
                </a:lnTo>
                <a:lnTo>
                  <a:pt x="1206" y="1849"/>
                </a:lnTo>
                <a:lnTo>
                  <a:pt x="1199" y="1848"/>
                </a:lnTo>
                <a:lnTo>
                  <a:pt x="1192" y="1847"/>
                </a:lnTo>
                <a:lnTo>
                  <a:pt x="1185" y="1846"/>
                </a:lnTo>
                <a:lnTo>
                  <a:pt x="1178" y="1845"/>
                </a:lnTo>
                <a:lnTo>
                  <a:pt x="1171" y="1844"/>
                </a:lnTo>
                <a:lnTo>
                  <a:pt x="1164" y="1843"/>
                </a:lnTo>
                <a:lnTo>
                  <a:pt x="1158" y="1842"/>
                </a:lnTo>
                <a:lnTo>
                  <a:pt x="1151" y="1841"/>
                </a:lnTo>
                <a:lnTo>
                  <a:pt x="1144" y="1840"/>
                </a:lnTo>
                <a:lnTo>
                  <a:pt x="1137" y="1838"/>
                </a:lnTo>
                <a:lnTo>
                  <a:pt x="1130" y="1837"/>
                </a:lnTo>
                <a:lnTo>
                  <a:pt x="1124" y="1836"/>
                </a:lnTo>
                <a:lnTo>
                  <a:pt x="1117" y="1835"/>
                </a:lnTo>
                <a:lnTo>
                  <a:pt x="1110" y="1834"/>
                </a:lnTo>
                <a:lnTo>
                  <a:pt x="1104" y="1833"/>
                </a:lnTo>
                <a:lnTo>
                  <a:pt x="1097" y="1831"/>
                </a:lnTo>
                <a:lnTo>
                  <a:pt x="1090" y="1830"/>
                </a:lnTo>
                <a:lnTo>
                  <a:pt x="1084" y="1829"/>
                </a:lnTo>
                <a:lnTo>
                  <a:pt x="1077" y="1828"/>
                </a:lnTo>
                <a:lnTo>
                  <a:pt x="1070" y="1826"/>
                </a:lnTo>
                <a:lnTo>
                  <a:pt x="1064" y="1825"/>
                </a:lnTo>
                <a:lnTo>
                  <a:pt x="1057" y="1824"/>
                </a:lnTo>
                <a:lnTo>
                  <a:pt x="1050" y="1822"/>
                </a:lnTo>
                <a:lnTo>
                  <a:pt x="1044" y="1821"/>
                </a:lnTo>
                <a:lnTo>
                  <a:pt x="1037" y="1820"/>
                </a:lnTo>
                <a:lnTo>
                  <a:pt x="1031" y="1818"/>
                </a:lnTo>
                <a:lnTo>
                  <a:pt x="1024" y="1817"/>
                </a:lnTo>
                <a:lnTo>
                  <a:pt x="1017" y="1816"/>
                </a:lnTo>
                <a:lnTo>
                  <a:pt x="1011" y="1814"/>
                </a:lnTo>
                <a:lnTo>
                  <a:pt x="1004" y="1813"/>
                </a:lnTo>
                <a:lnTo>
                  <a:pt x="998" y="1811"/>
                </a:lnTo>
                <a:lnTo>
                  <a:pt x="991" y="1810"/>
                </a:lnTo>
                <a:lnTo>
                  <a:pt x="985" y="1808"/>
                </a:lnTo>
                <a:lnTo>
                  <a:pt x="979" y="1807"/>
                </a:lnTo>
                <a:lnTo>
                  <a:pt x="972" y="1805"/>
                </a:lnTo>
                <a:lnTo>
                  <a:pt x="966" y="1804"/>
                </a:lnTo>
                <a:lnTo>
                  <a:pt x="959" y="1802"/>
                </a:lnTo>
                <a:lnTo>
                  <a:pt x="953" y="1801"/>
                </a:lnTo>
                <a:lnTo>
                  <a:pt x="946" y="1799"/>
                </a:lnTo>
                <a:lnTo>
                  <a:pt x="940" y="1797"/>
                </a:lnTo>
                <a:lnTo>
                  <a:pt x="934" y="1796"/>
                </a:lnTo>
                <a:lnTo>
                  <a:pt x="927" y="1794"/>
                </a:lnTo>
                <a:lnTo>
                  <a:pt x="921" y="1793"/>
                </a:lnTo>
                <a:lnTo>
                  <a:pt x="915" y="1791"/>
                </a:lnTo>
                <a:lnTo>
                  <a:pt x="908" y="1789"/>
                </a:lnTo>
                <a:lnTo>
                  <a:pt x="902" y="1788"/>
                </a:lnTo>
                <a:lnTo>
                  <a:pt x="896" y="1786"/>
                </a:lnTo>
                <a:lnTo>
                  <a:pt x="890" y="1784"/>
                </a:lnTo>
                <a:lnTo>
                  <a:pt x="883" y="1782"/>
                </a:lnTo>
                <a:lnTo>
                  <a:pt x="877" y="1781"/>
                </a:lnTo>
                <a:lnTo>
                  <a:pt x="871" y="1779"/>
                </a:lnTo>
                <a:lnTo>
                  <a:pt x="865" y="1777"/>
                </a:lnTo>
                <a:lnTo>
                  <a:pt x="859" y="1775"/>
                </a:lnTo>
                <a:lnTo>
                  <a:pt x="852" y="1773"/>
                </a:lnTo>
                <a:lnTo>
                  <a:pt x="846" y="1772"/>
                </a:lnTo>
                <a:lnTo>
                  <a:pt x="840" y="1770"/>
                </a:lnTo>
                <a:lnTo>
                  <a:pt x="834" y="1768"/>
                </a:lnTo>
                <a:lnTo>
                  <a:pt x="828" y="1766"/>
                </a:lnTo>
                <a:lnTo>
                  <a:pt x="822" y="1764"/>
                </a:lnTo>
                <a:lnTo>
                  <a:pt x="816" y="1762"/>
                </a:lnTo>
                <a:lnTo>
                  <a:pt x="810" y="1760"/>
                </a:lnTo>
                <a:lnTo>
                  <a:pt x="804" y="1759"/>
                </a:lnTo>
                <a:lnTo>
                  <a:pt x="798" y="1757"/>
                </a:lnTo>
                <a:lnTo>
                  <a:pt x="792" y="1755"/>
                </a:lnTo>
                <a:lnTo>
                  <a:pt x="786" y="1753"/>
                </a:lnTo>
                <a:lnTo>
                  <a:pt x="780" y="1751"/>
                </a:lnTo>
                <a:lnTo>
                  <a:pt x="774" y="1749"/>
                </a:lnTo>
                <a:lnTo>
                  <a:pt x="768" y="1747"/>
                </a:lnTo>
                <a:lnTo>
                  <a:pt x="762" y="1745"/>
                </a:lnTo>
                <a:lnTo>
                  <a:pt x="756" y="1743"/>
                </a:lnTo>
                <a:lnTo>
                  <a:pt x="750" y="1741"/>
                </a:lnTo>
                <a:lnTo>
                  <a:pt x="744" y="1739"/>
                </a:lnTo>
                <a:lnTo>
                  <a:pt x="739" y="1736"/>
                </a:lnTo>
                <a:lnTo>
                  <a:pt x="733" y="1734"/>
                </a:lnTo>
                <a:lnTo>
                  <a:pt x="727" y="1732"/>
                </a:lnTo>
                <a:lnTo>
                  <a:pt x="721" y="1730"/>
                </a:lnTo>
                <a:lnTo>
                  <a:pt x="715" y="1728"/>
                </a:lnTo>
                <a:lnTo>
                  <a:pt x="710" y="1726"/>
                </a:lnTo>
                <a:lnTo>
                  <a:pt x="704" y="1724"/>
                </a:lnTo>
                <a:lnTo>
                  <a:pt x="698" y="1722"/>
                </a:lnTo>
                <a:lnTo>
                  <a:pt x="688" y="1718"/>
                </a:lnTo>
                <a:lnTo>
                  <a:pt x="677" y="1713"/>
                </a:lnTo>
                <a:lnTo>
                  <a:pt x="667" y="1709"/>
                </a:lnTo>
                <a:lnTo>
                  <a:pt x="656" y="1705"/>
                </a:lnTo>
                <a:lnTo>
                  <a:pt x="646" y="1701"/>
                </a:lnTo>
                <a:lnTo>
                  <a:pt x="636" y="1696"/>
                </a:lnTo>
                <a:lnTo>
                  <a:pt x="626" y="1692"/>
                </a:lnTo>
                <a:lnTo>
                  <a:pt x="616" y="1688"/>
                </a:lnTo>
                <a:lnTo>
                  <a:pt x="605" y="1683"/>
                </a:lnTo>
                <a:lnTo>
                  <a:pt x="595" y="1679"/>
                </a:lnTo>
                <a:lnTo>
                  <a:pt x="585" y="1674"/>
                </a:lnTo>
                <a:lnTo>
                  <a:pt x="576" y="1669"/>
                </a:lnTo>
                <a:lnTo>
                  <a:pt x="566" y="1665"/>
                </a:lnTo>
                <a:lnTo>
                  <a:pt x="556" y="1660"/>
                </a:lnTo>
                <a:lnTo>
                  <a:pt x="546" y="1655"/>
                </a:lnTo>
                <a:lnTo>
                  <a:pt x="537" y="1650"/>
                </a:lnTo>
                <a:lnTo>
                  <a:pt x="527" y="1645"/>
                </a:lnTo>
                <a:lnTo>
                  <a:pt x="518" y="1641"/>
                </a:lnTo>
                <a:lnTo>
                  <a:pt x="508" y="1636"/>
                </a:lnTo>
                <a:lnTo>
                  <a:pt x="499" y="1631"/>
                </a:lnTo>
                <a:lnTo>
                  <a:pt x="489" y="1626"/>
                </a:lnTo>
                <a:lnTo>
                  <a:pt x="480" y="1621"/>
                </a:lnTo>
                <a:lnTo>
                  <a:pt x="471" y="1616"/>
                </a:lnTo>
                <a:lnTo>
                  <a:pt x="462" y="1611"/>
                </a:lnTo>
                <a:lnTo>
                  <a:pt x="453" y="1606"/>
                </a:lnTo>
                <a:lnTo>
                  <a:pt x="444" y="1600"/>
                </a:lnTo>
                <a:lnTo>
                  <a:pt x="435" y="1595"/>
                </a:lnTo>
                <a:lnTo>
                  <a:pt x="426" y="1590"/>
                </a:lnTo>
                <a:lnTo>
                  <a:pt x="417" y="1585"/>
                </a:lnTo>
                <a:lnTo>
                  <a:pt x="409" y="1580"/>
                </a:lnTo>
                <a:lnTo>
                  <a:pt x="400" y="1575"/>
                </a:lnTo>
                <a:lnTo>
                  <a:pt x="392" y="1569"/>
                </a:lnTo>
                <a:lnTo>
                  <a:pt x="383" y="1564"/>
                </a:lnTo>
                <a:lnTo>
                  <a:pt x="375" y="1559"/>
                </a:lnTo>
                <a:lnTo>
                  <a:pt x="367" y="1554"/>
                </a:lnTo>
                <a:lnTo>
                  <a:pt x="358" y="1549"/>
                </a:lnTo>
                <a:lnTo>
                  <a:pt x="350" y="1543"/>
                </a:lnTo>
                <a:lnTo>
                  <a:pt x="342" y="1538"/>
                </a:lnTo>
                <a:lnTo>
                  <a:pt x="334" y="1533"/>
                </a:lnTo>
                <a:lnTo>
                  <a:pt x="326" y="1528"/>
                </a:lnTo>
                <a:lnTo>
                  <a:pt x="318" y="1522"/>
                </a:lnTo>
                <a:lnTo>
                  <a:pt x="311" y="1517"/>
                </a:lnTo>
                <a:lnTo>
                  <a:pt x="303" y="1512"/>
                </a:lnTo>
                <a:lnTo>
                  <a:pt x="295" y="1507"/>
                </a:lnTo>
                <a:lnTo>
                  <a:pt x="288" y="1502"/>
                </a:lnTo>
                <a:lnTo>
                  <a:pt x="280" y="1496"/>
                </a:lnTo>
                <a:lnTo>
                  <a:pt x="273" y="1491"/>
                </a:lnTo>
                <a:lnTo>
                  <a:pt x="266" y="1486"/>
                </a:lnTo>
                <a:lnTo>
                  <a:pt x="259" y="1481"/>
                </a:lnTo>
                <a:lnTo>
                  <a:pt x="252" y="1476"/>
                </a:lnTo>
                <a:lnTo>
                  <a:pt x="245" y="1471"/>
                </a:lnTo>
                <a:lnTo>
                  <a:pt x="238" y="1466"/>
                </a:lnTo>
                <a:lnTo>
                  <a:pt x="231" y="1461"/>
                </a:lnTo>
                <a:lnTo>
                  <a:pt x="224" y="1456"/>
                </a:lnTo>
                <a:lnTo>
                  <a:pt x="217" y="1451"/>
                </a:lnTo>
                <a:lnTo>
                  <a:pt x="211" y="1446"/>
                </a:lnTo>
                <a:lnTo>
                  <a:pt x="204" y="1441"/>
                </a:lnTo>
                <a:lnTo>
                  <a:pt x="198" y="1436"/>
                </a:lnTo>
                <a:lnTo>
                  <a:pt x="192" y="1431"/>
                </a:lnTo>
                <a:lnTo>
                  <a:pt x="185" y="1426"/>
                </a:lnTo>
                <a:lnTo>
                  <a:pt x="179" y="1421"/>
                </a:lnTo>
                <a:lnTo>
                  <a:pt x="173" y="1417"/>
                </a:lnTo>
                <a:lnTo>
                  <a:pt x="167" y="1412"/>
                </a:lnTo>
                <a:lnTo>
                  <a:pt x="161" y="1407"/>
                </a:lnTo>
                <a:lnTo>
                  <a:pt x="156" y="1402"/>
                </a:lnTo>
                <a:lnTo>
                  <a:pt x="150" y="1398"/>
                </a:lnTo>
                <a:lnTo>
                  <a:pt x="144" y="1393"/>
                </a:lnTo>
                <a:lnTo>
                  <a:pt x="139" y="1389"/>
                </a:lnTo>
                <a:lnTo>
                  <a:pt x="134" y="1384"/>
                </a:lnTo>
                <a:lnTo>
                  <a:pt x="128" y="1380"/>
                </a:lnTo>
                <a:lnTo>
                  <a:pt x="123" y="1376"/>
                </a:lnTo>
                <a:lnTo>
                  <a:pt x="118" y="1371"/>
                </a:lnTo>
                <a:lnTo>
                  <a:pt x="113" y="1367"/>
                </a:lnTo>
                <a:lnTo>
                  <a:pt x="108" y="1363"/>
                </a:lnTo>
                <a:lnTo>
                  <a:pt x="103" y="1359"/>
                </a:lnTo>
                <a:lnTo>
                  <a:pt x="99" y="1355"/>
                </a:lnTo>
                <a:lnTo>
                  <a:pt x="94" y="1351"/>
                </a:lnTo>
                <a:lnTo>
                  <a:pt x="90" y="1347"/>
                </a:lnTo>
                <a:lnTo>
                  <a:pt x="85" y="1343"/>
                </a:lnTo>
                <a:lnTo>
                  <a:pt x="81" y="1339"/>
                </a:lnTo>
                <a:lnTo>
                  <a:pt x="77" y="1336"/>
                </a:lnTo>
                <a:lnTo>
                  <a:pt x="73" y="1332"/>
                </a:lnTo>
                <a:lnTo>
                  <a:pt x="69" y="1328"/>
                </a:lnTo>
                <a:lnTo>
                  <a:pt x="65" y="1325"/>
                </a:lnTo>
                <a:lnTo>
                  <a:pt x="61" y="1321"/>
                </a:lnTo>
                <a:lnTo>
                  <a:pt x="58" y="1318"/>
                </a:lnTo>
                <a:lnTo>
                  <a:pt x="54" y="1315"/>
                </a:lnTo>
                <a:lnTo>
                  <a:pt x="51" y="1312"/>
                </a:lnTo>
                <a:lnTo>
                  <a:pt x="47" y="1309"/>
                </a:lnTo>
                <a:lnTo>
                  <a:pt x="44" y="1306"/>
                </a:lnTo>
                <a:lnTo>
                  <a:pt x="41" y="1303"/>
                </a:lnTo>
                <a:lnTo>
                  <a:pt x="38" y="1300"/>
                </a:lnTo>
                <a:lnTo>
                  <a:pt x="35" y="1297"/>
                </a:lnTo>
                <a:lnTo>
                  <a:pt x="32" y="1294"/>
                </a:lnTo>
                <a:lnTo>
                  <a:pt x="30" y="1292"/>
                </a:lnTo>
                <a:lnTo>
                  <a:pt x="27" y="1289"/>
                </a:lnTo>
                <a:lnTo>
                  <a:pt x="25" y="1287"/>
                </a:lnTo>
                <a:lnTo>
                  <a:pt x="22" y="1285"/>
                </a:lnTo>
                <a:lnTo>
                  <a:pt x="20" y="1283"/>
                </a:lnTo>
                <a:lnTo>
                  <a:pt x="18" y="1281"/>
                </a:lnTo>
                <a:lnTo>
                  <a:pt x="16" y="1279"/>
                </a:lnTo>
                <a:lnTo>
                  <a:pt x="14" y="1277"/>
                </a:lnTo>
                <a:lnTo>
                  <a:pt x="12" y="1275"/>
                </a:lnTo>
                <a:lnTo>
                  <a:pt x="11" y="1273"/>
                </a:lnTo>
                <a:lnTo>
                  <a:pt x="9" y="1272"/>
                </a:lnTo>
                <a:lnTo>
                  <a:pt x="8" y="1270"/>
                </a:lnTo>
                <a:lnTo>
                  <a:pt x="7" y="1269"/>
                </a:lnTo>
                <a:lnTo>
                  <a:pt x="5" y="1268"/>
                </a:lnTo>
                <a:lnTo>
                  <a:pt x="4" y="1267"/>
                </a:lnTo>
                <a:lnTo>
                  <a:pt x="3" y="1266"/>
                </a:lnTo>
                <a:lnTo>
                  <a:pt x="3" y="1265"/>
                </a:lnTo>
                <a:lnTo>
                  <a:pt x="2" y="1264"/>
                </a:lnTo>
                <a:lnTo>
                  <a:pt x="1" y="1264"/>
                </a:lnTo>
                <a:lnTo>
                  <a:pt x="1" y="1263"/>
                </a:lnTo>
                <a:lnTo>
                  <a:pt x="0" y="1263"/>
                </a:lnTo>
                <a:lnTo>
                  <a:pt x="1" y="1263"/>
                </a:lnTo>
                <a:lnTo>
                  <a:pt x="2" y="1263"/>
                </a:lnTo>
                <a:lnTo>
                  <a:pt x="3" y="1263"/>
                </a:lnTo>
                <a:lnTo>
                  <a:pt x="5" y="1263"/>
                </a:lnTo>
                <a:lnTo>
                  <a:pt x="7" y="1263"/>
                </a:lnTo>
                <a:lnTo>
                  <a:pt x="9" y="1263"/>
                </a:lnTo>
                <a:lnTo>
                  <a:pt x="12" y="1263"/>
                </a:lnTo>
                <a:lnTo>
                  <a:pt x="15" y="1263"/>
                </a:lnTo>
                <a:lnTo>
                  <a:pt x="18" y="1263"/>
                </a:lnTo>
                <a:lnTo>
                  <a:pt x="21" y="1263"/>
                </a:lnTo>
                <a:lnTo>
                  <a:pt x="25" y="1263"/>
                </a:lnTo>
                <a:lnTo>
                  <a:pt x="29" y="1263"/>
                </a:lnTo>
                <a:lnTo>
                  <a:pt x="34" y="1264"/>
                </a:lnTo>
                <a:lnTo>
                  <a:pt x="39" y="1264"/>
                </a:lnTo>
                <a:lnTo>
                  <a:pt x="44" y="1264"/>
                </a:lnTo>
                <a:lnTo>
                  <a:pt x="49" y="1264"/>
                </a:lnTo>
                <a:lnTo>
                  <a:pt x="54" y="1264"/>
                </a:lnTo>
                <a:lnTo>
                  <a:pt x="60" y="1264"/>
                </a:lnTo>
                <a:lnTo>
                  <a:pt x="66" y="1264"/>
                </a:lnTo>
                <a:lnTo>
                  <a:pt x="73" y="1264"/>
                </a:lnTo>
                <a:lnTo>
                  <a:pt x="79" y="1265"/>
                </a:lnTo>
                <a:lnTo>
                  <a:pt x="86" y="1265"/>
                </a:lnTo>
                <a:lnTo>
                  <a:pt x="93" y="1265"/>
                </a:lnTo>
                <a:lnTo>
                  <a:pt x="100" y="1265"/>
                </a:lnTo>
                <a:lnTo>
                  <a:pt x="108" y="1265"/>
                </a:lnTo>
                <a:lnTo>
                  <a:pt x="115" y="1265"/>
                </a:lnTo>
                <a:lnTo>
                  <a:pt x="123" y="1266"/>
                </a:lnTo>
                <a:lnTo>
                  <a:pt x="131" y="1266"/>
                </a:lnTo>
                <a:lnTo>
                  <a:pt x="139" y="1266"/>
                </a:lnTo>
                <a:lnTo>
                  <a:pt x="148" y="1266"/>
                </a:lnTo>
                <a:lnTo>
                  <a:pt x="156" y="1266"/>
                </a:lnTo>
                <a:lnTo>
                  <a:pt x="165" y="1267"/>
                </a:lnTo>
                <a:lnTo>
                  <a:pt x="174" y="1267"/>
                </a:lnTo>
                <a:lnTo>
                  <a:pt x="183" y="1267"/>
                </a:lnTo>
                <a:lnTo>
                  <a:pt x="192" y="1267"/>
                </a:lnTo>
                <a:lnTo>
                  <a:pt x="202" y="1267"/>
                </a:lnTo>
                <a:lnTo>
                  <a:pt x="211" y="1268"/>
                </a:lnTo>
                <a:lnTo>
                  <a:pt x="221" y="1268"/>
                </a:lnTo>
                <a:lnTo>
                  <a:pt x="231" y="1268"/>
                </a:lnTo>
                <a:lnTo>
                  <a:pt x="241" y="1268"/>
                </a:lnTo>
                <a:lnTo>
                  <a:pt x="251" y="1268"/>
                </a:lnTo>
                <a:lnTo>
                  <a:pt x="261" y="1269"/>
                </a:lnTo>
                <a:lnTo>
                  <a:pt x="271" y="1269"/>
                </a:lnTo>
                <a:lnTo>
                  <a:pt x="281" y="1269"/>
                </a:lnTo>
                <a:lnTo>
                  <a:pt x="292" y="1269"/>
                </a:lnTo>
                <a:lnTo>
                  <a:pt x="302" y="1270"/>
                </a:lnTo>
                <a:lnTo>
                  <a:pt x="313" y="1270"/>
                </a:lnTo>
                <a:lnTo>
                  <a:pt x="323" y="1270"/>
                </a:lnTo>
                <a:lnTo>
                  <a:pt x="334" y="1270"/>
                </a:lnTo>
                <a:lnTo>
                  <a:pt x="345" y="1271"/>
                </a:lnTo>
                <a:lnTo>
                  <a:pt x="355" y="1271"/>
                </a:lnTo>
                <a:lnTo>
                  <a:pt x="366" y="1271"/>
                </a:lnTo>
                <a:lnTo>
                  <a:pt x="377" y="1271"/>
                </a:lnTo>
                <a:lnTo>
                  <a:pt x="388" y="1272"/>
                </a:lnTo>
                <a:lnTo>
                  <a:pt x="399" y="1272"/>
                </a:lnTo>
                <a:lnTo>
                  <a:pt x="410" y="1272"/>
                </a:lnTo>
                <a:lnTo>
                  <a:pt x="421" y="1272"/>
                </a:lnTo>
                <a:lnTo>
                  <a:pt x="432" y="1273"/>
                </a:lnTo>
                <a:lnTo>
                  <a:pt x="443" y="1273"/>
                </a:lnTo>
                <a:lnTo>
                  <a:pt x="454" y="1273"/>
                </a:lnTo>
                <a:lnTo>
                  <a:pt x="465" y="1273"/>
                </a:lnTo>
                <a:lnTo>
                  <a:pt x="476" y="1274"/>
                </a:lnTo>
                <a:lnTo>
                  <a:pt x="487" y="1274"/>
                </a:lnTo>
                <a:lnTo>
                  <a:pt x="497" y="1274"/>
                </a:lnTo>
                <a:lnTo>
                  <a:pt x="508" y="1274"/>
                </a:lnTo>
                <a:lnTo>
                  <a:pt x="519" y="1275"/>
                </a:lnTo>
                <a:lnTo>
                  <a:pt x="530" y="1275"/>
                </a:lnTo>
                <a:lnTo>
                  <a:pt x="541" y="1275"/>
                </a:lnTo>
                <a:lnTo>
                  <a:pt x="551" y="1275"/>
                </a:lnTo>
                <a:lnTo>
                  <a:pt x="562" y="1276"/>
                </a:lnTo>
                <a:lnTo>
                  <a:pt x="572" y="1276"/>
                </a:lnTo>
                <a:lnTo>
                  <a:pt x="583" y="1276"/>
                </a:lnTo>
                <a:lnTo>
                  <a:pt x="593" y="1276"/>
                </a:lnTo>
                <a:lnTo>
                  <a:pt x="603" y="1277"/>
                </a:lnTo>
                <a:lnTo>
                  <a:pt x="613" y="1277"/>
                </a:lnTo>
                <a:lnTo>
                  <a:pt x="623" y="1277"/>
                </a:lnTo>
                <a:lnTo>
                  <a:pt x="633" y="1277"/>
                </a:lnTo>
                <a:lnTo>
                  <a:pt x="643" y="1277"/>
                </a:lnTo>
                <a:lnTo>
                  <a:pt x="653" y="1278"/>
                </a:lnTo>
                <a:lnTo>
                  <a:pt x="662" y="1278"/>
                </a:lnTo>
                <a:lnTo>
                  <a:pt x="671" y="1278"/>
                </a:lnTo>
                <a:lnTo>
                  <a:pt x="681" y="1278"/>
                </a:lnTo>
                <a:lnTo>
                  <a:pt x="690" y="1278"/>
                </a:lnTo>
                <a:lnTo>
                  <a:pt x="699" y="1279"/>
                </a:lnTo>
                <a:lnTo>
                  <a:pt x="707" y="1279"/>
                </a:lnTo>
                <a:lnTo>
                  <a:pt x="716" y="1279"/>
                </a:lnTo>
                <a:lnTo>
                  <a:pt x="724" y="1279"/>
                </a:lnTo>
                <a:lnTo>
                  <a:pt x="733" y="1279"/>
                </a:lnTo>
                <a:lnTo>
                  <a:pt x="741" y="1280"/>
                </a:lnTo>
                <a:lnTo>
                  <a:pt x="749" y="1280"/>
                </a:lnTo>
                <a:lnTo>
                  <a:pt x="756" y="1280"/>
                </a:lnTo>
                <a:lnTo>
                  <a:pt x="764" y="1280"/>
                </a:lnTo>
                <a:lnTo>
                  <a:pt x="771" y="1280"/>
                </a:lnTo>
                <a:lnTo>
                  <a:pt x="778" y="1281"/>
                </a:lnTo>
                <a:lnTo>
                  <a:pt x="785" y="1281"/>
                </a:lnTo>
                <a:lnTo>
                  <a:pt x="791" y="1281"/>
                </a:lnTo>
                <a:lnTo>
                  <a:pt x="797" y="1281"/>
                </a:lnTo>
                <a:lnTo>
                  <a:pt x="803" y="1281"/>
                </a:lnTo>
                <a:lnTo>
                  <a:pt x="809" y="1281"/>
                </a:lnTo>
                <a:lnTo>
                  <a:pt x="815" y="1281"/>
                </a:lnTo>
                <a:lnTo>
                  <a:pt x="820" y="1281"/>
                </a:lnTo>
                <a:lnTo>
                  <a:pt x="825" y="1282"/>
                </a:lnTo>
                <a:lnTo>
                  <a:pt x="830" y="1282"/>
                </a:lnTo>
                <a:lnTo>
                  <a:pt x="834" y="1282"/>
                </a:lnTo>
                <a:lnTo>
                  <a:pt x="838" y="1282"/>
                </a:lnTo>
                <a:lnTo>
                  <a:pt x="842" y="1282"/>
                </a:lnTo>
                <a:lnTo>
                  <a:pt x="846" y="1282"/>
                </a:lnTo>
                <a:lnTo>
                  <a:pt x="849" y="1282"/>
                </a:lnTo>
                <a:lnTo>
                  <a:pt x="852" y="1282"/>
                </a:lnTo>
                <a:lnTo>
                  <a:pt x="855" y="1282"/>
                </a:lnTo>
                <a:lnTo>
                  <a:pt x="857" y="1282"/>
                </a:lnTo>
                <a:lnTo>
                  <a:pt x="859" y="1282"/>
                </a:lnTo>
                <a:lnTo>
                  <a:pt x="861" y="1282"/>
                </a:lnTo>
                <a:lnTo>
                  <a:pt x="862" y="1282"/>
                </a:lnTo>
                <a:lnTo>
                  <a:pt x="863" y="1282"/>
                </a:lnTo>
                <a:lnTo>
                  <a:pt x="864" y="1282"/>
                </a:lnTo>
                <a:lnTo>
                  <a:pt x="865" y="1282"/>
                </a:lnTo>
                <a:lnTo>
                  <a:pt x="865" y="1281"/>
                </a:lnTo>
                <a:lnTo>
                  <a:pt x="866" y="1281"/>
                </a:lnTo>
                <a:lnTo>
                  <a:pt x="867" y="1280"/>
                </a:lnTo>
                <a:lnTo>
                  <a:pt x="868" y="1280"/>
                </a:lnTo>
                <a:lnTo>
                  <a:pt x="869" y="1279"/>
                </a:lnTo>
                <a:lnTo>
                  <a:pt x="870" y="1278"/>
                </a:lnTo>
                <a:lnTo>
                  <a:pt x="871" y="1277"/>
                </a:lnTo>
                <a:lnTo>
                  <a:pt x="873" y="1276"/>
                </a:lnTo>
                <a:lnTo>
                  <a:pt x="874" y="1275"/>
                </a:lnTo>
                <a:lnTo>
                  <a:pt x="876" y="1274"/>
                </a:lnTo>
                <a:lnTo>
                  <a:pt x="877" y="1273"/>
                </a:lnTo>
                <a:lnTo>
                  <a:pt x="879" y="1272"/>
                </a:lnTo>
                <a:lnTo>
                  <a:pt x="881" y="1271"/>
                </a:lnTo>
                <a:lnTo>
                  <a:pt x="883" y="1270"/>
                </a:lnTo>
                <a:lnTo>
                  <a:pt x="885" y="1268"/>
                </a:lnTo>
                <a:lnTo>
                  <a:pt x="887" y="1267"/>
                </a:lnTo>
                <a:lnTo>
                  <a:pt x="889" y="1265"/>
                </a:lnTo>
                <a:lnTo>
                  <a:pt x="892" y="1264"/>
                </a:lnTo>
                <a:lnTo>
                  <a:pt x="894" y="1262"/>
                </a:lnTo>
                <a:lnTo>
                  <a:pt x="897" y="1261"/>
                </a:lnTo>
                <a:lnTo>
                  <a:pt x="899" y="1259"/>
                </a:lnTo>
                <a:lnTo>
                  <a:pt x="902" y="1257"/>
                </a:lnTo>
                <a:lnTo>
                  <a:pt x="905" y="1255"/>
                </a:lnTo>
                <a:lnTo>
                  <a:pt x="908" y="1253"/>
                </a:lnTo>
                <a:lnTo>
                  <a:pt x="911" y="1251"/>
                </a:lnTo>
                <a:lnTo>
                  <a:pt x="914" y="1249"/>
                </a:lnTo>
                <a:lnTo>
                  <a:pt x="917" y="1247"/>
                </a:lnTo>
                <a:lnTo>
                  <a:pt x="920" y="1245"/>
                </a:lnTo>
                <a:lnTo>
                  <a:pt x="924" y="1243"/>
                </a:lnTo>
                <a:lnTo>
                  <a:pt x="927" y="1241"/>
                </a:lnTo>
                <a:lnTo>
                  <a:pt x="931" y="1238"/>
                </a:lnTo>
                <a:lnTo>
                  <a:pt x="935" y="1236"/>
                </a:lnTo>
                <a:lnTo>
                  <a:pt x="938" y="1233"/>
                </a:lnTo>
                <a:lnTo>
                  <a:pt x="942" y="1231"/>
                </a:lnTo>
                <a:lnTo>
                  <a:pt x="946" y="1228"/>
                </a:lnTo>
                <a:lnTo>
                  <a:pt x="950" y="1226"/>
                </a:lnTo>
                <a:lnTo>
                  <a:pt x="954" y="1223"/>
                </a:lnTo>
                <a:lnTo>
                  <a:pt x="958" y="1220"/>
                </a:lnTo>
                <a:lnTo>
                  <a:pt x="962" y="1218"/>
                </a:lnTo>
                <a:lnTo>
                  <a:pt x="967" y="1215"/>
                </a:lnTo>
                <a:lnTo>
                  <a:pt x="971" y="1212"/>
                </a:lnTo>
                <a:lnTo>
                  <a:pt x="976" y="1209"/>
                </a:lnTo>
                <a:lnTo>
                  <a:pt x="980" y="1206"/>
                </a:lnTo>
                <a:lnTo>
                  <a:pt x="985" y="1203"/>
                </a:lnTo>
                <a:lnTo>
                  <a:pt x="990" y="1200"/>
                </a:lnTo>
                <a:lnTo>
                  <a:pt x="994" y="1197"/>
                </a:lnTo>
                <a:lnTo>
                  <a:pt x="999" y="1193"/>
                </a:lnTo>
                <a:lnTo>
                  <a:pt x="1004" y="1190"/>
                </a:lnTo>
                <a:lnTo>
                  <a:pt x="1009" y="1187"/>
                </a:lnTo>
                <a:lnTo>
                  <a:pt x="1014" y="1184"/>
                </a:lnTo>
                <a:lnTo>
                  <a:pt x="1019" y="1180"/>
                </a:lnTo>
                <a:lnTo>
                  <a:pt x="1025" y="1177"/>
                </a:lnTo>
                <a:lnTo>
                  <a:pt x="1030" y="1173"/>
                </a:lnTo>
                <a:lnTo>
                  <a:pt x="1035" y="1170"/>
                </a:lnTo>
                <a:lnTo>
                  <a:pt x="1041" y="1166"/>
                </a:lnTo>
                <a:lnTo>
                  <a:pt x="1046" y="1163"/>
                </a:lnTo>
                <a:lnTo>
                  <a:pt x="1052" y="1159"/>
                </a:lnTo>
                <a:lnTo>
                  <a:pt x="1058" y="1155"/>
                </a:lnTo>
                <a:lnTo>
                  <a:pt x="1063" y="1151"/>
                </a:lnTo>
                <a:lnTo>
                  <a:pt x="1069" y="1148"/>
                </a:lnTo>
                <a:lnTo>
                  <a:pt x="1075" y="1144"/>
                </a:lnTo>
                <a:lnTo>
                  <a:pt x="1081" y="1140"/>
                </a:lnTo>
                <a:lnTo>
                  <a:pt x="1087" y="1136"/>
                </a:lnTo>
                <a:lnTo>
                  <a:pt x="1093" y="1132"/>
                </a:lnTo>
                <a:lnTo>
                  <a:pt x="1099" y="1128"/>
                </a:lnTo>
                <a:lnTo>
                  <a:pt x="1105" y="1124"/>
                </a:lnTo>
                <a:lnTo>
                  <a:pt x="1112" y="1120"/>
                </a:lnTo>
                <a:lnTo>
                  <a:pt x="1118" y="1116"/>
                </a:lnTo>
                <a:lnTo>
                  <a:pt x="1124" y="1111"/>
                </a:lnTo>
                <a:lnTo>
                  <a:pt x="1131" y="1107"/>
                </a:lnTo>
                <a:lnTo>
                  <a:pt x="1137" y="1103"/>
                </a:lnTo>
                <a:lnTo>
                  <a:pt x="1144" y="1099"/>
                </a:lnTo>
                <a:lnTo>
                  <a:pt x="1151" y="1094"/>
                </a:lnTo>
                <a:lnTo>
                  <a:pt x="1157" y="1090"/>
                </a:lnTo>
                <a:lnTo>
                  <a:pt x="1164" y="1085"/>
                </a:lnTo>
                <a:lnTo>
                  <a:pt x="1171" y="1081"/>
                </a:lnTo>
                <a:lnTo>
                  <a:pt x="1178" y="1077"/>
                </a:lnTo>
                <a:lnTo>
                  <a:pt x="1185" y="1072"/>
                </a:lnTo>
                <a:lnTo>
                  <a:pt x="1191" y="1067"/>
                </a:lnTo>
                <a:lnTo>
                  <a:pt x="1198" y="1063"/>
                </a:lnTo>
                <a:lnTo>
                  <a:pt x="1206" y="1058"/>
                </a:lnTo>
                <a:lnTo>
                  <a:pt x="1213" y="1054"/>
                </a:lnTo>
                <a:lnTo>
                  <a:pt x="1220" y="1049"/>
                </a:lnTo>
                <a:lnTo>
                  <a:pt x="1227" y="1044"/>
                </a:lnTo>
                <a:lnTo>
                  <a:pt x="1234" y="1039"/>
                </a:lnTo>
                <a:lnTo>
                  <a:pt x="1242" y="1035"/>
                </a:lnTo>
                <a:lnTo>
                  <a:pt x="1249" y="1030"/>
                </a:lnTo>
                <a:lnTo>
                  <a:pt x="1257" y="1025"/>
                </a:lnTo>
                <a:lnTo>
                  <a:pt x="1264" y="1020"/>
                </a:lnTo>
                <a:lnTo>
                  <a:pt x="1272" y="1015"/>
                </a:lnTo>
                <a:lnTo>
                  <a:pt x="1279" y="1010"/>
                </a:lnTo>
                <a:lnTo>
                  <a:pt x="1287" y="1005"/>
                </a:lnTo>
                <a:lnTo>
                  <a:pt x="1294" y="1000"/>
                </a:lnTo>
                <a:lnTo>
                  <a:pt x="1302" y="995"/>
                </a:lnTo>
                <a:lnTo>
                  <a:pt x="1310" y="990"/>
                </a:lnTo>
                <a:lnTo>
                  <a:pt x="1318" y="985"/>
                </a:lnTo>
                <a:lnTo>
                  <a:pt x="1325" y="980"/>
                </a:lnTo>
                <a:lnTo>
                  <a:pt x="1333" y="974"/>
                </a:lnTo>
                <a:lnTo>
                  <a:pt x="1341" y="969"/>
                </a:lnTo>
                <a:lnTo>
                  <a:pt x="1349" y="964"/>
                </a:lnTo>
                <a:lnTo>
                  <a:pt x="1357" y="959"/>
                </a:lnTo>
                <a:lnTo>
                  <a:pt x="1365" y="954"/>
                </a:lnTo>
                <a:lnTo>
                  <a:pt x="1373" y="948"/>
                </a:lnTo>
                <a:lnTo>
                  <a:pt x="1381" y="943"/>
                </a:lnTo>
                <a:lnTo>
                  <a:pt x="1389" y="938"/>
                </a:lnTo>
                <a:lnTo>
                  <a:pt x="1398" y="932"/>
                </a:lnTo>
                <a:lnTo>
                  <a:pt x="1406" y="927"/>
                </a:lnTo>
                <a:lnTo>
                  <a:pt x="1414" y="922"/>
                </a:lnTo>
                <a:lnTo>
                  <a:pt x="1422" y="916"/>
                </a:lnTo>
                <a:lnTo>
                  <a:pt x="1431" y="911"/>
                </a:lnTo>
                <a:lnTo>
                  <a:pt x="1439" y="905"/>
                </a:lnTo>
                <a:lnTo>
                  <a:pt x="1447" y="900"/>
                </a:lnTo>
                <a:lnTo>
                  <a:pt x="1456" y="894"/>
                </a:lnTo>
                <a:lnTo>
                  <a:pt x="1464" y="889"/>
                </a:lnTo>
                <a:lnTo>
                  <a:pt x="1473" y="883"/>
                </a:lnTo>
                <a:lnTo>
                  <a:pt x="1481" y="877"/>
                </a:lnTo>
                <a:lnTo>
                  <a:pt x="1490" y="872"/>
                </a:lnTo>
                <a:lnTo>
                  <a:pt x="1498" y="866"/>
                </a:lnTo>
                <a:lnTo>
                  <a:pt x="1507" y="861"/>
                </a:lnTo>
                <a:lnTo>
                  <a:pt x="1516" y="855"/>
                </a:lnTo>
                <a:lnTo>
                  <a:pt x="1524" y="849"/>
                </a:lnTo>
                <a:lnTo>
                  <a:pt x="1533" y="844"/>
                </a:lnTo>
                <a:lnTo>
                  <a:pt x="1541" y="838"/>
                </a:lnTo>
                <a:lnTo>
                  <a:pt x="1550" y="832"/>
                </a:lnTo>
                <a:lnTo>
                  <a:pt x="1559" y="827"/>
                </a:lnTo>
                <a:lnTo>
                  <a:pt x="1568" y="821"/>
                </a:lnTo>
                <a:lnTo>
                  <a:pt x="1576" y="815"/>
                </a:lnTo>
                <a:lnTo>
                  <a:pt x="1585" y="809"/>
                </a:lnTo>
                <a:lnTo>
                  <a:pt x="1594" y="804"/>
                </a:lnTo>
                <a:lnTo>
                  <a:pt x="1603" y="798"/>
                </a:lnTo>
                <a:lnTo>
                  <a:pt x="1612" y="792"/>
                </a:lnTo>
                <a:lnTo>
                  <a:pt x="1621" y="786"/>
                </a:lnTo>
                <a:lnTo>
                  <a:pt x="1629" y="780"/>
                </a:lnTo>
                <a:lnTo>
                  <a:pt x="1638" y="775"/>
                </a:lnTo>
                <a:lnTo>
                  <a:pt x="1647" y="769"/>
                </a:lnTo>
                <a:lnTo>
                  <a:pt x="1656" y="763"/>
                </a:lnTo>
                <a:lnTo>
                  <a:pt x="1665" y="757"/>
                </a:lnTo>
                <a:lnTo>
                  <a:pt x="1674" y="751"/>
                </a:lnTo>
                <a:lnTo>
                  <a:pt x="1683" y="745"/>
                </a:lnTo>
                <a:lnTo>
                  <a:pt x="1692" y="739"/>
                </a:lnTo>
                <a:lnTo>
                  <a:pt x="1701" y="733"/>
                </a:lnTo>
                <a:lnTo>
                  <a:pt x="1710" y="728"/>
                </a:lnTo>
                <a:lnTo>
                  <a:pt x="1719" y="722"/>
                </a:lnTo>
                <a:lnTo>
                  <a:pt x="1728" y="716"/>
                </a:lnTo>
                <a:lnTo>
                  <a:pt x="1737" y="710"/>
                </a:lnTo>
                <a:lnTo>
                  <a:pt x="1746" y="704"/>
                </a:lnTo>
                <a:lnTo>
                  <a:pt x="1755" y="698"/>
                </a:lnTo>
                <a:lnTo>
                  <a:pt x="1764" y="692"/>
                </a:lnTo>
                <a:lnTo>
                  <a:pt x="1773" y="686"/>
                </a:lnTo>
                <a:lnTo>
                  <a:pt x="1782" y="680"/>
                </a:lnTo>
                <a:lnTo>
                  <a:pt x="1791" y="674"/>
                </a:lnTo>
                <a:lnTo>
                  <a:pt x="1801" y="668"/>
                </a:lnTo>
                <a:lnTo>
                  <a:pt x="1810" y="662"/>
                </a:lnTo>
                <a:lnTo>
                  <a:pt x="1819" y="656"/>
                </a:lnTo>
                <a:lnTo>
                  <a:pt x="1828" y="650"/>
                </a:lnTo>
                <a:lnTo>
                  <a:pt x="1837" y="644"/>
                </a:lnTo>
                <a:lnTo>
                  <a:pt x="1846" y="638"/>
                </a:lnTo>
                <a:lnTo>
                  <a:pt x="1855" y="632"/>
                </a:lnTo>
                <a:lnTo>
                  <a:pt x="1864" y="627"/>
                </a:lnTo>
                <a:lnTo>
                  <a:pt x="1873" y="621"/>
                </a:lnTo>
                <a:lnTo>
                  <a:pt x="1882" y="615"/>
                </a:lnTo>
                <a:lnTo>
                  <a:pt x="1891" y="609"/>
                </a:lnTo>
                <a:lnTo>
                  <a:pt x="1900" y="603"/>
                </a:lnTo>
                <a:lnTo>
                  <a:pt x="1909" y="597"/>
                </a:lnTo>
                <a:lnTo>
                  <a:pt x="1919" y="591"/>
                </a:lnTo>
                <a:lnTo>
                  <a:pt x="1928" y="585"/>
                </a:lnTo>
                <a:lnTo>
                  <a:pt x="1937" y="579"/>
                </a:lnTo>
                <a:lnTo>
                  <a:pt x="1946" y="573"/>
                </a:lnTo>
                <a:lnTo>
                  <a:pt x="1955" y="567"/>
                </a:lnTo>
                <a:lnTo>
                  <a:pt x="1964" y="561"/>
                </a:lnTo>
                <a:lnTo>
                  <a:pt x="1973" y="555"/>
                </a:lnTo>
                <a:lnTo>
                  <a:pt x="1982" y="549"/>
                </a:lnTo>
                <a:lnTo>
                  <a:pt x="1991" y="544"/>
                </a:lnTo>
                <a:lnTo>
                  <a:pt x="2000" y="538"/>
                </a:lnTo>
                <a:lnTo>
                  <a:pt x="2009" y="532"/>
                </a:lnTo>
                <a:lnTo>
                  <a:pt x="2018" y="526"/>
                </a:lnTo>
                <a:lnTo>
                  <a:pt x="2027" y="520"/>
                </a:lnTo>
                <a:lnTo>
                  <a:pt x="2036" y="514"/>
                </a:lnTo>
                <a:lnTo>
                  <a:pt x="2044" y="508"/>
                </a:lnTo>
                <a:lnTo>
                  <a:pt x="2053" y="502"/>
                </a:lnTo>
                <a:lnTo>
                  <a:pt x="2062" y="497"/>
                </a:lnTo>
                <a:lnTo>
                  <a:pt x="2071" y="491"/>
                </a:lnTo>
                <a:lnTo>
                  <a:pt x="2080" y="485"/>
                </a:lnTo>
                <a:lnTo>
                  <a:pt x="2089" y="479"/>
                </a:lnTo>
                <a:lnTo>
                  <a:pt x="2098" y="473"/>
                </a:lnTo>
                <a:lnTo>
                  <a:pt x="2106" y="468"/>
                </a:lnTo>
                <a:lnTo>
                  <a:pt x="2115" y="462"/>
                </a:lnTo>
                <a:lnTo>
                  <a:pt x="2124" y="456"/>
                </a:lnTo>
                <a:lnTo>
                  <a:pt x="2133" y="451"/>
                </a:lnTo>
                <a:lnTo>
                  <a:pt x="2141" y="445"/>
                </a:lnTo>
                <a:lnTo>
                  <a:pt x="2150" y="439"/>
                </a:lnTo>
                <a:lnTo>
                  <a:pt x="2159" y="433"/>
                </a:lnTo>
                <a:lnTo>
                  <a:pt x="2167" y="428"/>
                </a:lnTo>
                <a:lnTo>
                  <a:pt x="2176" y="422"/>
                </a:lnTo>
                <a:lnTo>
                  <a:pt x="2185" y="417"/>
                </a:lnTo>
                <a:lnTo>
                  <a:pt x="2193" y="411"/>
                </a:lnTo>
                <a:lnTo>
                  <a:pt x="2202" y="405"/>
                </a:lnTo>
                <a:lnTo>
                  <a:pt x="2210" y="400"/>
                </a:lnTo>
                <a:lnTo>
                  <a:pt x="2219" y="394"/>
                </a:lnTo>
                <a:lnTo>
                  <a:pt x="2227" y="389"/>
                </a:lnTo>
                <a:lnTo>
                  <a:pt x="2235" y="383"/>
                </a:lnTo>
                <a:lnTo>
                  <a:pt x="2244" y="378"/>
                </a:lnTo>
                <a:lnTo>
                  <a:pt x="2252" y="372"/>
                </a:lnTo>
                <a:lnTo>
                  <a:pt x="2260" y="367"/>
                </a:lnTo>
                <a:lnTo>
                  <a:pt x="2269" y="361"/>
                </a:lnTo>
                <a:lnTo>
                  <a:pt x="2277" y="356"/>
                </a:lnTo>
                <a:lnTo>
                  <a:pt x="2285" y="351"/>
                </a:lnTo>
                <a:lnTo>
                  <a:pt x="2293" y="345"/>
                </a:lnTo>
                <a:lnTo>
                  <a:pt x="2302" y="340"/>
                </a:lnTo>
                <a:lnTo>
                  <a:pt x="2310" y="335"/>
                </a:lnTo>
                <a:lnTo>
                  <a:pt x="2318" y="329"/>
                </a:lnTo>
                <a:lnTo>
                  <a:pt x="2326" y="324"/>
                </a:lnTo>
                <a:lnTo>
                  <a:pt x="2334" y="319"/>
                </a:lnTo>
                <a:lnTo>
                  <a:pt x="2342" y="314"/>
                </a:lnTo>
                <a:lnTo>
                  <a:pt x="2350" y="308"/>
                </a:lnTo>
                <a:lnTo>
                  <a:pt x="2357" y="303"/>
                </a:lnTo>
                <a:lnTo>
                  <a:pt x="2365" y="298"/>
                </a:lnTo>
                <a:lnTo>
                  <a:pt x="2373" y="293"/>
                </a:lnTo>
                <a:lnTo>
                  <a:pt x="2381" y="288"/>
                </a:lnTo>
                <a:lnTo>
                  <a:pt x="2389" y="283"/>
                </a:lnTo>
                <a:lnTo>
                  <a:pt x="2396" y="278"/>
                </a:lnTo>
                <a:lnTo>
                  <a:pt x="2404" y="273"/>
                </a:lnTo>
                <a:lnTo>
                  <a:pt x="2411" y="268"/>
                </a:lnTo>
                <a:lnTo>
                  <a:pt x="2419" y="263"/>
                </a:lnTo>
                <a:lnTo>
                  <a:pt x="2426" y="258"/>
                </a:lnTo>
                <a:lnTo>
                  <a:pt x="2434" y="253"/>
                </a:lnTo>
                <a:lnTo>
                  <a:pt x="2441" y="248"/>
                </a:lnTo>
                <a:lnTo>
                  <a:pt x="2448" y="244"/>
                </a:lnTo>
                <a:lnTo>
                  <a:pt x="2456" y="239"/>
                </a:lnTo>
                <a:lnTo>
                  <a:pt x="2463" y="234"/>
                </a:lnTo>
                <a:lnTo>
                  <a:pt x="2470" y="229"/>
                </a:lnTo>
                <a:lnTo>
                  <a:pt x="2477" y="225"/>
                </a:lnTo>
                <a:lnTo>
                  <a:pt x="2484" y="220"/>
                </a:lnTo>
                <a:lnTo>
                  <a:pt x="2491" y="215"/>
                </a:lnTo>
                <a:lnTo>
                  <a:pt x="2498" y="211"/>
                </a:lnTo>
                <a:lnTo>
                  <a:pt x="2505" y="206"/>
                </a:lnTo>
                <a:lnTo>
                  <a:pt x="2512" y="202"/>
                </a:lnTo>
                <a:lnTo>
                  <a:pt x="2519" y="197"/>
                </a:lnTo>
                <a:lnTo>
                  <a:pt x="2526" y="193"/>
                </a:lnTo>
                <a:lnTo>
                  <a:pt x="2532" y="189"/>
                </a:lnTo>
                <a:lnTo>
                  <a:pt x="2539" y="184"/>
                </a:lnTo>
                <a:lnTo>
                  <a:pt x="2546" y="180"/>
                </a:lnTo>
                <a:lnTo>
                  <a:pt x="2552" y="176"/>
                </a:lnTo>
                <a:lnTo>
                  <a:pt x="2558" y="171"/>
                </a:lnTo>
                <a:lnTo>
                  <a:pt x="2565" y="167"/>
                </a:lnTo>
                <a:lnTo>
                  <a:pt x="2571" y="163"/>
                </a:lnTo>
                <a:lnTo>
                  <a:pt x="2577" y="159"/>
                </a:lnTo>
                <a:lnTo>
                  <a:pt x="2584" y="155"/>
                </a:lnTo>
                <a:lnTo>
                  <a:pt x="2590" y="151"/>
                </a:lnTo>
                <a:lnTo>
                  <a:pt x="2596" y="147"/>
                </a:lnTo>
                <a:lnTo>
                  <a:pt x="2602" y="143"/>
                </a:lnTo>
                <a:lnTo>
                  <a:pt x="2608" y="139"/>
                </a:lnTo>
                <a:lnTo>
                  <a:pt x="2614" y="135"/>
                </a:lnTo>
                <a:lnTo>
                  <a:pt x="2619" y="131"/>
                </a:lnTo>
                <a:lnTo>
                  <a:pt x="2625" y="128"/>
                </a:lnTo>
                <a:lnTo>
                  <a:pt x="2631" y="124"/>
                </a:lnTo>
                <a:lnTo>
                  <a:pt x="2636" y="120"/>
                </a:lnTo>
                <a:lnTo>
                  <a:pt x="2642" y="117"/>
                </a:lnTo>
                <a:lnTo>
                  <a:pt x="2647" y="113"/>
                </a:lnTo>
                <a:lnTo>
                  <a:pt x="2653" y="110"/>
                </a:lnTo>
                <a:lnTo>
                  <a:pt x="2658" y="106"/>
                </a:lnTo>
                <a:lnTo>
                  <a:pt x="2663" y="103"/>
                </a:lnTo>
                <a:lnTo>
                  <a:pt x="2669" y="99"/>
                </a:lnTo>
                <a:lnTo>
                  <a:pt x="2674" y="96"/>
                </a:lnTo>
                <a:lnTo>
                  <a:pt x="2679" y="93"/>
                </a:lnTo>
                <a:lnTo>
                  <a:pt x="2684" y="89"/>
                </a:lnTo>
                <a:lnTo>
                  <a:pt x="2689" y="86"/>
                </a:lnTo>
                <a:lnTo>
                  <a:pt x="2693" y="83"/>
                </a:lnTo>
                <a:lnTo>
                  <a:pt x="2698" y="80"/>
                </a:lnTo>
                <a:lnTo>
                  <a:pt x="2703" y="77"/>
                </a:lnTo>
                <a:lnTo>
                  <a:pt x="2707" y="74"/>
                </a:lnTo>
                <a:lnTo>
                  <a:pt x="2712" y="71"/>
                </a:lnTo>
                <a:lnTo>
                  <a:pt x="2716" y="68"/>
                </a:lnTo>
                <a:lnTo>
                  <a:pt x="2720" y="65"/>
                </a:lnTo>
                <a:lnTo>
                  <a:pt x="2725" y="62"/>
                </a:lnTo>
                <a:lnTo>
                  <a:pt x="2729" y="60"/>
                </a:lnTo>
                <a:lnTo>
                  <a:pt x="2733" y="57"/>
                </a:lnTo>
                <a:lnTo>
                  <a:pt x="2737" y="54"/>
                </a:lnTo>
                <a:lnTo>
                  <a:pt x="2741" y="52"/>
                </a:lnTo>
                <a:lnTo>
                  <a:pt x="2745" y="49"/>
                </a:lnTo>
                <a:lnTo>
                  <a:pt x="2748" y="47"/>
                </a:lnTo>
                <a:lnTo>
                  <a:pt x="2752" y="45"/>
                </a:lnTo>
                <a:lnTo>
                  <a:pt x="2755" y="42"/>
                </a:lnTo>
                <a:lnTo>
                  <a:pt x="2759" y="40"/>
                </a:lnTo>
                <a:lnTo>
                  <a:pt x="2762" y="38"/>
                </a:lnTo>
                <a:lnTo>
                  <a:pt x="2766" y="36"/>
                </a:lnTo>
                <a:lnTo>
                  <a:pt x="2769" y="34"/>
                </a:lnTo>
                <a:lnTo>
                  <a:pt x="2772" y="32"/>
                </a:lnTo>
                <a:lnTo>
                  <a:pt x="2775" y="30"/>
                </a:lnTo>
                <a:lnTo>
                  <a:pt x="2778" y="28"/>
                </a:lnTo>
                <a:lnTo>
                  <a:pt x="2781" y="26"/>
                </a:lnTo>
                <a:lnTo>
                  <a:pt x="2783" y="24"/>
                </a:lnTo>
                <a:lnTo>
                  <a:pt x="2786" y="22"/>
                </a:lnTo>
                <a:lnTo>
                  <a:pt x="2789" y="21"/>
                </a:lnTo>
                <a:lnTo>
                  <a:pt x="2791" y="19"/>
                </a:lnTo>
                <a:lnTo>
                  <a:pt x="2793" y="17"/>
                </a:lnTo>
                <a:lnTo>
                  <a:pt x="2796" y="16"/>
                </a:lnTo>
                <a:lnTo>
                  <a:pt x="2798" y="15"/>
                </a:lnTo>
                <a:lnTo>
                  <a:pt x="2800" y="13"/>
                </a:lnTo>
                <a:lnTo>
                  <a:pt x="2802" y="12"/>
                </a:lnTo>
                <a:lnTo>
                  <a:pt x="2804" y="11"/>
                </a:lnTo>
                <a:lnTo>
                  <a:pt x="2805" y="10"/>
                </a:lnTo>
                <a:lnTo>
                  <a:pt x="2807" y="8"/>
                </a:lnTo>
                <a:lnTo>
                  <a:pt x="2809" y="7"/>
                </a:lnTo>
                <a:lnTo>
                  <a:pt x="2810" y="6"/>
                </a:lnTo>
                <a:lnTo>
                  <a:pt x="2812" y="6"/>
                </a:lnTo>
                <a:lnTo>
                  <a:pt x="2813" y="5"/>
                </a:lnTo>
                <a:lnTo>
                  <a:pt x="2814" y="4"/>
                </a:lnTo>
                <a:lnTo>
                  <a:pt x="2815" y="3"/>
                </a:lnTo>
                <a:lnTo>
                  <a:pt x="2816" y="3"/>
                </a:lnTo>
                <a:lnTo>
                  <a:pt x="2817" y="2"/>
                </a:lnTo>
                <a:lnTo>
                  <a:pt x="2818" y="1"/>
                </a:lnTo>
                <a:lnTo>
                  <a:pt x="2819" y="1"/>
                </a:lnTo>
                <a:lnTo>
                  <a:pt x="2819" y="0"/>
                </a:lnTo>
                <a:lnTo>
                  <a:pt x="2820" y="0"/>
                </a:lnTo>
                <a:lnTo>
                  <a:pt x="2821" y="0"/>
                </a:lnTo>
                <a:lnTo>
                  <a:pt x="2822" y="0"/>
                </a:lnTo>
                <a:lnTo>
                  <a:pt x="2823" y="0"/>
                </a:lnTo>
                <a:lnTo>
                  <a:pt x="2825" y="0"/>
                </a:lnTo>
                <a:lnTo>
                  <a:pt x="2827" y="0"/>
                </a:lnTo>
                <a:lnTo>
                  <a:pt x="2830" y="0"/>
                </a:lnTo>
                <a:lnTo>
                  <a:pt x="2832" y="0"/>
                </a:lnTo>
                <a:lnTo>
                  <a:pt x="2835" y="0"/>
                </a:lnTo>
                <a:lnTo>
                  <a:pt x="2838" y="1"/>
                </a:lnTo>
                <a:lnTo>
                  <a:pt x="2842" y="1"/>
                </a:lnTo>
                <a:lnTo>
                  <a:pt x="2846" y="1"/>
                </a:lnTo>
                <a:lnTo>
                  <a:pt x="2850" y="1"/>
                </a:lnTo>
                <a:lnTo>
                  <a:pt x="2854" y="1"/>
                </a:lnTo>
                <a:lnTo>
                  <a:pt x="2859" y="1"/>
                </a:lnTo>
                <a:lnTo>
                  <a:pt x="2863" y="1"/>
                </a:lnTo>
                <a:lnTo>
                  <a:pt x="2868" y="1"/>
                </a:lnTo>
                <a:lnTo>
                  <a:pt x="2874" y="1"/>
                </a:lnTo>
                <a:lnTo>
                  <a:pt x="2879" y="1"/>
                </a:lnTo>
                <a:lnTo>
                  <a:pt x="2885" y="1"/>
                </a:lnTo>
                <a:lnTo>
                  <a:pt x="2891" y="1"/>
                </a:lnTo>
                <a:lnTo>
                  <a:pt x="2897" y="1"/>
                </a:lnTo>
                <a:lnTo>
                  <a:pt x="2904" y="1"/>
                </a:lnTo>
                <a:lnTo>
                  <a:pt x="2910" y="1"/>
                </a:lnTo>
                <a:lnTo>
                  <a:pt x="2917" y="1"/>
                </a:lnTo>
                <a:lnTo>
                  <a:pt x="2924" y="1"/>
                </a:lnTo>
                <a:lnTo>
                  <a:pt x="2932" y="1"/>
                </a:lnTo>
                <a:lnTo>
                  <a:pt x="2939" y="1"/>
                </a:lnTo>
                <a:lnTo>
                  <a:pt x="2947" y="1"/>
                </a:lnTo>
                <a:lnTo>
                  <a:pt x="2954" y="1"/>
                </a:lnTo>
                <a:lnTo>
                  <a:pt x="2962" y="1"/>
                </a:lnTo>
                <a:lnTo>
                  <a:pt x="2970" y="1"/>
                </a:lnTo>
                <a:lnTo>
                  <a:pt x="2979" y="2"/>
                </a:lnTo>
                <a:lnTo>
                  <a:pt x="2987" y="2"/>
                </a:lnTo>
                <a:lnTo>
                  <a:pt x="2996" y="2"/>
                </a:lnTo>
                <a:lnTo>
                  <a:pt x="3005" y="2"/>
                </a:lnTo>
                <a:lnTo>
                  <a:pt x="3014" y="2"/>
                </a:lnTo>
                <a:lnTo>
                  <a:pt x="3023" y="2"/>
                </a:lnTo>
                <a:lnTo>
                  <a:pt x="3032" y="2"/>
                </a:lnTo>
                <a:lnTo>
                  <a:pt x="3041" y="2"/>
                </a:lnTo>
                <a:lnTo>
                  <a:pt x="3051" y="2"/>
                </a:lnTo>
                <a:lnTo>
                  <a:pt x="3060" y="2"/>
                </a:lnTo>
                <a:lnTo>
                  <a:pt x="3070" y="2"/>
                </a:lnTo>
                <a:lnTo>
                  <a:pt x="3080" y="2"/>
                </a:lnTo>
                <a:lnTo>
                  <a:pt x="3090" y="2"/>
                </a:lnTo>
                <a:lnTo>
                  <a:pt x="3100" y="2"/>
                </a:lnTo>
                <a:lnTo>
                  <a:pt x="3110" y="2"/>
                </a:lnTo>
                <a:lnTo>
                  <a:pt x="3120" y="2"/>
                </a:lnTo>
                <a:lnTo>
                  <a:pt x="3130" y="3"/>
                </a:lnTo>
                <a:lnTo>
                  <a:pt x="3141" y="3"/>
                </a:lnTo>
                <a:lnTo>
                  <a:pt x="3151" y="3"/>
                </a:lnTo>
                <a:lnTo>
                  <a:pt x="3161" y="3"/>
                </a:lnTo>
                <a:lnTo>
                  <a:pt x="3172" y="3"/>
                </a:lnTo>
                <a:lnTo>
                  <a:pt x="3183" y="3"/>
                </a:lnTo>
                <a:lnTo>
                  <a:pt x="3193" y="3"/>
                </a:lnTo>
                <a:lnTo>
                  <a:pt x="3204" y="3"/>
                </a:lnTo>
                <a:lnTo>
                  <a:pt x="3215" y="3"/>
                </a:lnTo>
                <a:lnTo>
                  <a:pt x="3226" y="3"/>
                </a:lnTo>
                <a:lnTo>
                  <a:pt x="3236" y="3"/>
                </a:lnTo>
                <a:lnTo>
                  <a:pt x="3247" y="3"/>
                </a:lnTo>
                <a:lnTo>
                  <a:pt x="3258" y="3"/>
                </a:lnTo>
                <a:lnTo>
                  <a:pt x="3269" y="4"/>
                </a:lnTo>
                <a:lnTo>
                  <a:pt x="3280" y="4"/>
                </a:lnTo>
                <a:lnTo>
                  <a:pt x="3291" y="4"/>
                </a:lnTo>
                <a:lnTo>
                  <a:pt x="3302" y="4"/>
                </a:lnTo>
                <a:lnTo>
                  <a:pt x="3313" y="4"/>
                </a:lnTo>
                <a:lnTo>
                  <a:pt x="3324" y="4"/>
                </a:lnTo>
                <a:lnTo>
                  <a:pt x="3334" y="4"/>
                </a:lnTo>
                <a:lnTo>
                  <a:pt x="3345" y="4"/>
                </a:lnTo>
                <a:lnTo>
                  <a:pt x="3356" y="4"/>
                </a:lnTo>
                <a:lnTo>
                  <a:pt x="3367" y="4"/>
                </a:lnTo>
                <a:lnTo>
                  <a:pt x="3378" y="4"/>
                </a:lnTo>
                <a:lnTo>
                  <a:pt x="3389" y="4"/>
                </a:lnTo>
                <a:lnTo>
                  <a:pt x="3399" y="4"/>
                </a:lnTo>
                <a:lnTo>
                  <a:pt x="3410" y="5"/>
                </a:lnTo>
                <a:lnTo>
                  <a:pt x="3421" y="5"/>
                </a:lnTo>
                <a:lnTo>
                  <a:pt x="3431" y="5"/>
                </a:lnTo>
                <a:lnTo>
                  <a:pt x="3442" y="5"/>
                </a:lnTo>
                <a:lnTo>
                  <a:pt x="3452" y="5"/>
                </a:lnTo>
                <a:lnTo>
                  <a:pt x="3462" y="5"/>
                </a:lnTo>
                <a:lnTo>
                  <a:pt x="3473" y="5"/>
                </a:lnTo>
                <a:lnTo>
                  <a:pt x="3483" y="5"/>
                </a:lnTo>
                <a:lnTo>
                  <a:pt x="3493" y="5"/>
                </a:lnTo>
                <a:lnTo>
                  <a:pt x="3503" y="5"/>
                </a:lnTo>
                <a:lnTo>
                  <a:pt x="3513" y="5"/>
                </a:lnTo>
                <a:lnTo>
                  <a:pt x="3523" y="5"/>
                </a:lnTo>
                <a:lnTo>
                  <a:pt x="3532" y="5"/>
                </a:lnTo>
                <a:lnTo>
                  <a:pt x="3542" y="5"/>
                </a:lnTo>
                <a:lnTo>
                  <a:pt x="3551" y="6"/>
                </a:lnTo>
                <a:lnTo>
                  <a:pt x="3561" y="6"/>
                </a:lnTo>
                <a:lnTo>
                  <a:pt x="3570" y="6"/>
                </a:lnTo>
                <a:lnTo>
                  <a:pt x="3579" y="6"/>
                </a:lnTo>
                <a:lnTo>
                  <a:pt x="3588" y="6"/>
                </a:lnTo>
                <a:lnTo>
                  <a:pt x="3597" y="6"/>
                </a:lnTo>
                <a:lnTo>
                  <a:pt x="3605" y="6"/>
                </a:lnTo>
                <a:lnTo>
                  <a:pt x="3614" y="6"/>
                </a:lnTo>
                <a:lnTo>
                  <a:pt x="3622" y="6"/>
                </a:lnTo>
                <a:lnTo>
                  <a:pt x="3630" y="6"/>
                </a:lnTo>
                <a:lnTo>
                  <a:pt x="3638" y="6"/>
                </a:lnTo>
                <a:lnTo>
                  <a:pt x="3646" y="6"/>
                </a:lnTo>
                <a:lnTo>
                  <a:pt x="3654" y="6"/>
                </a:lnTo>
                <a:lnTo>
                  <a:pt x="3661" y="6"/>
                </a:lnTo>
                <a:lnTo>
                  <a:pt x="3668" y="6"/>
                </a:lnTo>
                <a:lnTo>
                  <a:pt x="3675" y="6"/>
                </a:lnTo>
                <a:lnTo>
                  <a:pt x="3682" y="6"/>
                </a:lnTo>
                <a:lnTo>
                  <a:pt x="3689" y="7"/>
                </a:lnTo>
                <a:lnTo>
                  <a:pt x="3695" y="7"/>
                </a:lnTo>
                <a:lnTo>
                  <a:pt x="3702" y="7"/>
                </a:lnTo>
                <a:lnTo>
                  <a:pt x="3708" y="7"/>
                </a:lnTo>
                <a:lnTo>
                  <a:pt x="3713" y="7"/>
                </a:lnTo>
                <a:lnTo>
                  <a:pt x="3719" y="7"/>
                </a:lnTo>
                <a:lnTo>
                  <a:pt x="3724" y="7"/>
                </a:lnTo>
                <a:lnTo>
                  <a:pt x="3729" y="7"/>
                </a:lnTo>
                <a:lnTo>
                  <a:pt x="3734" y="7"/>
                </a:lnTo>
                <a:lnTo>
                  <a:pt x="3739" y="7"/>
                </a:lnTo>
                <a:lnTo>
                  <a:pt x="3743" y="7"/>
                </a:lnTo>
                <a:lnTo>
                  <a:pt x="3747" y="7"/>
                </a:lnTo>
                <a:lnTo>
                  <a:pt x="3751" y="7"/>
                </a:lnTo>
                <a:lnTo>
                  <a:pt x="3754" y="7"/>
                </a:lnTo>
                <a:lnTo>
                  <a:pt x="3757" y="7"/>
                </a:lnTo>
                <a:lnTo>
                  <a:pt x="3760" y="7"/>
                </a:lnTo>
                <a:lnTo>
                  <a:pt x="3763" y="7"/>
                </a:lnTo>
                <a:lnTo>
                  <a:pt x="3765" y="7"/>
                </a:lnTo>
                <a:lnTo>
                  <a:pt x="3767" y="7"/>
                </a:lnTo>
                <a:lnTo>
                  <a:pt x="3769" y="7"/>
                </a:lnTo>
                <a:lnTo>
                  <a:pt x="3771" y="7"/>
                </a:lnTo>
                <a:lnTo>
                  <a:pt x="3772" y="7"/>
                </a:lnTo>
                <a:lnTo>
                  <a:pt x="3773" y="7"/>
                </a:lnTo>
                <a:close/>
              </a:path>
            </a:pathLst>
          </a:custGeom>
          <a:gradFill rotWithShape="0">
            <a:gsLst>
              <a:gs pos="0">
                <a:srgbClr val="FFB870"/>
              </a:gs>
              <a:gs pos="25000">
                <a:srgbClr val="FFB87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19" name="Freeform 3"/>
          <p:cNvSpPr>
            <a:spLocks noChangeArrowheads="1"/>
          </p:cNvSpPr>
          <p:nvPr/>
        </p:nvSpPr>
        <p:spPr bwMode="auto">
          <a:xfrm>
            <a:off x="2925763" y="3032125"/>
            <a:ext cx="5894387" cy="1687513"/>
          </a:xfrm>
          <a:custGeom>
            <a:avLst/>
            <a:gdLst>
              <a:gd name="T0" fmla="*/ 2147483646 w 4458"/>
              <a:gd name="T1" fmla="*/ 0 h 1263"/>
              <a:gd name="T2" fmla="*/ 2147483646 w 4458"/>
              <a:gd name="T3" fmla="*/ 0 h 1263"/>
              <a:gd name="T4" fmla="*/ 2147483646 w 4458"/>
              <a:gd name="T5" fmla="*/ 2147483646 h 1263"/>
              <a:gd name="T6" fmla="*/ 0 w 4458"/>
              <a:gd name="T7" fmla="*/ 2147483646 h 1263"/>
              <a:gd name="T8" fmla="*/ 0 60000 65536"/>
              <a:gd name="T9" fmla="*/ 0 60000 65536"/>
              <a:gd name="T10" fmla="*/ 0 60000 65536"/>
              <a:gd name="T11" fmla="*/ 0 60000 65536"/>
              <a:gd name="T12" fmla="*/ 0 w 4458"/>
              <a:gd name="T13" fmla="*/ 0 h 1263"/>
              <a:gd name="T14" fmla="*/ 4458 w 4458"/>
              <a:gd name="T15" fmla="*/ 1263 h 126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458" h="1263">
                <a:moveTo>
                  <a:pt x="4458" y="0"/>
                </a:moveTo>
                <a:lnTo>
                  <a:pt x="3159" y="0"/>
                </a:lnTo>
                <a:lnTo>
                  <a:pt x="1219" y="1263"/>
                </a:lnTo>
                <a:lnTo>
                  <a:pt x="0" y="1263"/>
                </a:lnTo>
              </a:path>
            </a:pathLst>
          </a:custGeom>
          <a:noFill/>
          <a:ln w="2412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0" name="Freeform 4"/>
          <p:cNvSpPr>
            <a:spLocks noChangeArrowheads="1"/>
          </p:cNvSpPr>
          <p:nvPr/>
        </p:nvSpPr>
        <p:spPr bwMode="auto">
          <a:xfrm>
            <a:off x="5421313" y="2320925"/>
            <a:ext cx="0" cy="374650"/>
          </a:xfrm>
          <a:custGeom>
            <a:avLst/>
            <a:gdLst>
              <a:gd name="T0" fmla="*/ 0 h 281"/>
              <a:gd name="T1" fmla="*/ 2147483646 h 281"/>
              <a:gd name="T2" fmla="*/ 0 60000 65536"/>
              <a:gd name="T3" fmla="*/ 0 60000 65536"/>
              <a:gd name="T4" fmla="*/ 0 h 281"/>
              <a:gd name="T5" fmla="*/ 281 h 281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281">
                <a:moveTo>
                  <a:pt x="0" y="0"/>
                </a:moveTo>
                <a:lnTo>
                  <a:pt x="0" y="281"/>
                </a:lnTo>
              </a:path>
            </a:pathLst>
          </a:custGeom>
          <a:noFill/>
          <a:ln w="9981">
            <a:solidFill>
              <a:srgbClr val="FFCC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Freeform 5"/>
          <p:cNvSpPr>
            <a:spLocks noChangeArrowheads="1"/>
          </p:cNvSpPr>
          <p:nvPr/>
        </p:nvSpPr>
        <p:spPr bwMode="auto">
          <a:xfrm>
            <a:off x="5192713" y="2503488"/>
            <a:ext cx="449262" cy="0"/>
          </a:xfrm>
          <a:custGeom>
            <a:avLst/>
            <a:gdLst>
              <a:gd name="T0" fmla="*/ 0 w 339"/>
              <a:gd name="T1" fmla="*/ 2147483646 w 339"/>
              <a:gd name="T2" fmla="*/ 0 60000 65536"/>
              <a:gd name="T3" fmla="*/ 0 60000 65536"/>
              <a:gd name="T4" fmla="*/ 0 w 339"/>
              <a:gd name="T5" fmla="*/ 339 w 339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339">
                <a:moveTo>
                  <a:pt x="0" y="0"/>
                </a:moveTo>
                <a:lnTo>
                  <a:pt x="339" y="0"/>
                </a:lnTo>
              </a:path>
            </a:pathLst>
          </a:custGeom>
          <a:noFill/>
          <a:ln w="9981">
            <a:solidFill>
              <a:srgbClr val="FFCC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2" name="Rectangle 7"/>
          <p:cNvSpPr>
            <a:spLocks noChangeArrowheads="1"/>
          </p:cNvSpPr>
          <p:nvPr/>
        </p:nvSpPr>
        <p:spPr bwMode="auto">
          <a:xfrm>
            <a:off x="5129213" y="2149475"/>
            <a:ext cx="6429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 b="1" i="1">
                <a:solidFill>
                  <a:srgbClr val="000000"/>
                </a:solidFill>
              </a:rPr>
              <a:t>Center</a:t>
            </a:r>
          </a:p>
        </p:txBody>
      </p:sp>
      <p:sp>
        <p:nvSpPr>
          <p:cNvPr id="34823" name="Freeform 8"/>
          <p:cNvSpPr>
            <a:spLocks noChangeArrowheads="1"/>
          </p:cNvSpPr>
          <p:nvPr/>
        </p:nvSpPr>
        <p:spPr bwMode="auto">
          <a:xfrm>
            <a:off x="5216525" y="4332288"/>
            <a:ext cx="2659063" cy="1254125"/>
          </a:xfrm>
          <a:custGeom>
            <a:avLst/>
            <a:gdLst>
              <a:gd name="T0" fmla="*/ 2147483646 w 2011"/>
              <a:gd name="T1" fmla="*/ 2147483646 h 938"/>
              <a:gd name="T2" fmla="*/ 2147483646 w 2011"/>
              <a:gd name="T3" fmla="*/ 2147483646 h 938"/>
              <a:gd name="T4" fmla="*/ 2147483646 w 2011"/>
              <a:gd name="T5" fmla="*/ 2147483646 h 938"/>
              <a:gd name="T6" fmla="*/ 2147483646 w 2011"/>
              <a:gd name="T7" fmla="*/ 2147483646 h 938"/>
              <a:gd name="T8" fmla="*/ 2147483646 w 2011"/>
              <a:gd name="T9" fmla="*/ 2147483646 h 938"/>
              <a:gd name="T10" fmla="*/ 2147483646 w 2011"/>
              <a:gd name="T11" fmla="*/ 2147483646 h 938"/>
              <a:gd name="T12" fmla="*/ 2147483646 w 2011"/>
              <a:gd name="T13" fmla="*/ 2147483646 h 938"/>
              <a:gd name="T14" fmla="*/ 2147483646 w 2011"/>
              <a:gd name="T15" fmla="*/ 2147483646 h 938"/>
              <a:gd name="T16" fmla="*/ 2147483646 w 2011"/>
              <a:gd name="T17" fmla="*/ 2147483646 h 938"/>
              <a:gd name="T18" fmla="*/ 2147483646 w 2011"/>
              <a:gd name="T19" fmla="*/ 2147483646 h 938"/>
              <a:gd name="T20" fmla="*/ 2147483646 w 2011"/>
              <a:gd name="T21" fmla="*/ 2147483646 h 938"/>
              <a:gd name="T22" fmla="*/ 2147483646 w 2011"/>
              <a:gd name="T23" fmla="*/ 2147483646 h 938"/>
              <a:gd name="T24" fmla="*/ 2147483646 w 2011"/>
              <a:gd name="T25" fmla="*/ 2147483646 h 938"/>
              <a:gd name="T26" fmla="*/ 2147483646 w 2011"/>
              <a:gd name="T27" fmla="*/ 2147483646 h 938"/>
              <a:gd name="T28" fmla="*/ 2147483646 w 2011"/>
              <a:gd name="T29" fmla="*/ 2147483646 h 938"/>
              <a:gd name="T30" fmla="*/ 2147483646 w 2011"/>
              <a:gd name="T31" fmla="*/ 2147483646 h 938"/>
              <a:gd name="T32" fmla="*/ 2147483646 w 2011"/>
              <a:gd name="T33" fmla="*/ 2147483646 h 938"/>
              <a:gd name="T34" fmla="*/ 2147483646 w 2011"/>
              <a:gd name="T35" fmla="*/ 2147483646 h 938"/>
              <a:gd name="T36" fmla="*/ 2147483646 w 2011"/>
              <a:gd name="T37" fmla="*/ 2147483646 h 938"/>
              <a:gd name="T38" fmla="*/ 2147483646 w 2011"/>
              <a:gd name="T39" fmla="*/ 2147483646 h 938"/>
              <a:gd name="T40" fmla="*/ 2147483646 w 2011"/>
              <a:gd name="T41" fmla="*/ 2147483646 h 938"/>
              <a:gd name="T42" fmla="*/ 2147483646 w 2011"/>
              <a:gd name="T43" fmla="*/ 2147483646 h 938"/>
              <a:gd name="T44" fmla="*/ 2147483646 w 2011"/>
              <a:gd name="T45" fmla="*/ 2147483646 h 938"/>
              <a:gd name="T46" fmla="*/ 2147483646 w 2011"/>
              <a:gd name="T47" fmla="*/ 2147483646 h 938"/>
              <a:gd name="T48" fmla="*/ 2147483646 w 2011"/>
              <a:gd name="T49" fmla="*/ 2147483646 h 938"/>
              <a:gd name="T50" fmla="*/ 2147483646 w 2011"/>
              <a:gd name="T51" fmla="*/ 2147483646 h 938"/>
              <a:gd name="T52" fmla="*/ 2147483646 w 2011"/>
              <a:gd name="T53" fmla="*/ 2147483646 h 938"/>
              <a:gd name="T54" fmla="*/ 2147483646 w 2011"/>
              <a:gd name="T55" fmla="*/ 2147483646 h 938"/>
              <a:gd name="T56" fmla="*/ 2147483646 w 2011"/>
              <a:gd name="T57" fmla="*/ 2147483646 h 938"/>
              <a:gd name="T58" fmla="*/ 2147483646 w 2011"/>
              <a:gd name="T59" fmla="*/ 2147483646 h 938"/>
              <a:gd name="T60" fmla="*/ 2147483646 w 2011"/>
              <a:gd name="T61" fmla="*/ 2147483646 h 938"/>
              <a:gd name="T62" fmla="*/ 2147483646 w 2011"/>
              <a:gd name="T63" fmla="*/ 2147483646 h 938"/>
              <a:gd name="T64" fmla="*/ 2147483646 w 2011"/>
              <a:gd name="T65" fmla="*/ 2147483646 h 938"/>
              <a:gd name="T66" fmla="*/ 2147483646 w 2011"/>
              <a:gd name="T67" fmla="*/ 2147483646 h 938"/>
              <a:gd name="T68" fmla="*/ 2147483646 w 2011"/>
              <a:gd name="T69" fmla="*/ 2147483646 h 938"/>
              <a:gd name="T70" fmla="*/ 2147483646 w 2011"/>
              <a:gd name="T71" fmla="*/ 2147483646 h 938"/>
              <a:gd name="T72" fmla="*/ 2147483646 w 2011"/>
              <a:gd name="T73" fmla="*/ 2147483646 h 938"/>
              <a:gd name="T74" fmla="*/ 2147483646 w 2011"/>
              <a:gd name="T75" fmla="*/ 2147483646 h 938"/>
              <a:gd name="T76" fmla="*/ 2147483646 w 2011"/>
              <a:gd name="T77" fmla="*/ 2147483646 h 938"/>
              <a:gd name="T78" fmla="*/ 2147483646 w 2011"/>
              <a:gd name="T79" fmla="*/ 2147483646 h 938"/>
              <a:gd name="T80" fmla="*/ 2147483646 w 2011"/>
              <a:gd name="T81" fmla="*/ 2147483646 h 938"/>
              <a:gd name="T82" fmla="*/ 2147483646 w 2011"/>
              <a:gd name="T83" fmla="*/ 2147483646 h 938"/>
              <a:gd name="T84" fmla="*/ 2147483646 w 2011"/>
              <a:gd name="T85" fmla="*/ 2147483646 h 938"/>
              <a:gd name="T86" fmla="*/ 2147483646 w 2011"/>
              <a:gd name="T87" fmla="*/ 2147483646 h 938"/>
              <a:gd name="T88" fmla="*/ 2147483646 w 2011"/>
              <a:gd name="T89" fmla="*/ 2147483646 h 938"/>
              <a:gd name="T90" fmla="*/ 2147483646 w 2011"/>
              <a:gd name="T91" fmla="*/ 2147483646 h 938"/>
              <a:gd name="T92" fmla="*/ 2147483646 w 2011"/>
              <a:gd name="T93" fmla="*/ 2147483646 h 938"/>
              <a:gd name="T94" fmla="*/ 2147483646 w 2011"/>
              <a:gd name="T95" fmla="*/ 2147483646 h 938"/>
              <a:gd name="T96" fmla="*/ 2147483646 w 2011"/>
              <a:gd name="T97" fmla="*/ 2147483646 h 938"/>
              <a:gd name="T98" fmla="*/ 2147483646 w 2011"/>
              <a:gd name="T99" fmla="*/ 2147483646 h 938"/>
              <a:gd name="T100" fmla="*/ 2147483646 w 2011"/>
              <a:gd name="T101" fmla="*/ 2147483646 h 938"/>
              <a:gd name="T102" fmla="*/ 2147483646 w 2011"/>
              <a:gd name="T103" fmla="*/ 2147483646 h 938"/>
              <a:gd name="T104" fmla="*/ 2147483646 w 2011"/>
              <a:gd name="T105" fmla="*/ 2147483646 h 938"/>
              <a:gd name="T106" fmla="*/ 2147483646 w 2011"/>
              <a:gd name="T107" fmla="*/ 2147483646 h 938"/>
              <a:gd name="T108" fmla="*/ 2147483646 w 2011"/>
              <a:gd name="T109" fmla="*/ 2147483646 h 938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2011"/>
              <a:gd name="T166" fmla="*/ 0 h 938"/>
              <a:gd name="T167" fmla="*/ 2011 w 2011"/>
              <a:gd name="T168" fmla="*/ 938 h 938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2011" h="938">
                <a:moveTo>
                  <a:pt x="0" y="934"/>
                </a:moveTo>
                <a:lnTo>
                  <a:pt x="7" y="935"/>
                </a:lnTo>
                <a:lnTo>
                  <a:pt x="14" y="935"/>
                </a:lnTo>
                <a:lnTo>
                  <a:pt x="21" y="935"/>
                </a:lnTo>
                <a:lnTo>
                  <a:pt x="28" y="936"/>
                </a:lnTo>
                <a:lnTo>
                  <a:pt x="35" y="936"/>
                </a:lnTo>
                <a:lnTo>
                  <a:pt x="43" y="936"/>
                </a:lnTo>
                <a:lnTo>
                  <a:pt x="50" y="936"/>
                </a:lnTo>
                <a:lnTo>
                  <a:pt x="57" y="937"/>
                </a:lnTo>
                <a:lnTo>
                  <a:pt x="64" y="937"/>
                </a:lnTo>
                <a:lnTo>
                  <a:pt x="71" y="937"/>
                </a:lnTo>
                <a:lnTo>
                  <a:pt x="78" y="937"/>
                </a:lnTo>
                <a:lnTo>
                  <a:pt x="85" y="937"/>
                </a:lnTo>
                <a:lnTo>
                  <a:pt x="92" y="937"/>
                </a:lnTo>
                <a:lnTo>
                  <a:pt x="100" y="937"/>
                </a:lnTo>
                <a:lnTo>
                  <a:pt x="107" y="937"/>
                </a:lnTo>
                <a:lnTo>
                  <a:pt x="114" y="938"/>
                </a:lnTo>
                <a:lnTo>
                  <a:pt x="121" y="938"/>
                </a:lnTo>
                <a:lnTo>
                  <a:pt x="128" y="938"/>
                </a:lnTo>
                <a:lnTo>
                  <a:pt x="135" y="938"/>
                </a:lnTo>
                <a:lnTo>
                  <a:pt x="142" y="937"/>
                </a:lnTo>
                <a:lnTo>
                  <a:pt x="149" y="937"/>
                </a:lnTo>
                <a:lnTo>
                  <a:pt x="156" y="937"/>
                </a:lnTo>
                <a:lnTo>
                  <a:pt x="163" y="937"/>
                </a:lnTo>
                <a:lnTo>
                  <a:pt x="170" y="937"/>
                </a:lnTo>
                <a:lnTo>
                  <a:pt x="178" y="937"/>
                </a:lnTo>
                <a:lnTo>
                  <a:pt x="185" y="937"/>
                </a:lnTo>
                <a:lnTo>
                  <a:pt x="192" y="937"/>
                </a:lnTo>
                <a:lnTo>
                  <a:pt x="199" y="936"/>
                </a:lnTo>
                <a:lnTo>
                  <a:pt x="206" y="936"/>
                </a:lnTo>
                <a:lnTo>
                  <a:pt x="213" y="936"/>
                </a:lnTo>
                <a:lnTo>
                  <a:pt x="220" y="936"/>
                </a:lnTo>
                <a:lnTo>
                  <a:pt x="227" y="935"/>
                </a:lnTo>
                <a:lnTo>
                  <a:pt x="234" y="935"/>
                </a:lnTo>
                <a:lnTo>
                  <a:pt x="241" y="935"/>
                </a:lnTo>
                <a:lnTo>
                  <a:pt x="248" y="934"/>
                </a:lnTo>
                <a:lnTo>
                  <a:pt x="255" y="934"/>
                </a:lnTo>
                <a:lnTo>
                  <a:pt x="262" y="933"/>
                </a:lnTo>
                <a:lnTo>
                  <a:pt x="269" y="933"/>
                </a:lnTo>
                <a:lnTo>
                  <a:pt x="276" y="933"/>
                </a:lnTo>
                <a:lnTo>
                  <a:pt x="283" y="932"/>
                </a:lnTo>
                <a:lnTo>
                  <a:pt x="290" y="932"/>
                </a:lnTo>
                <a:lnTo>
                  <a:pt x="297" y="931"/>
                </a:lnTo>
                <a:lnTo>
                  <a:pt x="304" y="931"/>
                </a:lnTo>
                <a:lnTo>
                  <a:pt x="311" y="930"/>
                </a:lnTo>
                <a:lnTo>
                  <a:pt x="318" y="930"/>
                </a:lnTo>
                <a:lnTo>
                  <a:pt x="325" y="929"/>
                </a:lnTo>
                <a:lnTo>
                  <a:pt x="332" y="928"/>
                </a:lnTo>
                <a:lnTo>
                  <a:pt x="339" y="928"/>
                </a:lnTo>
                <a:lnTo>
                  <a:pt x="346" y="927"/>
                </a:lnTo>
                <a:lnTo>
                  <a:pt x="353" y="926"/>
                </a:lnTo>
                <a:lnTo>
                  <a:pt x="360" y="926"/>
                </a:lnTo>
                <a:lnTo>
                  <a:pt x="367" y="925"/>
                </a:lnTo>
                <a:lnTo>
                  <a:pt x="374" y="924"/>
                </a:lnTo>
                <a:lnTo>
                  <a:pt x="381" y="924"/>
                </a:lnTo>
                <a:lnTo>
                  <a:pt x="388" y="923"/>
                </a:lnTo>
                <a:lnTo>
                  <a:pt x="395" y="922"/>
                </a:lnTo>
                <a:lnTo>
                  <a:pt x="402" y="921"/>
                </a:lnTo>
                <a:lnTo>
                  <a:pt x="409" y="920"/>
                </a:lnTo>
                <a:lnTo>
                  <a:pt x="416" y="919"/>
                </a:lnTo>
                <a:lnTo>
                  <a:pt x="423" y="919"/>
                </a:lnTo>
                <a:lnTo>
                  <a:pt x="430" y="918"/>
                </a:lnTo>
                <a:lnTo>
                  <a:pt x="437" y="917"/>
                </a:lnTo>
                <a:lnTo>
                  <a:pt x="444" y="916"/>
                </a:lnTo>
                <a:lnTo>
                  <a:pt x="451" y="915"/>
                </a:lnTo>
                <a:lnTo>
                  <a:pt x="458" y="914"/>
                </a:lnTo>
                <a:lnTo>
                  <a:pt x="465" y="913"/>
                </a:lnTo>
                <a:lnTo>
                  <a:pt x="472" y="912"/>
                </a:lnTo>
                <a:lnTo>
                  <a:pt x="479" y="911"/>
                </a:lnTo>
                <a:lnTo>
                  <a:pt x="486" y="910"/>
                </a:lnTo>
                <a:lnTo>
                  <a:pt x="492" y="909"/>
                </a:lnTo>
                <a:lnTo>
                  <a:pt x="499" y="908"/>
                </a:lnTo>
                <a:lnTo>
                  <a:pt x="506" y="907"/>
                </a:lnTo>
                <a:lnTo>
                  <a:pt x="513" y="905"/>
                </a:lnTo>
                <a:lnTo>
                  <a:pt x="520" y="904"/>
                </a:lnTo>
                <a:lnTo>
                  <a:pt x="527" y="903"/>
                </a:lnTo>
                <a:lnTo>
                  <a:pt x="534" y="902"/>
                </a:lnTo>
                <a:lnTo>
                  <a:pt x="541" y="901"/>
                </a:lnTo>
                <a:lnTo>
                  <a:pt x="547" y="900"/>
                </a:lnTo>
                <a:lnTo>
                  <a:pt x="554" y="898"/>
                </a:lnTo>
                <a:lnTo>
                  <a:pt x="561" y="897"/>
                </a:lnTo>
                <a:lnTo>
                  <a:pt x="568" y="896"/>
                </a:lnTo>
                <a:lnTo>
                  <a:pt x="575" y="894"/>
                </a:lnTo>
                <a:lnTo>
                  <a:pt x="582" y="893"/>
                </a:lnTo>
                <a:lnTo>
                  <a:pt x="589" y="892"/>
                </a:lnTo>
                <a:lnTo>
                  <a:pt x="595" y="890"/>
                </a:lnTo>
                <a:lnTo>
                  <a:pt x="602" y="889"/>
                </a:lnTo>
                <a:lnTo>
                  <a:pt x="609" y="888"/>
                </a:lnTo>
                <a:lnTo>
                  <a:pt x="616" y="886"/>
                </a:lnTo>
                <a:lnTo>
                  <a:pt x="623" y="885"/>
                </a:lnTo>
                <a:lnTo>
                  <a:pt x="630" y="883"/>
                </a:lnTo>
                <a:lnTo>
                  <a:pt x="636" y="882"/>
                </a:lnTo>
                <a:lnTo>
                  <a:pt x="643" y="880"/>
                </a:lnTo>
                <a:lnTo>
                  <a:pt x="650" y="879"/>
                </a:lnTo>
                <a:lnTo>
                  <a:pt x="657" y="877"/>
                </a:lnTo>
                <a:lnTo>
                  <a:pt x="663" y="876"/>
                </a:lnTo>
                <a:lnTo>
                  <a:pt x="670" y="874"/>
                </a:lnTo>
                <a:lnTo>
                  <a:pt x="677" y="872"/>
                </a:lnTo>
                <a:lnTo>
                  <a:pt x="684" y="871"/>
                </a:lnTo>
                <a:lnTo>
                  <a:pt x="690" y="869"/>
                </a:lnTo>
                <a:lnTo>
                  <a:pt x="697" y="868"/>
                </a:lnTo>
                <a:lnTo>
                  <a:pt x="704" y="866"/>
                </a:lnTo>
                <a:lnTo>
                  <a:pt x="711" y="864"/>
                </a:lnTo>
                <a:lnTo>
                  <a:pt x="717" y="862"/>
                </a:lnTo>
                <a:lnTo>
                  <a:pt x="724" y="861"/>
                </a:lnTo>
                <a:lnTo>
                  <a:pt x="731" y="859"/>
                </a:lnTo>
                <a:lnTo>
                  <a:pt x="738" y="857"/>
                </a:lnTo>
                <a:lnTo>
                  <a:pt x="744" y="855"/>
                </a:lnTo>
                <a:lnTo>
                  <a:pt x="751" y="854"/>
                </a:lnTo>
                <a:lnTo>
                  <a:pt x="758" y="852"/>
                </a:lnTo>
                <a:lnTo>
                  <a:pt x="764" y="850"/>
                </a:lnTo>
                <a:lnTo>
                  <a:pt x="771" y="848"/>
                </a:lnTo>
                <a:lnTo>
                  <a:pt x="778" y="846"/>
                </a:lnTo>
                <a:lnTo>
                  <a:pt x="784" y="844"/>
                </a:lnTo>
                <a:lnTo>
                  <a:pt x="791" y="842"/>
                </a:lnTo>
                <a:lnTo>
                  <a:pt x="798" y="840"/>
                </a:lnTo>
                <a:lnTo>
                  <a:pt x="804" y="838"/>
                </a:lnTo>
                <a:lnTo>
                  <a:pt x="811" y="836"/>
                </a:lnTo>
                <a:lnTo>
                  <a:pt x="818" y="834"/>
                </a:lnTo>
                <a:lnTo>
                  <a:pt x="824" y="832"/>
                </a:lnTo>
                <a:lnTo>
                  <a:pt x="831" y="830"/>
                </a:lnTo>
                <a:lnTo>
                  <a:pt x="837" y="828"/>
                </a:lnTo>
                <a:lnTo>
                  <a:pt x="844" y="826"/>
                </a:lnTo>
                <a:lnTo>
                  <a:pt x="851" y="824"/>
                </a:lnTo>
                <a:lnTo>
                  <a:pt x="857" y="822"/>
                </a:lnTo>
                <a:lnTo>
                  <a:pt x="864" y="820"/>
                </a:lnTo>
                <a:lnTo>
                  <a:pt x="870" y="818"/>
                </a:lnTo>
                <a:lnTo>
                  <a:pt x="877" y="815"/>
                </a:lnTo>
                <a:lnTo>
                  <a:pt x="884" y="813"/>
                </a:lnTo>
                <a:lnTo>
                  <a:pt x="890" y="811"/>
                </a:lnTo>
                <a:lnTo>
                  <a:pt x="897" y="809"/>
                </a:lnTo>
                <a:lnTo>
                  <a:pt x="903" y="807"/>
                </a:lnTo>
                <a:lnTo>
                  <a:pt x="910" y="804"/>
                </a:lnTo>
                <a:lnTo>
                  <a:pt x="916" y="802"/>
                </a:lnTo>
                <a:lnTo>
                  <a:pt x="923" y="800"/>
                </a:lnTo>
                <a:lnTo>
                  <a:pt x="929" y="797"/>
                </a:lnTo>
                <a:lnTo>
                  <a:pt x="936" y="795"/>
                </a:lnTo>
                <a:lnTo>
                  <a:pt x="942" y="793"/>
                </a:lnTo>
                <a:lnTo>
                  <a:pt x="949" y="790"/>
                </a:lnTo>
                <a:lnTo>
                  <a:pt x="955" y="788"/>
                </a:lnTo>
                <a:lnTo>
                  <a:pt x="962" y="785"/>
                </a:lnTo>
                <a:lnTo>
                  <a:pt x="968" y="783"/>
                </a:lnTo>
                <a:lnTo>
                  <a:pt x="975" y="781"/>
                </a:lnTo>
                <a:lnTo>
                  <a:pt x="981" y="778"/>
                </a:lnTo>
                <a:lnTo>
                  <a:pt x="987" y="776"/>
                </a:lnTo>
                <a:lnTo>
                  <a:pt x="994" y="773"/>
                </a:lnTo>
                <a:lnTo>
                  <a:pt x="1000" y="771"/>
                </a:lnTo>
                <a:lnTo>
                  <a:pt x="1007" y="768"/>
                </a:lnTo>
                <a:lnTo>
                  <a:pt x="1013" y="765"/>
                </a:lnTo>
                <a:lnTo>
                  <a:pt x="1020" y="763"/>
                </a:lnTo>
                <a:lnTo>
                  <a:pt x="1026" y="760"/>
                </a:lnTo>
                <a:lnTo>
                  <a:pt x="1032" y="758"/>
                </a:lnTo>
                <a:lnTo>
                  <a:pt x="1039" y="755"/>
                </a:lnTo>
                <a:lnTo>
                  <a:pt x="1045" y="752"/>
                </a:lnTo>
                <a:lnTo>
                  <a:pt x="1051" y="750"/>
                </a:lnTo>
                <a:lnTo>
                  <a:pt x="1058" y="747"/>
                </a:lnTo>
                <a:lnTo>
                  <a:pt x="1064" y="744"/>
                </a:lnTo>
                <a:lnTo>
                  <a:pt x="1070" y="741"/>
                </a:lnTo>
                <a:lnTo>
                  <a:pt x="1077" y="739"/>
                </a:lnTo>
                <a:lnTo>
                  <a:pt x="1083" y="736"/>
                </a:lnTo>
                <a:lnTo>
                  <a:pt x="1089" y="733"/>
                </a:lnTo>
                <a:lnTo>
                  <a:pt x="1096" y="730"/>
                </a:lnTo>
                <a:lnTo>
                  <a:pt x="1102" y="728"/>
                </a:lnTo>
                <a:lnTo>
                  <a:pt x="1108" y="725"/>
                </a:lnTo>
                <a:lnTo>
                  <a:pt x="1115" y="722"/>
                </a:lnTo>
                <a:lnTo>
                  <a:pt x="1121" y="719"/>
                </a:lnTo>
                <a:lnTo>
                  <a:pt x="1127" y="716"/>
                </a:lnTo>
                <a:lnTo>
                  <a:pt x="1133" y="713"/>
                </a:lnTo>
                <a:lnTo>
                  <a:pt x="1140" y="710"/>
                </a:lnTo>
                <a:lnTo>
                  <a:pt x="1146" y="707"/>
                </a:lnTo>
                <a:lnTo>
                  <a:pt x="1152" y="704"/>
                </a:lnTo>
                <a:lnTo>
                  <a:pt x="1158" y="701"/>
                </a:lnTo>
                <a:lnTo>
                  <a:pt x="1164" y="698"/>
                </a:lnTo>
                <a:lnTo>
                  <a:pt x="1171" y="695"/>
                </a:lnTo>
                <a:lnTo>
                  <a:pt x="1177" y="692"/>
                </a:lnTo>
                <a:lnTo>
                  <a:pt x="1183" y="689"/>
                </a:lnTo>
                <a:lnTo>
                  <a:pt x="1189" y="686"/>
                </a:lnTo>
                <a:lnTo>
                  <a:pt x="1195" y="683"/>
                </a:lnTo>
                <a:lnTo>
                  <a:pt x="1201" y="680"/>
                </a:lnTo>
                <a:lnTo>
                  <a:pt x="1208" y="677"/>
                </a:lnTo>
                <a:lnTo>
                  <a:pt x="1214" y="674"/>
                </a:lnTo>
                <a:lnTo>
                  <a:pt x="1220" y="670"/>
                </a:lnTo>
                <a:lnTo>
                  <a:pt x="1226" y="667"/>
                </a:lnTo>
                <a:lnTo>
                  <a:pt x="1232" y="664"/>
                </a:lnTo>
                <a:lnTo>
                  <a:pt x="1238" y="661"/>
                </a:lnTo>
                <a:lnTo>
                  <a:pt x="1244" y="658"/>
                </a:lnTo>
                <a:lnTo>
                  <a:pt x="1250" y="654"/>
                </a:lnTo>
                <a:lnTo>
                  <a:pt x="1256" y="651"/>
                </a:lnTo>
                <a:lnTo>
                  <a:pt x="1262" y="648"/>
                </a:lnTo>
                <a:lnTo>
                  <a:pt x="1268" y="645"/>
                </a:lnTo>
                <a:lnTo>
                  <a:pt x="1275" y="641"/>
                </a:lnTo>
                <a:lnTo>
                  <a:pt x="1281" y="638"/>
                </a:lnTo>
                <a:lnTo>
                  <a:pt x="1287" y="635"/>
                </a:lnTo>
                <a:lnTo>
                  <a:pt x="1293" y="631"/>
                </a:lnTo>
                <a:lnTo>
                  <a:pt x="1299" y="628"/>
                </a:lnTo>
                <a:lnTo>
                  <a:pt x="1305" y="624"/>
                </a:lnTo>
                <a:lnTo>
                  <a:pt x="1310" y="621"/>
                </a:lnTo>
                <a:lnTo>
                  <a:pt x="1316" y="617"/>
                </a:lnTo>
                <a:lnTo>
                  <a:pt x="1322" y="614"/>
                </a:lnTo>
                <a:lnTo>
                  <a:pt x="1328" y="611"/>
                </a:lnTo>
                <a:lnTo>
                  <a:pt x="1334" y="607"/>
                </a:lnTo>
                <a:lnTo>
                  <a:pt x="1340" y="604"/>
                </a:lnTo>
                <a:lnTo>
                  <a:pt x="1346" y="600"/>
                </a:lnTo>
                <a:lnTo>
                  <a:pt x="1352" y="596"/>
                </a:lnTo>
                <a:lnTo>
                  <a:pt x="1358" y="593"/>
                </a:lnTo>
                <a:lnTo>
                  <a:pt x="1364" y="589"/>
                </a:lnTo>
                <a:lnTo>
                  <a:pt x="1370" y="586"/>
                </a:lnTo>
                <a:lnTo>
                  <a:pt x="1376" y="582"/>
                </a:lnTo>
                <a:lnTo>
                  <a:pt x="1381" y="578"/>
                </a:lnTo>
                <a:lnTo>
                  <a:pt x="1387" y="575"/>
                </a:lnTo>
                <a:lnTo>
                  <a:pt x="1393" y="571"/>
                </a:lnTo>
                <a:lnTo>
                  <a:pt x="1399" y="567"/>
                </a:lnTo>
                <a:lnTo>
                  <a:pt x="1405" y="564"/>
                </a:lnTo>
                <a:lnTo>
                  <a:pt x="1410" y="560"/>
                </a:lnTo>
                <a:lnTo>
                  <a:pt x="1416" y="556"/>
                </a:lnTo>
                <a:lnTo>
                  <a:pt x="1422" y="552"/>
                </a:lnTo>
                <a:lnTo>
                  <a:pt x="1428" y="549"/>
                </a:lnTo>
                <a:lnTo>
                  <a:pt x="1434" y="545"/>
                </a:lnTo>
                <a:lnTo>
                  <a:pt x="1439" y="541"/>
                </a:lnTo>
                <a:lnTo>
                  <a:pt x="1445" y="537"/>
                </a:lnTo>
                <a:lnTo>
                  <a:pt x="1451" y="533"/>
                </a:lnTo>
                <a:lnTo>
                  <a:pt x="1456" y="530"/>
                </a:lnTo>
                <a:lnTo>
                  <a:pt x="1462" y="526"/>
                </a:lnTo>
                <a:lnTo>
                  <a:pt x="1468" y="522"/>
                </a:lnTo>
                <a:lnTo>
                  <a:pt x="1473" y="518"/>
                </a:lnTo>
                <a:lnTo>
                  <a:pt x="1479" y="514"/>
                </a:lnTo>
                <a:lnTo>
                  <a:pt x="1485" y="510"/>
                </a:lnTo>
                <a:lnTo>
                  <a:pt x="1490" y="506"/>
                </a:lnTo>
                <a:lnTo>
                  <a:pt x="1496" y="502"/>
                </a:lnTo>
                <a:lnTo>
                  <a:pt x="1502" y="498"/>
                </a:lnTo>
                <a:lnTo>
                  <a:pt x="1507" y="494"/>
                </a:lnTo>
                <a:lnTo>
                  <a:pt x="1513" y="490"/>
                </a:lnTo>
                <a:lnTo>
                  <a:pt x="1518" y="486"/>
                </a:lnTo>
                <a:lnTo>
                  <a:pt x="1524" y="482"/>
                </a:lnTo>
                <a:lnTo>
                  <a:pt x="1530" y="478"/>
                </a:lnTo>
                <a:lnTo>
                  <a:pt x="1535" y="474"/>
                </a:lnTo>
                <a:lnTo>
                  <a:pt x="1541" y="470"/>
                </a:lnTo>
                <a:lnTo>
                  <a:pt x="1546" y="466"/>
                </a:lnTo>
                <a:lnTo>
                  <a:pt x="1552" y="461"/>
                </a:lnTo>
                <a:lnTo>
                  <a:pt x="1557" y="457"/>
                </a:lnTo>
                <a:lnTo>
                  <a:pt x="1563" y="453"/>
                </a:lnTo>
                <a:lnTo>
                  <a:pt x="1568" y="449"/>
                </a:lnTo>
                <a:lnTo>
                  <a:pt x="1574" y="445"/>
                </a:lnTo>
                <a:lnTo>
                  <a:pt x="1579" y="440"/>
                </a:lnTo>
                <a:lnTo>
                  <a:pt x="1585" y="436"/>
                </a:lnTo>
                <a:lnTo>
                  <a:pt x="1590" y="432"/>
                </a:lnTo>
                <a:lnTo>
                  <a:pt x="1595" y="428"/>
                </a:lnTo>
                <a:lnTo>
                  <a:pt x="1601" y="423"/>
                </a:lnTo>
                <a:lnTo>
                  <a:pt x="1606" y="419"/>
                </a:lnTo>
                <a:lnTo>
                  <a:pt x="1612" y="415"/>
                </a:lnTo>
                <a:lnTo>
                  <a:pt x="1617" y="410"/>
                </a:lnTo>
                <a:lnTo>
                  <a:pt x="1622" y="406"/>
                </a:lnTo>
                <a:lnTo>
                  <a:pt x="1628" y="402"/>
                </a:lnTo>
                <a:lnTo>
                  <a:pt x="1633" y="397"/>
                </a:lnTo>
                <a:lnTo>
                  <a:pt x="1638" y="393"/>
                </a:lnTo>
                <a:lnTo>
                  <a:pt x="1644" y="388"/>
                </a:lnTo>
                <a:lnTo>
                  <a:pt x="1649" y="384"/>
                </a:lnTo>
                <a:lnTo>
                  <a:pt x="1654" y="379"/>
                </a:lnTo>
                <a:lnTo>
                  <a:pt x="1659" y="375"/>
                </a:lnTo>
                <a:lnTo>
                  <a:pt x="1665" y="371"/>
                </a:lnTo>
                <a:lnTo>
                  <a:pt x="1670" y="366"/>
                </a:lnTo>
                <a:lnTo>
                  <a:pt x="1675" y="361"/>
                </a:lnTo>
                <a:lnTo>
                  <a:pt x="1680" y="357"/>
                </a:lnTo>
                <a:lnTo>
                  <a:pt x="1686" y="352"/>
                </a:lnTo>
                <a:lnTo>
                  <a:pt x="1691" y="348"/>
                </a:lnTo>
                <a:lnTo>
                  <a:pt x="1696" y="343"/>
                </a:lnTo>
                <a:lnTo>
                  <a:pt x="1701" y="339"/>
                </a:lnTo>
                <a:lnTo>
                  <a:pt x="1706" y="334"/>
                </a:lnTo>
                <a:lnTo>
                  <a:pt x="1711" y="329"/>
                </a:lnTo>
                <a:lnTo>
                  <a:pt x="1716" y="325"/>
                </a:lnTo>
                <a:lnTo>
                  <a:pt x="1722" y="320"/>
                </a:lnTo>
                <a:lnTo>
                  <a:pt x="1727" y="315"/>
                </a:lnTo>
                <a:lnTo>
                  <a:pt x="1732" y="311"/>
                </a:lnTo>
                <a:lnTo>
                  <a:pt x="1737" y="306"/>
                </a:lnTo>
                <a:lnTo>
                  <a:pt x="1742" y="301"/>
                </a:lnTo>
                <a:lnTo>
                  <a:pt x="1747" y="296"/>
                </a:lnTo>
                <a:lnTo>
                  <a:pt x="1752" y="292"/>
                </a:lnTo>
                <a:lnTo>
                  <a:pt x="1757" y="287"/>
                </a:lnTo>
                <a:lnTo>
                  <a:pt x="1762" y="282"/>
                </a:lnTo>
                <a:lnTo>
                  <a:pt x="1767" y="277"/>
                </a:lnTo>
                <a:lnTo>
                  <a:pt x="1772" y="273"/>
                </a:lnTo>
                <a:lnTo>
                  <a:pt x="1777" y="268"/>
                </a:lnTo>
                <a:lnTo>
                  <a:pt x="1782" y="263"/>
                </a:lnTo>
                <a:lnTo>
                  <a:pt x="1787" y="258"/>
                </a:lnTo>
                <a:lnTo>
                  <a:pt x="1792" y="253"/>
                </a:lnTo>
                <a:lnTo>
                  <a:pt x="1797" y="248"/>
                </a:lnTo>
                <a:lnTo>
                  <a:pt x="1801" y="243"/>
                </a:lnTo>
                <a:lnTo>
                  <a:pt x="1806" y="238"/>
                </a:lnTo>
                <a:lnTo>
                  <a:pt x="1811" y="233"/>
                </a:lnTo>
                <a:lnTo>
                  <a:pt x="1816" y="228"/>
                </a:lnTo>
                <a:lnTo>
                  <a:pt x="1821" y="223"/>
                </a:lnTo>
                <a:lnTo>
                  <a:pt x="1826" y="218"/>
                </a:lnTo>
                <a:lnTo>
                  <a:pt x="1831" y="213"/>
                </a:lnTo>
                <a:lnTo>
                  <a:pt x="1835" y="208"/>
                </a:lnTo>
                <a:lnTo>
                  <a:pt x="1840" y="203"/>
                </a:lnTo>
                <a:lnTo>
                  <a:pt x="1845" y="198"/>
                </a:lnTo>
                <a:lnTo>
                  <a:pt x="1850" y="193"/>
                </a:lnTo>
                <a:lnTo>
                  <a:pt x="1854" y="188"/>
                </a:lnTo>
                <a:lnTo>
                  <a:pt x="1859" y="183"/>
                </a:lnTo>
                <a:lnTo>
                  <a:pt x="1864" y="178"/>
                </a:lnTo>
                <a:lnTo>
                  <a:pt x="1868" y="173"/>
                </a:lnTo>
                <a:lnTo>
                  <a:pt x="1873" y="168"/>
                </a:lnTo>
                <a:lnTo>
                  <a:pt x="1878" y="162"/>
                </a:lnTo>
                <a:lnTo>
                  <a:pt x="1882" y="157"/>
                </a:lnTo>
                <a:lnTo>
                  <a:pt x="1887" y="152"/>
                </a:lnTo>
                <a:lnTo>
                  <a:pt x="1892" y="147"/>
                </a:lnTo>
                <a:lnTo>
                  <a:pt x="1896" y="142"/>
                </a:lnTo>
                <a:lnTo>
                  <a:pt x="1901" y="136"/>
                </a:lnTo>
                <a:lnTo>
                  <a:pt x="1905" y="131"/>
                </a:lnTo>
                <a:lnTo>
                  <a:pt x="1910" y="126"/>
                </a:lnTo>
                <a:lnTo>
                  <a:pt x="1915" y="120"/>
                </a:lnTo>
                <a:lnTo>
                  <a:pt x="1919" y="115"/>
                </a:lnTo>
                <a:lnTo>
                  <a:pt x="1924" y="110"/>
                </a:lnTo>
                <a:lnTo>
                  <a:pt x="1928" y="104"/>
                </a:lnTo>
                <a:lnTo>
                  <a:pt x="1933" y="99"/>
                </a:lnTo>
                <a:lnTo>
                  <a:pt x="1937" y="94"/>
                </a:lnTo>
                <a:lnTo>
                  <a:pt x="1942" y="88"/>
                </a:lnTo>
                <a:lnTo>
                  <a:pt x="1946" y="83"/>
                </a:lnTo>
                <a:lnTo>
                  <a:pt x="1950" y="78"/>
                </a:lnTo>
                <a:lnTo>
                  <a:pt x="1955" y="72"/>
                </a:lnTo>
                <a:lnTo>
                  <a:pt x="1959" y="67"/>
                </a:lnTo>
                <a:lnTo>
                  <a:pt x="1964" y="61"/>
                </a:lnTo>
                <a:lnTo>
                  <a:pt x="1968" y="56"/>
                </a:lnTo>
                <a:lnTo>
                  <a:pt x="1972" y="50"/>
                </a:lnTo>
                <a:lnTo>
                  <a:pt x="1977" y="45"/>
                </a:lnTo>
                <a:lnTo>
                  <a:pt x="1981" y="39"/>
                </a:lnTo>
                <a:lnTo>
                  <a:pt x="1985" y="34"/>
                </a:lnTo>
                <a:lnTo>
                  <a:pt x="1990" y="28"/>
                </a:lnTo>
                <a:lnTo>
                  <a:pt x="1994" y="23"/>
                </a:lnTo>
                <a:lnTo>
                  <a:pt x="1998" y="17"/>
                </a:lnTo>
                <a:lnTo>
                  <a:pt x="2002" y="11"/>
                </a:lnTo>
                <a:lnTo>
                  <a:pt x="2007" y="6"/>
                </a:lnTo>
                <a:lnTo>
                  <a:pt x="2011" y="0"/>
                </a:lnTo>
              </a:path>
            </a:pathLst>
          </a:custGeom>
          <a:noFill/>
          <a:ln w="39922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4" name="Freeform 9"/>
          <p:cNvSpPr>
            <a:spLocks/>
          </p:cNvSpPr>
          <p:nvPr/>
        </p:nvSpPr>
        <p:spPr bwMode="auto">
          <a:xfrm>
            <a:off x="6378575" y="3967163"/>
            <a:ext cx="0" cy="1235075"/>
          </a:xfrm>
          <a:custGeom>
            <a:avLst/>
            <a:gdLst>
              <a:gd name="T0" fmla="*/ 0 h 924"/>
              <a:gd name="T1" fmla="*/ 2147483646 h 924"/>
              <a:gd name="T2" fmla="*/ 0 60000 65536"/>
              <a:gd name="T3" fmla="*/ 0 60000 65536"/>
              <a:gd name="T4" fmla="*/ 0 h 924"/>
              <a:gd name="T5" fmla="*/ 924 h 924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924">
                <a:moveTo>
                  <a:pt x="0" y="0"/>
                </a:moveTo>
                <a:lnTo>
                  <a:pt x="0" y="924"/>
                </a:lnTo>
              </a:path>
            </a:pathLst>
          </a:custGeom>
          <a:noFill/>
          <a:ln w="29942">
            <a:solidFill>
              <a:srgbClr val="000000"/>
            </a:solidFill>
            <a:prstDash val="solid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5" name="Oval 10"/>
          <p:cNvSpPr>
            <a:spLocks noChangeArrowheads="1"/>
          </p:cNvSpPr>
          <p:nvPr/>
        </p:nvSpPr>
        <p:spPr bwMode="auto">
          <a:xfrm>
            <a:off x="6300788" y="4392613"/>
            <a:ext cx="133350" cy="144462"/>
          </a:xfrm>
          <a:prstGeom prst="ellipse">
            <a:avLst/>
          </a:prstGeom>
          <a:solidFill>
            <a:srgbClr val="000000"/>
          </a:solidFill>
          <a:ln w="29942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4826" name="Freeform 11"/>
          <p:cNvSpPr>
            <a:spLocks noChangeArrowheads="1"/>
          </p:cNvSpPr>
          <p:nvPr/>
        </p:nvSpPr>
        <p:spPr bwMode="auto">
          <a:xfrm>
            <a:off x="5418138" y="2835275"/>
            <a:ext cx="0" cy="2746375"/>
          </a:xfrm>
          <a:custGeom>
            <a:avLst/>
            <a:gdLst>
              <a:gd name="T0" fmla="*/ 0 h 2055"/>
              <a:gd name="T1" fmla="*/ 2147483646 h 2055"/>
              <a:gd name="T2" fmla="*/ 0 60000 65536"/>
              <a:gd name="T3" fmla="*/ 0 60000 65536"/>
              <a:gd name="T4" fmla="*/ 0 h 2055"/>
              <a:gd name="T5" fmla="*/ 2055 h 2055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2055">
                <a:moveTo>
                  <a:pt x="0" y="0"/>
                </a:moveTo>
                <a:lnTo>
                  <a:pt x="0" y="2055"/>
                </a:lnTo>
              </a:path>
            </a:pathLst>
          </a:custGeom>
          <a:noFill/>
          <a:ln w="9981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7" name="Freeform 12"/>
          <p:cNvSpPr>
            <a:spLocks/>
          </p:cNvSpPr>
          <p:nvPr/>
        </p:nvSpPr>
        <p:spPr bwMode="auto">
          <a:xfrm>
            <a:off x="4514850" y="5124450"/>
            <a:ext cx="866775" cy="0"/>
          </a:xfrm>
          <a:custGeom>
            <a:avLst/>
            <a:gdLst>
              <a:gd name="T0" fmla="*/ 2147483646 w 655"/>
              <a:gd name="T1" fmla="*/ 0 w 655"/>
              <a:gd name="T2" fmla="*/ 0 60000 65536"/>
              <a:gd name="T3" fmla="*/ 0 60000 65536"/>
              <a:gd name="T4" fmla="*/ 0 w 655"/>
              <a:gd name="T5" fmla="*/ 655 w 655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655">
                <a:moveTo>
                  <a:pt x="655" y="0"/>
                </a:moveTo>
                <a:lnTo>
                  <a:pt x="0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8" name="Text Box 13"/>
          <p:cNvSpPr txBox="1">
            <a:spLocks noChangeArrowheads="1"/>
          </p:cNvSpPr>
          <p:nvPr/>
        </p:nvSpPr>
        <p:spPr bwMode="auto">
          <a:xfrm>
            <a:off x="6207125" y="3114675"/>
            <a:ext cx="3143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>
                <a:solidFill>
                  <a:srgbClr val="000000"/>
                </a:solidFill>
              </a:rPr>
              <a:t>R</a:t>
            </a:r>
          </a:p>
        </p:txBody>
      </p:sp>
      <p:sp>
        <p:nvSpPr>
          <p:cNvPr id="34829" name="Text Box 14"/>
          <p:cNvSpPr txBox="1">
            <a:spLocks noChangeArrowheads="1"/>
          </p:cNvSpPr>
          <p:nvPr/>
        </p:nvSpPr>
        <p:spPr bwMode="auto">
          <a:xfrm>
            <a:off x="4860925" y="4830763"/>
            <a:ext cx="3079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>
                <a:solidFill>
                  <a:srgbClr val="000000"/>
                </a:solidFill>
              </a:rPr>
              <a:t>a</a:t>
            </a:r>
            <a:r>
              <a:rPr lang="en-US" altLang="en-US" sz="1600" baseline="-25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34830" name="Freeform 15"/>
          <p:cNvSpPr>
            <a:spLocks noChangeArrowheads="1"/>
          </p:cNvSpPr>
          <p:nvPr/>
        </p:nvSpPr>
        <p:spPr bwMode="auto">
          <a:xfrm>
            <a:off x="3370263" y="2498725"/>
            <a:ext cx="5010150" cy="3041650"/>
          </a:xfrm>
          <a:custGeom>
            <a:avLst/>
            <a:gdLst>
              <a:gd name="T0" fmla="*/ 2147483646 w 3790"/>
              <a:gd name="T1" fmla="*/ 2147483646 h 2276"/>
              <a:gd name="T2" fmla="*/ 2147483646 w 3790"/>
              <a:gd name="T3" fmla="*/ 2147483646 h 2276"/>
              <a:gd name="T4" fmla="*/ 2147483646 w 3790"/>
              <a:gd name="T5" fmla="*/ 2147483646 h 2276"/>
              <a:gd name="T6" fmla="*/ 2147483646 w 3790"/>
              <a:gd name="T7" fmla="*/ 2147483646 h 2276"/>
              <a:gd name="T8" fmla="*/ 2147483646 w 3790"/>
              <a:gd name="T9" fmla="*/ 2147483646 h 2276"/>
              <a:gd name="T10" fmla="*/ 2147483646 w 3790"/>
              <a:gd name="T11" fmla="*/ 2147483646 h 2276"/>
              <a:gd name="T12" fmla="*/ 2147483646 w 3790"/>
              <a:gd name="T13" fmla="*/ 2147483646 h 2276"/>
              <a:gd name="T14" fmla="*/ 2147483646 w 3790"/>
              <a:gd name="T15" fmla="*/ 2147483646 h 2276"/>
              <a:gd name="T16" fmla="*/ 2147483646 w 3790"/>
              <a:gd name="T17" fmla="*/ 2147483646 h 2276"/>
              <a:gd name="T18" fmla="*/ 2147483646 w 3790"/>
              <a:gd name="T19" fmla="*/ 2147483646 h 2276"/>
              <a:gd name="T20" fmla="*/ 2147483646 w 3790"/>
              <a:gd name="T21" fmla="*/ 2147483646 h 2276"/>
              <a:gd name="T22" fmla="*/ 2147483646 w 3790"/>
              <a:gd name="T23" fmla="*/ 2147483646 h 2276"/>
              <a:gd name="T24" fmla="*/ 2147483646 w 3790"/>
              <a:gd name="T25" fmla="*/ 2147483646 h 2276"/>
              <a:gd name="T26" fmla="*/ 2147483646 w 3790"/>
              <a:gd name="T27" fmla="*/ 2147483646 h 2276"/>
              <a:gd name="T28" fmla="*/ 2147483646 w 3790"/>
              <a:gd name="T29" fmla="*/ 2147483646 h 2276"/>
              <a:gd name="T30" fmla="*/ 2147483646 w 3790"/>
              <a:gd name="T31" fmla="*/ 2147483646 h 2276"/>
              <a:gd name="T32" fmla="*/ 2147483646 w 3790"/>
              <a:gd name="T33" fmla="*/ 2147483646 h 2276"/>
              <a:gd name="T34" fmla="*/ 2147483646 w 3790"/>
              <a:gd name="T35" fmla="*/ 2147483646 h 2276"/>
              <a:gd name="T36" fmla="*/ 2147483646 w 3790"/>
              <a:gd name="T37" fmla="*/ 2147483646 h 2276"/>
              <a:gd name="T38" fmla="*/ 2147483646 w 3790"/>
              <a:gd name="T39" fmla="*/ 2147483646 h 2276"/>
              <a:gd name="T40" fmla="*/ 2147483646 w 3790"/>
              <a:gd name="T41" fmla="*/ 2147483646 h 2276"/>
              <a:gd name="T42" fmla="*/ 2147483646 w 3790"/>
              <a:gd name="T43" fmla="*/ 2147483646 h 2276"/>
              <a:gd name="T44" fmla="*/ 2147483646 w 3790"/>
              <a:gd name="T45" fmla="*/ 2147483646 h 2276"/>
              <a:gd name="T46" fmla="*/ 2147483646 w 3790"/>
              <a:gd name="T47" fmla="*/ 2147483646 h 2276"/>
              <a:gd name="T48" fmla="*/ 2147483646 w 3790"/>
              <a:gd name="T49" fmla="*/ 2147483646 h 2276"/>
              <a:gd name="T50" fmla="*/ 2147483646 w 3790"/>
              <a:gd name="T51" fmla="*/ 2147483646 h 2276"/>
              <a:gd name="T52" fmla="*/ 2147483646 w 3790"/>
              <a:gd name="T53" fmla="*/ 2147483646 h 2276"/>
              <a:gd name="T54" fmla="*/ 2147483646 w 3790"/>
              <a:gd name="T55" fmla="*/ 2147483646 h 2276"/>
              <a:gd name="T56" fmla="*/ 2147483646 w 3790"/>
              <a:gd name="T57" fmla="*/ 2147483646 h 2276"/>
              <a:gd name="T58" fmla="*/ 2147483646 w 3790"/>
              <a:gd name="T59" fmla="*/ 2147483646 h 2276"/>
              <a:gd name="T60" fmla="*/ 2147483646 w 3790"/>
              <a:gd name="T61" fmla="*/ 2147483646 h 2276"/>
              <a:gd name="T62" fmla="*/ 2147483646 w 3790"/>
              <a:gd name="T63" fmla="*/ 2147483646 h 2276"/>
              <a:gd name="T64" fmla="*/ 2147483646 w 3790"/>
              <a:gd name="T65" fmla="*/ 2147483646 h 2276"/>
              <a:gd name="T66" fmla="*/ 2147483646 w 3790"/>
              <a:gd name="T67" fmla="*/ 2147483646 h 2276"/>
              <a:gd name="T68" fmla="*/ 2147483646 w 3790"/>
              <a:gd name="T69" fmla="*/ 2147483646 h 2276"/>
              <a:gd name="T70" fmla="*/ 2147483646 w 3790"/>
              <a:gd name="T71" fmla="*/ 2147483646 h 2276"/>
              <a:gd name="T72" fmla="*/ 2147483646 w 3790"/>
              <a:gd name="T73" fmla="*/ 2147483646 h 2276"/>
              <a:gd name="T74" fmla="*/ 2147483646 w 3790"/>
              <a:gd name="T75" fmla="*/ 2147483646 h 2276"/>
              <a:gd name="T76" fmla="*/ 2147483646 w 3790"/>
              <a:gd name="T77" fmla="*/ 2147483646 h 2276"/>
              <a:gd name="T78" fmla="*/ 2147483646 w 3790"/>
              <a:gd name="T79" fmla="*/ 2147483646 h 2276"/>
              <a:gd name="T80" fmla="*/ 2147483646 w 3790"/>
              <a:gd name="T81" fmla="*/ 2147483646 h 2276"/>
              <a:gd name="T82" fmla="*/ 2147483646 w 3790"/>
              <a:gd name="T83" fmla="*/ 2147483646 h 2276"/>
              <a:gd name="T84" fmla="*/ 2147483646 w 3790"/>
              <a:gd name="T85" fmla="*/ 2147483646 h 2276"/>
              <a:gd name="T86" fmla="*/ 2147483646 w 3790"/>
              <a:gd name="T87" fmla="*/ 2147483646 h 2276"/>
              <a:gd name="T88" fmla="*/ 2147483646 w 3790"/>
              <a:gd name="T89" fmla="*/ 2147483646 h 2276"/>
              <a:gd name="T90" fmla="*/ 2147483646 w 3790"/>
              <a:gd name="T91" fmla="*/ 2147483646 h 2276"/>
              <a:gd name="T92" fmla="*/ 2147483646 w 3790"/>
              <a:gd name="T93" fmla="*/ 2147483646 h 2276"/>
              <a:gd name="T94" fmla="*/ 2147483646 w 3790"/>
              <a:gd name="T95" fmla="*/ 2147483646 h 2276"/>
              <a:gd name="T96" fmla="*/ 2147483646 w 3790"/>
              <a:gd name="T97" fmla="*/ 2147483646 h 2276"/>
              <a:gd name="T98" fmla="*/ 2147483646 w 3790"/>
              <a:gd name="T99" fmla="*/ 2147483646 h 2276"/>
              <a:gd name="T100" fmla="*/ 2147483646 w 3790"/>
              <a:gd name="T101" fmla="*/ 2147483646 h 2276"/>
              <a:gd name="T102" fmla="*/ 2147483646 w 3790"/>
              <a:gd name="T103" fmla="*/ 2147483646 h 2276"/>
              <a:gd name="T104" fmla="*/ 2147483646 w 3790"/>
              <a:gd name="T105" fmla="*/ 2147483646 h 2276"/>
              <a:gd name="T106" fmla="*/ 2147483646 w 3790"/>
              <a:gd name="T107" fmla="*/ 2147483646 h 2276"/>
              <a:gd name="T108" fmla="*/ 2147483646 w 3790"/>
              <a:gd name="T109" fmla="*/ 2147483646 h 2276"/>
              <a:gd name="T110" fmla="*/ 2147483646 w 3790"/>
              <a:gd name="T111" fmla="*/ 2147483646 h 2276"/>
              <a:gd name="T112" fmla="*/ 2147483646 w 3790"/>
              <a:gd name="T113" fmla="*/ 2147483646 h 2276"/>
              <a:gd name="T114" fmla="*/ 2147483646 w 3790"/>
              <a:gd name="T115" fmla="*/ 2147483646 h 2276"/>
              <a:gd name="T116" fmla="*/ 2147483646 w 3790"/>
              <a:gd name="T117" fmla="*/ 2147483646 h 2276"/>
              <a:gd name="T118" fmla="*/ 2147483646 w 3790"/>
              <a:gd name="T119" fmla="*/ 2147483646 h 2276"/>
              <a:gd name="T120" fmla="*/ 2147483646 w 3790"/>
              <a:gd name="T121" fmla="*/ 2147483646 h 2276"/>
              <a:gd name="T122" fmla="*/ 2147483646 w 3790"/>
              <a:gd name="T123" fmla="*/ 2147483646 h 2276"/>
              <a:gd name="T124" fmla="*/ 2147483646 w 3790"/>
              <a:gd name="T125" fmla="*/ 0 h 227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3790"/>
              <a:gd name="T190" fmla="*/ 0 h 2276"/>
              <a:gd name="T191" fmla="*/ 3790 w 3790"/>
              <a:gd name="T192" fmla="*/ 2276 h 227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3790" h="2276">
                <a:moveTo>
                  <a:pt x="0" y="1663"/>
                </a:moveTo>
                <a:lnTo>
                  <a:pt x="4" y="1667"/>
                </a:lnTo>
                <a:lnTo>
                  <a:pt x="9" y="1672"/>
                </a:lnTo>
                <a:lnTo>
                  <a:pt x="14" y="1676"/>
                </a:lnTo>
                <a:lnTo>
                  <a:pt x="19" y="1680"/>
                </a:lnTo>
                <a:lnTo>
                  <a:pt x="24" y="1685"/>
                </a:lnTo>
                <a:lnTo>
                  <a:pt x="29" y="1689"/>
                </a:lnTo>
                <a:lnTo>
                  <a:pt x="34" y="1694"/>
                </a:lnTo>
                <a:lnTo>
                  <a:pt x="39" y="1698"/>
                </a:lnTo>
                <a:lnTo>
                  <a:pt x="44" y="1703"/>
                </a:lnTo>
                <a:lnTo>
                  <a:pt x="48" y="1707"/>
                </a:lnTo>
                <a:lnTo>
                  <a:pt x="53" y="1711"/>
                </a:lnTo>
                <a:lnTo>
                  <a:pt x="58" y="1716"/>
                </a:lnTo>
                <a:lnTo>
                  <a:pt x="63" y="1720"/>
                </a:lnTo>
                <a:lnTo>
                  <a:pt x="68" y="1724"/>
                </a:lnTo>
                <a:lnTo>
                  <a:pt x="73" y="1728"/>
                </a:lnTo>
                <a:lnTo>
                  <a:pt x="78" y="1733"/>
                </a:lnTo>
                <a:lnTo>
                  <a:pt x="83" y="1737"/>
                </a:lnTo>
                <a:lnTo>
                  <a:pt x="88" y="1741"/>
                </a:lnTo>
                <a:lnTo>
                  <a:pt x="93" y="1745"/>
                </a:lnTo>
                <a:lnTo>
                  <a:pt x="98" y="1749"/>
                </a:lnTo>
                <a:lnTo>
                  <a:pt x="103" y="1754"/>
                </a:lnTo>
                <a:lnTo>
                  <a:pt x="108" y="1758"/>
                </a:lnTo>
                <a:lnTo>
                  <a:pt x="113" y="1762"/>
                </a:lnTo>
                <a:lnTo>
                  <a:pt x="118" y="1766"/>
                </a:lnTo>
                <a:lnTo>
                  <a:pt x="123" y="1770"/>
                </a:lnTo>
                <a:lnTo>
                  <a:pt x="128" y="1774"/>
                </a:lnTo>
                <a:lnTo>
                  <a:pt x="133" y="1778"/>
                </a:lnTo>
                <a:lnTo>
                  <a:pt x="138" y="1782"/>
                </a:lnTo>
                <a:lnTo>
                  <a:pt x="143" y="1786"/>
                </a:lnTo>
                <a:lnTo>
                  <a:pt x="148" y="1790"/>
                </a:lnTo>
                <a:lnTo>
                  <a:pt x="153" y="1794"/>
                </a:lnTo>
                <a:lnTo>
                  <a:pt x="158" y="1798"/>
                </a:lnTo>
                <a:lnTo>
                  <a:pt x="164" y="1802"/>
                </a:lnTo>
                <a:lnTo>
                  <a:pt x="169" y="1806"/>
                </a:lnTo>
                <a:lnTo>
                  <a:pt x="174" y="1810"/>
                </a:lnTo>
                <a:lnTo>
                  <a:pt x="179" y="1814"/>
                </a:lnTo>
                <a:lnTo>
                  <a:pt x="184" y="1818"/>
                </a:lnTo>
                <a:lnTo>
                  <a:pt x="189" y="1822"/>
                </a:lnTo>
                <a:lnTo>
                  <a:pt x="194" y="1826"/>
                </a:lnTo>
                <a:lnTo>
                  <a:pt x="199" y="1829"/>
                </a:lnTo>
                <a:lnTo>
                  <a:pt x="204" y="1833"/>
                </a:lnTo>
                <a:lnTo>
                  <a:pt x="210" y="1837"/>
                </a:lnTo>
                <a:lnTo>
                  <a:pt x="215" y="1841"/>
                </a:lnTo>
                <a:lnTo>
                  <a:pt x="220" y="1845"/>
                </a:lnTo>
                <a:lnTo>
                  <a:pt x="225" y="1848"/>
                </a:lnTo>
                <a:lnTo>
                  <a:pt x="230" y="1852"/>
                </a:lnTo>
                <a:lnTo>
                  <a:pt x="235" y="1856"/>
                </a:lnTo>
                <a:lnTo>
                  <a:pt x="241" y="1860"/>
                </a:lnTo>
                <a:lnTo>
                  <a:pt x="246" y="1863"/>
                </a:lnTo>
                <a:lnTo>
                  <a:pt x="251" y="1867"/>
                </a:lnTo>
                <a:lnTo>
                  <a:pt x="256" y="1871"/>
                </a:lnTo>
                <a:lnTo>
                  <a:pt x="261" y="1874"/>
                </a:lnTo>
                <a:lnTo>
                  <a:pt x="266" y="1878"/>
                </a:lnTo>
                <a:lnTo>
                  <a:pt x="272" y="1881"/>
                </a:lnTo>
                <a:lnTo>
                  <a:pt x="277" y="1885"/>
                </a:lnTo>
                <a:lnTo>
                  <a:pt x="282" y="1889"/>
                </a:lnTo>
                <a:lnTo>
                  <a:pt x="287" y="1892"/>
                </a:lnTo>
                <a:lnTo>
                  <a:pt x="293" y="1896"/>
                </a:lnTo>
                <a:lnTo>
                  <a:pt x="298" y="1899"/>
                </a:lnTo>
                <a:lnTo>
                  <a:pt x="303" y="1903"/>
                </a:lnTo>
                <a:lnTo>
                  <a:pt x="308" y="1906"/>
                </a:lnTo>
                <a:lnTo>
                  <a:pt x="314" y="1910"/>
                </a:lnTo>
                <a:lnTo>
                  <a:pt x="319" y="1913"/>
                </a:lnTo>
                <a:lnTo>
                  <a:pt x="324" y="1916"/>
                </a:lnTo>
                <a:lnTo>
                  <a:pt x="329" y="1920"/>
                </a:lnTo>
                <a:lnTo>
                  <a:pt x="335" y="1923"/>
                </a:lnTo>
                <a:lnTo>
                  <a:pt x="340" y="1927"/>
                </a:lnTo>
                <a:lnTo>
                  <a:pt x="345" y="1930"/>
                </a:lnTo>
                <a:lnTo>
                  <a:pt x="351" y="1933"/>
                </a:lnTo>
                <a:lnTo>
                  <a:pt x="356" y="1937"/>
                </a:lnTo>
                <a:lnTo>
                  <a:pt x="361" y="1940"/>
                </a:lnTo>
                <a:lnTo>
                  <a:pt x="366" y="1943"/>
                </a:lnTo>
                <a:lnTo>
                  <a:pt x="372" y="1947"/>
                </a:lnTo>
                <a:lnTo>
                  <a:pt x="377" y="1950"/>
                </a:lnTo>
                <a:lnTo>
                  <a:pt x="382" y="1953"/>
                </a:lnTo>
                <a:lnTo>
                  <a:pt x="388" y="1956"/>
                </a:lnTo>
                <a:lnTo>
                  <a:pt x="393" y="1959"/>
                </a:lnTo>
                <a:lnTo>
                  <a:pt x="398" y="1963"/>
                </a:lnTo>
                <a:lnTo>
                  <a:pt x="404" y="1966"/>
                </a:lnTo>
                <a:lnTo>
                  <a:pt x="409" y="1969"/>
                </a:lnTo>
                <a:lnTo>
                  <a:pt x="415" y="1972"/>
                </a:lnTo>
                <a:lnTo>
                  <a:pt x="420" y="1975"/>
                </a:lnTo>
                <a:lnTo>
                  <a:pt x="425" y="1978"/>
                </a:lnTo>
                <a:lnTo>
                  <a:pt x="431" y="1981"/>
                </a:lnTo>
                <a:lnTo>
                  <a:pt x="436" y="1984"/>
                </a:lnTo>
                <a:lnTo>
                  <a:pt x="441" y="1988"/>
                </a:lnTo>
                <a:lnTo>
                  <a:pt x="447" y="1991"/>
                </a:lnTo>
                <a:lnTo>
                  <a:pt x="452" y="1994"/>
                </a:lnTo>
                <a:lnTo>
                  <a:pt x="458" y="1997"/>
                </a:lnTo>
                <a:lnTo>
                  <a:pt x="463" y="2000"/>
                </a:lnTo>
                <a:lnTo>
                  <a:pt x="468" y="2003"/>
                </a:lnTo>
                <a:lnTo>
                  <a:pt x="474" y="2006"/>
                </a:lnTo>
                <a:lnTo>
                  <a:pt x="479" y="2008"/>
                </a:lnTo>
                <a:lnTo>
                  <a:pt x="485" y="2011"/>
                </a:lnTo>
                <a:lnTo>
                  <a:pt x="490" y="2014"/>
                </a:lnTo>
                <a:lnTo>
                  <a:pt x="496" y="2017"/>
                </a:lnTo>
                <a:lnTo>
                  <a:pt x="501" y="2020"/>
                </a:lnTo>
                <a:lnTo>
                  <a:pt x="506" y="2023"/>
                </a:lnTo>
                <a:lnTo>
                  <a:pt x="512" y="2026"/>
                </a:lnTo>
                <a:lnTo>
                  <a:pt x="517" y="2029"/>
                </a:lnTo>
                <a:lnTo>
                  <a:pt x="523" y="2031"/>
                </a:lnTo>
                <a:lnTo>
                  <a:pt x="528" y="2034"/>
                </a:lnTo>
                <a:lnTo>
                  <a:pt x="534" y="2037"/>
                </a:lnTo>
                <a:lnTo>
                  <a:pt x="539" y="2040"/>
                </a:lnTo>
                <a:lnTo>
                  <a:pt x="545" y="2042"/>
                </a:lnTo>
                <a:lnTo>
                  <a:pt x="550" y="2045"/>
                </a:lnTo>
                <a:lnTo>
                  <a:pt x="556" y="2048"/>
                </a:lnTo>
                <a:lnTo>
                  <a:pt x="561" y="2051"/>
                </a:lnTo>
                <a:lnTo>
                  <a:pt x="567" y="2053"/>
                </a:lnTo>
                <a:lnTo>
                  <a:pt x="572" y="2056"/>
                </a:lnTo>
                <a:lnTo>
                  <a:pt x="578" y="2059"/>
                </a:lnTo>
                <a:lnTo>
                  <a:pt x="583" y="2061"/>
                </a:lnTo>
                <a:lnTo>
                  <a:pt x="589" y="2064"/>
                </a:lnTo>
                <a:lnTo>
                  <a:pt x="594" y="2066"/>
                </a:lnTo>
                <a:lnTo>
                  <a:pt x="600" y="2069"/>
                </a:lnTo>
                <a:lnTo>
                  <a:pt x="605" y="2071"/>
                </a:lnTo>
                <a:lnTo>
                  <a:pt x="611" y="2074"/>
                </a:lnTo>
                <a:lnTo>
                  <a:pt x="616" y="2077"/>
                </a:lnTo>
                <a:lnTo>
                  <a:pt x="622" y="2079"/>
                </a:lnTo>
                <a:lnTo>
                  <a:pt x="627" y="2082"/>
                </a:lnTo>
                <a:lnTo>
                  <a:pt x="633" y="2084"/>
                </a:lnTo>
                <a:lnTo>
                  <a:pt x="639" y="2086"/>
                </a:lnTo>
                <a:lnTo>
                  <a:pt x="644" y="2089"/>
                </a:lnTo>
                <a:lnTo>
                  <a:pt x="650" y="2091"/>
                </a:lnTo>
                <a:lnTo>
                  <a:pt x="655" y="2094"/>
                </a:lnTo>
                <a:lnTo>
                  <a:pt x="661" y="2096"/>
                </a:lnTo>
                <a:lnTo>
                  <a:pt x="666" y="2099"/>
                </a:lnTo>
                <a:lnTo>
                  <a:pt x="672" y="2101"/>
                </a:lnTo>
                <a:lnTo>
                  <a:pt x="677" y="2103"/>
                </a:lnTo>
                <a:lnTo>
                  <a:pt x="683" y="2106"/>
                </a:lnTo>
                <a:lnTo>
                  <a:pt x="689" y="2108"/>
                </a:lnTo>
                <a:lnTo>
                  <a:pt x="694" y="2110"/>
                </a:lnTo>
                <a:lnTo>
                  <a:pt x="700" y="2112"/>
                </a:lnTo>
                <a:lnTo>
                  <a:pt x="705" y="2115"/>
                </a:lnTo>
                <a:lnTo>
                  <a:pt x="711" y="2117"/>
                </a:lnTo>
                <a:lnTo>
                  <a:pt x="717" y="2119"/>
                </a:lnTo>
                <a:lnTo>
                  <a:pt x="722" y="2121"/>
                </a:lnTo>
                <a:lnTo>
                  <a:pt x="728" y="2124"/>
                </a:lnTo>
                <a:lnTo>
                  <a:pt x="733" y="2126"/>
                </a:lnTo>
                <a:lnTo>
                  <a:pt x="739" y="2128"/>
                </a:lnTo>
                <a:lnTo>
                  <a:pt x="745" y="2130"/>
                </a:lnTo>
                <a:lnTo>
                  <a:pt x="750" y="2132"/>
                </a:lnTo>
                <a:lnTo>
                  <a:pt x="756" y="2134"/>
                </a:lnTo>
                <a:lnTo>
                  <a:pt x="762" y="2136"/>
                </a:lnTo>
                <a:lnTo>
                  <a:pt x="767" y="2139"/>
                </a:lnTo>
                <a:lnTo>
                  <a:pt x="773" y="2141"/>
                </a:lnTo>
                <a:lnTo>
                  <a:pt x="778" y="2143"/>
                </a:lnTo>
                <a:lnTo>
                  <a:pt x="784" y="2145"/>
                </a:lnTo>
                <a:lnTo>
                  <a:pt x="790" y="2147"/>
                </a:lnTo>
                <a:lnTo>
                  <a:pt x="795" y="2149"/>
                </a:lnTo>
                <a:lnTo>
                  <a:pt x="801" y="2151"/>
                </a:lnTo>
                <a:lnTo>
                  <a:pt x="807" y="2153"/>
                </a:lnTo>
                <a:lnTo>
                  <a:pt x="812" y="2155"/>
                </a:lnTo>
                <a:lnTo>
                  <a:pt x="818" y="2157"/>
                </a:lnTo>
                <a:lnTo>
                  <a:pt x="824" y="2158"/>
                </a:lnTo>
                <a:lnTo>
                  <a:pt x="829" y="2160"/>
                </a:lnTo>
                <a:lnTo>
                  <a:pt x="835" y="2162"/>
                </a:lnTo>
                <a:lnTo>
                  <a:pt x="841" y="2164"/>
                </a:lnTo>
                <a:lnTo>
                  <a:pt x="846" y="2166"/>
                </a:lnTo>
                <a:lnTo>
                  <a:pt x="852" y="2168"/>
                </a:lnTo>
                <a:lnTo>
                  <a:pt x="858" y="2170"/>
                </a:lnTo>
                <a:lnTo>
                  <a:pt x="863" y="2172"/>
                </a:lnTo>
                <a:lnTo>
                  <a:pt x="869" y="2173"/>
                </a:lnTo>
                <a:lnTo>
                  <a:pt x="875" y="2175"/>
                </a:lnTo>
                <a:lnTo>
                  <a:pt x="880" y="2177"/>
                </a:lnTo>
                <a:lnTo>
                  <a:pt x="886" y="2179"/>
                </a:lnTo>
                <a:lnTo>
                  <a:pt x="892" y="2180"/>
                </a:lnTo>
                <a:lnTo>
                  <a:pt x="898" y="2182"/>
                </a:lnTo>
                <a:lnTo>
                  <a:pt x="903" y="2184"/>
                </a:lnTo>
                <a:lnTo>
                  <a:pt x="909" y="2185"/>
                </a:lnTo>
                <a:lnTo>
                  <a:pt x="915" y="2187"/>
                </a:lnTo>
                <a:lnTo>
                  <a:pt x="920" y="2189"/>
                </a:lnTo>
                <a:lnTo>
                  <a:pt x="926" y="2190"/>
                </a:lnTo>
                <a:lnTo>
                  <a:pt x="932" y="2192"/>
                </a:lnTo>
                <a:lnTo>
                  <a:pt x="938" y="2194"/>
                </a:lnTo>
                <a:lnTo>
                  <a:pt x="943" y="2195"/>
                </a:lnTo>
                <a:lnTo>
                  <a:pt x="949" y="2197"/>
                </a:lnTo>
                <a:lnTo>
                  <a:pt x="955" y="2198"/>
                </a:lnTo>
                <a:lnTo>
                  <a:pt x="960" y="2200"/>
                </a:lnTo>
                <a:lnTo>
                  <a:pt x="966" y="2201"/>
                </a:lnTo>
                <a:lnTo>
                  <a:pt x="972" y="2203"/>
                </a:lnTo>
                <a:lnTo>
                  <a:pt x="978" y="2204"/>
                </a:lnTo>
                <a:lnTo>
                  <a:pt x="983" y="2206"/>
                </a:lnTo>
                <a:lnTo>
                  <a:pt x="989" y="2207"/>
                </a:lnTo>
                <a:lnTo>
                  <a:pt x="995" y="2209"/>
                </a:lnTo>
                <a:lnTo>
                  <a:pt x="1001" y="2210"/>
                </a:lnTo>
                <a:lnTo>
                  <a:pt x="1006" y="2212"/>
                </a:lnTo>
                <a:lnTo>
                  <a:pt x="1012" y="2213"/>
                </a:lnTo>
                <a:lnTo>
                  <a:pt x="1018" y="2214"/>
                </a:lnTo>
                <a:lnTo>
                  <a:pt x="1024" y="2216"/>
                </a:lnTo>
                <a:lnTo>
                  <a:pt x="1029" y="2217"/>
                </a:lnTo>
                <a:lnTo>
                  <a:pt x="1035" y="2218"/>
                </a:lnTo>
                <a:lnTo>
                  <a:pt x="1041" y="2220"/>
                </a:lnTo>
                <a:lnTo>
                  <a:pt x="1047" y="2221"/>
                </a:lnTo>
                <a:lnTo>
                  <a:pt x="1052" y="2222"/>
                </a:lnTo>
                <a:lnTo>
                  <a:pt x="1058" y="2224"/>
                </a:lnTo>
                <a:lnTo>
                  <a:pt x="1064" y="2225"/>
                </a:lnTo>
                <a:lnTo>
                  <a:pt x="1070" y="2226"/>
                </a:lnTo>
                <a:lnTo>
                  <a:pt x="1075" y="2227"/>
                </a:lnTo>
                <a:lnTo>
                  <a:pt x="1081" y="2229"/>
                </a:lnTo>
                <a:lnTo>
                  <a:pt x="1087" y="2230"/>
                </a:lnTo>
                <a:lnTo>
                  <a:pt x="1093" y="2231"/>
                </a:lnTo>
                <a:lnTo>
                  <a:pt x="1098" y="2232"/>
                </a:lnTo>
                <a:lnTo>
                  <a:pt x="1104" y="2233"/>
                </a:lnTo>
                <a:lnTo>
                  <a:pt x="1110" y="2234"/>
                </a:lnTo>
                <a:lnTo>
                  <a:pt x="1116" y="2236"/>
                </a:lnTo>
                <a:lnTo>
                  <a:pt x="1122" y="2237"/>
                </a:lnTo>
                <a:lnTo>
                  <a:pt x="1127" y="2238"/>
                </a:lnTo>
                <a:lnTo>
                  <a:pt x="1133" y="2239"/>
                </a:lnTo>
                <a:lnTo>
                  <a:pt x="1139" y="2240"/>
                </a:lnTo>
                <a:lnTo>
                  <a:pt x="1145" y="2241"/>
                </a:lnTo>
                <a:lnTo>
                  <a:pt x="1151" y="2242"/>
                </a:lnTo>
                <a:lnTo>
                  <a:pt x="1156" y="2243"/>
                </a:lnTo>
                <a:lnTo>
                  <a:pt x="1162" y="2244"/>
                </a:lnTo>
                <a:lnTo>
                  <a:pt x="1168" y="2245"/>
                </a:lnTo>
                <a:lnTo>
                  <a:pt x="1174" y="2246"/>
                </a:lnTo>
                <a:lnTo>
                  <a:pt x="1179" y="2247"/>
                </a:lnTo>
                <a:lnTo>
                  <a:pt x="1185" y="2248"/>
                </a:lnTo>
                <a:lnTo>
                  <a:pt x="1191" y="2249"/>
                </a:lnTo>
                <a:lnTo>
                  <a:pt x="1197" y="2250"/>
                </a:lnTo>
                <a:lnTo>
                  <a:pt x="1203" y="2250"/>
                </a:lnTo>
                <a:lnTo>
                  <a:pt x="1208" y="2251"/>
                </a:lnTo>
                <a:lnTo>
                  <a:pt x="1214" y="2252"/>
                </a:lnTo>
                <a:lnTo>
                  <a:pt x="1220" y="2253"/>
                </a:lnTo>
                <a:lnTo>
                  <a:pt x="1226" y="2254"/>
                </a:lnTo>
                <a:lnTo>
                  <a:pt x="1232" y="2255"/>
                </a:lnTo>
                <a:lnTo>
                  <a:pt x="1237" y="2255"/>
                </a:lnTo>
                <a:lnTo>
                  <a:pt x="1243" y="2256"/>
                </a:lnTo>
                <a:lnTo>
                  <a:pt x="1249" y="2257"/>
                </a:lnTo>
                <a:lnTo>
                  <a:pt x="1255" y="2258"/>
                </a:lnTo>
                <a:lnTo>
                  <a:pt x="1261" y="2258"/>
                </a:lnTo>
                <a:lnTo>
                  <a:pt x="1266" y="2259"/>
                </a:lnTo>
                <a:lnTo>
                  <a:pt x="1272" y="2260"/>
                </a:lnTo>
                <a:lnTo>
                  <a:pt x="1278" y="2261"/>
                </a:lnTo>
                <a:lnTo>
                  <a:pt x="1284" y="2261"/>
                </a:lnTo>
                <a:lnTo>
                  <a:pt x="1290" y="2262"/>
                </a:lnTo>
                <a:lnTo>
                  <a:pt x="1295" y="2263"/>
                </a:lnTo>
                <a:lnTo>
                  <a:pt x="1301" y="2263"/>
                </a:lnTo>
                <a:lnTo>
                  <a:pt x="1307" y="2264"/>
                </a:lnTo>
                <a:lnTo>
                  <a:pt x="1313" y="2264"/>
                </a:lnTo>
                <a:lnTo>
                  <a:pt x="1319" y="2265"/>
                </a:lnTo>
                <a:lnTo>
                  <a:pt x="1325" y="2265"/>
                </a:lnTo>
                <a:lnTo>
                  <a:pt x="1330" y="2266"/>
                </a:lnTo>
                <a:lnTo>
                  <a:pt x="1336" y="2267"/>
                </a:lnTo>
                <a:lnTo>
                  <a:pt x="1342" y="2267"/>
                </a:lnTo>
                <a:lnTo>
                  <a:pt x="1348" y="2268"/>
                </a:lnTo>
                <a:lnTo>
                  <a:pt x="1354" y="2268"/>
                </a:lnTo>
                <a:lnTo>
                  <a:pt x="1359" y="2269"/>
                </a:lnTo>
                <a:lnTo>
                  <a:pt x="1365" y="2269"/>
                </a:lnTo>
                <a:lnTo>
                  <a:pt x="1371" y="2269"/>
                </a:lnTo>
                <a:lnTo>
                  <a:pt x="1377" y="2270"/>
                </a:lnTo>
                <a:lnTo>
                  <a:pt x="1383" y="2270"/>
                </a:lnTo>
                <a:lnTo>
                  <a:pt x="1388" y="2271"/>
                </a:lnTo>
                <a:lnTo>
                  <a:pt x="1394" y="2271"/>
                </a:lnTo>
                <a:lnTo>
                  <a:pt x="1400" y="2271"/>
                </a:lnTo>
                <a:lnTo>
                  <a:pt x="1406" y="2272"/>
                </a:lnTo>
                <a:lnTo>
                  <a:pt x="1412" y="2272"/>
                </a:lnTo>
                <a:lnTo>
                  <a:pt x="1418" y="2272"/>
                </a:lnTo>
                <a:lnTo>
                  <a:pt x="1423" y="2273"/>
                </a:lnTo>
                <a:lnTo>
                  <a:pt x="1429" y="2273"/>
                </a:lnTo>
                <a:lnTo>
                  <a:pt x="1435" y="2273"/>
                </a:lnTo>
                <a:lnTo>
                  <a:pt x="1441" y="2274"/>
                </a:lnTo>
                <a:lnTo>
                  <a:pt x="1447" y="2274"/>
                </a:lnTo>
                <a:lnTo>
                  <a:pt x="1452" y="2274"/>
                </a:lnTo>
                <a:lnTo>
                  <a:pt x="1458" y="2274"/>
                </a:lnTo>
                <a:lnTo>
                  <a:pt x="1464" y="2274"/>
                </a:lnTo>
                <a:lnTo>
                  <a:pt x="1470" y="2275"/>
                </a:lnTo>
                <a:lnTo>
                  <a:pt x="1476" y="2275"/>
                </a:lnTo>
                <a:lnTo>
                  <a:pt x="1481" y="2275"/>
                </a:lnTo>
                <a:lnTo>
                  <a:pt x="1487" y="2275"/>
                </a:lnTo>
                <a:lnTo>
                  <a:pt x="1493" y="2275"/>
                </a:lnTo>
                <a:lnTo>
                  <a:pt x="1499" y="2275"/>
                </a:lnTo>
                <a:lnTo>
                  <a:pt x="1505" y="2275"/>
                </a:lnTo>
                <a:lnTo>
                  <a:pt x="1511" y="2276"/>
                </a:lnTo>
                <a:lnTo>
                  <a:pt x="1516" y="2276"/>
                </a:lnTo>
                <a:lnTo>
                  <a:pt x="1522" y="2276"/>
                </a:lnTo>
                <a:lnTo>
                  <a:pt x="1528" y="2276"/>
                </a:lnTo>
                <a:lnTo>
                  <a:pt x="1534" y="2276"/>
                </a:lnTo>
                <a:lnTo>
                  <a:pt x="1540" y="2276"/>
                </a:lnTo>
                <a:lnTo>
                  <a:pt x="1545" y="2276"/>
                </a:lnTo>
                <a:lnTo>
                  <a:pt x="1551" y="2276"/>
                </a:lnTo>
                <a:lnTo>
                  <a:pt x="1557" y="2276"/>
                </a:lnTo>
                <a:lnTo>
                  <a:pt x="1563" y="2276"/>
                </a:lnTo>
                <a:lnTo>
                  <a:pt x="1569" y="2276"/>
                </a:lnTo>
                <a:lnTo>
                  <a:pt x="1574" y="2275"/>
                </a:lnTo>
                <a:lnTo>
                  <a:pt x="1580" y="2275"/>
                </a:lnTo>
                <a:lnTo>
                  <a:pt x="1586" y="2275"/>
                </a:lnTo>
                <a:lnTo>
                  <a:pt x="1592" y="2275"/>
                </a:lnTo>
                <a:lnTo>
                  <a:pt x="1598" y="2275"/>
                </a:lnTo>
                <a:lnTo>
                  <a:pt x="1603" y="2275"/>
                </a:lnTo>
                <a:lnTo>
                  <a:pt x="1609" y="2275"/>
                </a:lnTo>
                <a:lnTo>
                  <a:pt x="1615" y="2275"/>
                </a:lnTo>
                <a:lnTo>
                  <a:pt x="1621" y="2274"/>
                </a:lnTo>
                <a:lnTo>
                  <a:pt x="1627" y="2274"/>
                </a:lnTo>
                <a:lnTo>
                  <a:pt x="1632" y="2274"/>
                </a:lnTo>
                <a:lnTo>
                  <a:pt x="1638" y="2274"/>
                </a:lnTo>
                <a:lnTo>
                  <a:pt x="1644" y="2273"/>
                </a:lnTo>
                <a:lnTo>
                  <a:pt x="1650" y="2273"/>
                </a:lnTo>
                <a:lnTo>
                  <a:pt x="1655" y="2273"/>
                </a:lnTo>
                <a:lnTo>
                  <a:pt x="1661" y="2273"/>
                </a:lnTo>
                <a:lnTo>
                  <a:pt x="1667" y="2272"/>
                </a:lnTo>
                <a:lnTo>
                  <a:pt x="1673" y="2272"/>
                </a:lnTo>
                <a:lnTo>
                  <a:pt x="1679" y="2272"/>
                </a:lnTo>
                <a:lnTo>
                  <a:pt x="1684" y="2271"/>
                </a:lnTo>
                <a:lnTo>
                  <a:pt x="1690" y="2271"/>
                </a:lnTo>
                <a:lnTo>
                  <a:pt x="1696" y="2270"/>
                </a:lnTo>
                <a:lnTo>
                  <a:pt x="1702" y="2270"/>
                </a:lnTo>
                <a:lnTo>
                  <a:pt x="1708" y="2270"/>
                </a:lnTo>
                <a:lnTo>
                  <a:pt x="1713" y="2269"/>
                </a:lnTo>
                <a:lnTo>
                  <a:pt x="1719" y="2269"/>
                </a:lnTo>
                <a:lnTo>
                  <a:pt x="1725" y="2268"/>
                </a:lnTo>
                <a:lnTo>
                  <a:pt x="1731" y="2268"/>
                </a:lnTo>
                <a:lnTo>
                  <a:pt x="1736" y="2267"/>
                </a:lnTo>
                <a:lnTo>
                  <a:pt x="1742" y="2267"/>
                </a:lnTo>
                <a:lnTo>
                  <a:pt x="1748" y="2266"/>
                </a:lnTo>
                <a:lnTo>
                  <a:pt x="1754" y="2266"/>
                </a:lnTo>
                <a:lnTo>
                  <a:pt x="1759" y="2265"/>
                </a:lnTo>
                <a:lnTo>
                  <a:pt x="1765" y="2265"/>
                </a:lnTo>
                <a:lnTo>
                  <a:pt x="1771" y="2264"/>
                </a:lnTo>
                <a:lnTo>
                  <a:pt x="1777" y="2263"/>
                </a:lnTo>
                <a:lnTo>
                  <a:pt x="1782" y="2263"/>
                </a:lnTo>
                <a:lnTo>
                  <a:pt x="1788" y="2262"/>
                </a:lnTo>
                <a:lnTo>
                  <a:pt x="1794" y="2262"/>
                </a:lnTo>
                <a:lnTo>
                  <a:pt x="1800" y="2261"/>
                </a:lnTo>
                <a:lnTo>
                  <a:pt x="1805" y="2260"/>
                </a:lnTo>
                <a:lnTo>
                  <a:pt x="1811" y="2260"/>
                </a:lnTo>
                <a:lnTo>
                  <a:pt x="1817" y="2259"/>
                </a:lnTo>
                <a:lnTo>
                  <a:pt x="1823" y="2258"/>
                </a:lnTo>
                <a:lnTo>
                  <a:pt x="1828" y="2257"/>
                </a:lnTo>
                <a:lnTo>
                  <a:pt x="1834" y="2257"/>
                </a:lnTo>
                <a:lnTo>
                  <a:pt x="1840" y="2256"/>
                </a:lnTo>
                <a:lnTo>
                  <a:pt x="1846" y="2255"/>
                </a:lnTo>
                <a:lnTo>
                  <a:pt x="1851" y="2254"/>
                </a:lnTo>
                <a:lnTo>
                  <a:pt x="1857" y="2254"/>
                </a:lnTo>
                <a:lnTo>
                  <a:pt x="1863" y="2253"/>
                </a:lnTo>
                <a:lnTo>
                  <a:pt x="1868" y="2252"/>
                </a:lnTo>
                <a:lnTo>
                  <a:pt x="1874" y="2251"/>
                </a:lnTo>
                <a:lnTo>
                  <a:pt x="1880" y="2250"/>
                </a:lnTo>
                <a:lnTo>
                  <a:pt x="1886" y="2249"/>
                </a:lnTo>
                <a:lnTo>
                  <a:pt x="1891" y="2249"/>
                </a:lnTo>
                <a:lnTo>
                  <a:pt x="1897" y="2248"/>
                </a:lnTo>
                <a:lnTo>
                  <a:pt x="1903" y="2247"/>
                </a:lnTo>
                <a:lnTo>
                  <a:pt x="1908" y="2246"/>
                </a:lnTo>
                <a:lnTo>
                  <a:pt x="1914" y="2245"/>
                </a:lnTo>
                <a:lnTo>
                  <a:pt x="1920" y="2244"/>
                </a:lnTo>
                <a:lnTo>
                  <a:pt x="1925" y="2243"/>
                </a:lnTo>
                <a:lnTo>
                  <a:pt x="1931" y="2242"/>
                </a:lnTo>
                <a:lnTo>
                  <a:pt x="1937" y="2241"/>
                </a:lnTo>
                <a:lnTo>
                  <a:pt x="1943" y="2240"/>
                </a:lnTo>
                <a:lnTo>
                  <a:pt x="1948" y="2239"/>
                </a:lnTo>
                <a:lnTo>
                  <a:pt x="1954" y="2238"/>
                </a:lnTo>
                <a:lnTo>
                  <a:pt x="1960" y="2237"/>
                </a:lnTo>
                <a:lnTo>
                  <a:pt x="1965" y="2236"/>
                </a:lnTo>
                <a:lnTo>
                  <a:pt x="1971" y="2235"/>
                </a:lnTo>
                <a:lnTo>
                  <a:pt x="1977" y="2234"/>
                </a:lnTo>
                <a:lnTo>
                  <a:pt x="1982" y="2233"/>
                </a:lnTo>
                <a:lnTo>
                  <a:pt x="1988" y="2231"/>
                </a:lnTo>
                <a:lnTo>
                  <a:pt x="1994" y="2230"/>
                </a:lnTo>
                <a:lnTo>
                  <a:pt x="1999" y="2229"/>
                </a:lnTo>
                <a:lnTo>
                  <a:pt x="2005" y="2228"/>
                </a:lnTo>
                <a:lnTo>
                  <a:pt x="2010" y="2227"/>
                </a:lnTo>
                <a:lnTo>
                  <a:pt x="2016" y="2226"/>
                </a:lnTo>
                <a:lnTo>
                  <a:pt x="2022" y="2224"/>
                </a:lnTo>
                <a:lnTo>
                  <a:pt x="2027" y="2223"/>
                </a:lnTo>
                <a:lnTo>
                  <a:pt x="2033" y="2222"/>
                </a:lnTo>
                <a:lnTo>
                  <a:pt x="2039" y="2221"/>
                </a:lnTo>
                <a:lnTo>
                  <a:pt x="2044" y="2220"/>
                </a:lnTo>
                <a:lnTo>
                  <a:pt x="2050" y="2218"/>
                </a:lnTo>
                <a:lnTo>
                  <a:pt x="2056" y="2217"/>
                </a:lnTo>
                <a:lnTo>
                  <a:pt x="2061" y="2216"/>
                </a:lnTo>
                <a:lnTo>
                  <a:pt x="2067" y="2214"/>
                </a:lnTo>
                <a:lnTo>
                  <a:pt x="2072" y="2213"/>
                </a:lnTo>
                <a:lnTo>
                  <a:pt x="2078" y="2212"/>
                </a:lnTo>
                <a:lnTo>
                  <a:pt x="2084" y="2210"/>
                </a:lnTo>
                <a:lnTo>
                  <a:pt x="2089" y="2209"/>
                </a:lnTo>
                <a:lnTo>
                  <a:pt x="2095" y="2208"/>
                </a:lnTo>
                <a:lnTo>
                  <a:pt x="2100" y="2206"/>
                </a:lnTo>
                <a:lnTo>
                  <a:pt x="2106" y="2205"/>
                </a:lnTo>
                <a:lnTo>
                  <a:pt x="2112" y="2203"/>
                </a:lnTo>
                <a:lnTo>
                  <a:pt x="2117" y="2202"/>
                </a:lnTo>
                <a:lnTo>
                  <a:pt x="2123" y="2200"/>
                </a:lnTo>
                <a:lnTo>
                  <a:pt x="2128" y="2199"/>
                </a:lnTo>
                <a:lnTo>
                  <a:pt x="2134" y="2198"/>
                </a:lnTo>
                <a:lnTo>
                  <a:pt x="2139" y="2196"/>
                </a:lnTo>
                <a:lnTo>
                  <a:pt x="2145" y="2195"/>
                </a:lnTo>
                <a:lnTo>
                  <a:pt x="2151" y="2193"/>
                </a:lnTo>
                <a:lnTo>
                  <a:pt x="2156" y="2191"/>
                </a:lnTo>
                <a:lnTo>
                  <a:pt x="2162" y="2190"/>
                </a:lnTo>
                <a:lnTo>
                  <a:pt x="2167" y="2188"/>
                </a:lnTo>
                <a:lnTo>
                  <a:pt x="2173" y="2187"/>
                </a:lnTo>
                <a:lnTo>
                  <a:pt x="2178" y="2185"/>
                </a:lnTo>
                <a:lnTo>
                  <a:pt x="2184" y="2184"/>
                </a:lnTo>
                <a:lnTo>
                  <a:pt x="2189" y="2182"/>
                </a:lnTo>
                <a:lnTo>
                  <a:pt x="2195" y="2180"/>
                </a:lnTo>
                <a:lnTo>
                  <a:pt x="2200" y="2179"/>
                </a:lnTo>
                <a:lnTo>
                  <a:pt x="2206" y="2177"/>
                </a:lnTo>
                <a:lnTo>
                  <a:pt x="2212" y="2175"/>
                </a:lnTo>
                <a:lnTo>
                  <a:pt x="2217" y="2174"/>
                </a:lnTo>
                <a:lnTo>
                  <a:pt x="2223" y="2172"/>
                </a:lnTo>
                <a:lnTo>
                  <a:pt x="2228" y="2170"/>
                </a:lnTo>
                <a:lnTo>
                  <a:pt x="2234" y="2169"/>
                </a:lnTo>
                <a:lnTo>
                  <a:pt x="2239" y="2167"/>
                </a:lnTo>
                <a:lnTo>
                  <a:pt x="2245" y="2165"/>
                </a:lnTo>
                <a:lnTo>
                  <a:pt x="2250" y="2163"/>
                </a:lnTo>
                <a:lnTo>
                  <a:pt x="2256" y="2161"/>
                </a:lnTo>
                <a:lnTo>
                  <a:pt x="2261" y="2160"/>
                </a:lnTo>
                <a:lnTo>
                  <a:pt x="2266" y="2158"/>
                </a:lnTo>
                <a:lnTo>
                  <a:pt x="2272" y="2156"/>
                </a:lnTo>
                <a:lnTo>
                  <a:pt x="2277" y="2154"/>
                </a:lnTo>
                <a:lnTo>
                  <a:pt x="2283" y="2152"/>
                </a:lnTo>
                <a:lnTo>
                  <a:pt x="2288" y="2150"/>
                </a:lnTo>
                <a:lnTo>
                  <a:pt x="2294" y="2149"/>
                </a:lnTo>
                <a:lnTo>
                  <a:pt x="2299" y="2147"/>
                </a:lnTo>
                <a:lnTo>
                  <a:pt x="2305" y="2145"/>
                </a:lnTo>
                <a:lnTo>
                  <a:pt x="2310" y="2143"/>
                </a:lnTo>
                <a:lnTo>
                  <a:pt x="2316" y="2141"/>
                </a:lnTo>
                <a:lnTo>
                  <a:pt x="2321" y="2139"/>
                </a:lnTo>
                <a:lnTo>
                  <a:pt x="2326" y="2137"/>
                </a:lnTo>
                <a:lnTo>
                  <a:pt x="2332" y="2135"/>
                </a:lnTo>
                <a:lnTo>
                  <a:pt x="2337" y="2133"/>
                </a:lnTo>
                <a:lnTo>
                  <a:pt x="2343" y="2131"/>
                </a:lnTo>
                <a:lnTo>
                  <a:pt x="2348" y="2129"/>
                </a:lnTo>
                <a:lnTo>
                  <a:pt x="2353" y="2127"/>
                </a:lnTo>
                <a:lnTo>
                  <a:pt x="2359" y="2125"/>
                </a:lnTo>
                <a:lnTo>
                  <a:pt x="2364" y="2123"/>
                </a:lnTo>
                <a:lnTo>
                  <a:pt x="2370" y="2121"/>
                </a:lnTo>
                <a:lnTo>
                  <a:pt x="2375" y="2119"/>
                </a:lnTo>
                <a:lnTo>
                  <a:pt x="2380" y="2117"/>
                </a:lnTo>
                <a:lnTo>
                  <a:pt x="2386" y="2115"/>
                </a:lnTo>
                <a:lnTo>
                  <a:pt x="2391" y="2113"/>
                </a:lnTo>
                <a:lnTo>
                  <a:pt x="2396" y="2110"/>
                </a:lnTo>
                <a:lnTo>
                  <a:pt x="2402" y="2108"/>
                </a:lnTo>
                <a:lnTo>
                  <a:pt x="2407" y="2106"/>
                </a:lnTo>
                <a:lnTo>
                  <a:pt x="2412" y="2104"/>
                </a:lnTo>
                <a:lnTo>
                  <a:pt x="2418" y="2102"/>
                </a:lnTo>
                <a:lnTo>
                  <a:pt x="2423" y="2100"/>
                </a:lnTo>
                <a:lnTo>
                  <a:pt x="2428" y="2097"/>
                </a:lnTo>
                <a:lnTo>
                  <a:pt x="2434" y="2095"/>
                </a:lnTo>
                <a:lnTo>
                  <a:pt x="2439" y="2093"/>
                </a:lnTo>
                <a:lnTo>
                  <a:pt x="2444" y="2091"/>
                </a:lnTo>
                <a:lnTo>
                  <a:pt x="2450" y="2088"/>
                </a:lnTo>
                <a:lnTo>
                  <a:pt x="2455" y="2086"/>
                </a:lnTo>
                <a:lnTo>
                  <a:pt x="2460" y="2084"/>
                </a:lnTo>
                <a:lnTo>
                  <a:pt x="2466" y="2081"/>
                </a:lnTo>
                <a:lnTo>
                  <a:pt x="2471" y="2079"/>
                </a:lnTo>
                <a:lnTo>
                  <a:pt x="2476" y="2077"/>
                </a:lnTo>
                <a:lnTo>
                  <a:pt x="2481" y="2074"/>
                </a:lnTo>
                <a:lnTo>
                  <a:pt x="2487" y="2072"/>
                </a:lnTo>
                <a:lnTo>
                  <a:pt x="2492" y="2070"/>
                </a:lnTo>
                <a:lnTo>
                  <a:pt x="2497" y="2067"/>
                </a:lnTo>
                <a:lnTo>
                  <a:pt x="2502" y="2065"/>
                </a:lnTo>
                <a:lnTo>
                  <a:pt x="2508" y="2063"/>
                </a:lnTo>
                <a:lnTo>
                  <a:pt x="2513" y="2060"/>
                </a:lnTo>
                <a:lnTo>
                  <a:pt x="2518" y="2058"/>
                </a:lnTo>
                <a:lnTo>
                  <a:pt x="2523" y="2055"/>
                </a:lnTo>
                <a:lnTo>
                  <a:pt x="2529" y="2053"/>
                </a:lnTo>
                <a:lnTo>
                  <a:pt x="2534" y="2050"/>
                </a:lnTo>
                <a:lnTo>
                  <a:pt x="2539" y="2048"/>
                </a:lnTo>
                <a:lnTo>
                  <a:pt x="2544" y="2045"/>
                </a:lnTo>
                <a:lnTo>
                  <a:pt x="2549" y="2043"/>
                </a:lnTo>
                <a:lnTo>
                  <a:pt x="2555" y="2040"/>
                </a:lnTo>
                <a:lnTo>
                  <a:pt x="2560" y="2038"/>
                </a:lnTo>
                <a:lnTo>
                  <a:pt x="2565" y="2035"/>
                </a:lnTo>
                <a:lnTo>
                  <a:pt x="2570" y="2033"/>
                </a:lnTo>
                <a:lnTo>
                  <a:pt x="2575" y="2030"/>
                </a:lnTo>
                <a:lnTo>
                  <a:pt x="2580" y="2027"/>
                </a:lnTo>
                <a:lnTo>
                  <a:pt x="2586" y="2025"/>
                </a:lnTo>
                <a:lnTo>
                  <a:pt x="2591" y="2022"/>
                </a:lnTo>
                <a:lnTo>
                  <a:pt x="2596" y="2020"/>
                </a:lnTo>
                <a:lnTo>
                  <a:pt x="2601" y="2017"/>
                </a:lnTo>
                <a:lnTo>
                  <a:pt x="2606" y="2014"/>
                </a:lnTo>
                <a:lnTo>
                  <a:pt x="2611" y="2012"/>
                </a:lnTo>
                <a:lnTo>
                  <a:pt x="2616" y="2009"/>
                </a:lnTo>
                <a:lnTo>
                  <a:pt x="2621" y="2006"/>
                </a:lnTo>
                <a:lnTo>
                  <a:pt x="2627" y="2004"/>
                </a:lnTo>
                <a:lnTo>
                  <a:pt x="2632" y="2001"/>
                </a:lnTo>
                <a:lnTo>
                  <a:pt x="2637" y="1998"/>
                </a:lnTo>
                <a:lnTo>
                  <a:pt x="2642" y="1995"/>
                </a:lnTo>
                <a:lnTo>
                  <a:pt x="2647" y="1993"/>
                </a:lnTo>
                <a:lnTo>
                  <a:pt x="2652" y="1990"/>
                </a:lnTo>
                <a:lnTo>
                  <a:pt x="2657" y="1987"/>
                </a:lnTo>
                <a:lnTo>
                  <a:pt x="2662" y="1984"/>
                </a:lnTo>
                <a:lnTo>
                  <a:pt x="2667" y="1981"/>
                </a:lnTo>
                <a:lnTo>
                  <a:pt x="2672" y="1979"/>
                </a:lnTo>
                <a:lnTo>
                  <a:pt x="2677" y="1976"/>
                </a:lnTo>
                <a:lnTo>
                  <a:pt x="2682" y="1973"/>
                </a:lnTo>
                <a:lnTo>
                  <a:pt x="2687" y="1970"/>
                </a:lnTo>
                <a:lnTo>
                  <a:pt x="2692" y="1967"/>
                </a:lnTo>
                <a:lnTo>
                  <a:pt x="2697" y="1964"/>
                </a:lnTo>
                <a:lnTo>
                  <a:pt x="2702" y="1961"/>
                </a:lnTo>
                <a:lnTo>
                  <a:pt x="2707" y="1958"/>
                </a:lnTo>
                <a:lnTo>
                  <a:pt x="2712" y="1956"/>
                </a:lnTo>
                <a:lnTo>
                  <a:pt x="2717" y="1953"/>
                </a:lnTo>
                <a:lnTo>
                  <a:pt x="2722" y="1950"/>
                </a:lnTo>
                <a:lnTo>
                  <a:pt x="2727" y="1947"/>
                </a:lnTo>
                <a:lnTo>
                  <a:pt x="2732" y="1944"/>
                </a:lnTo>
                <a:lnTo>
                  <a:pt x="2737" y="1941"/>
                </a:lnTo>
                <a:lnTo>
                  <a:pt x="2742" y="1938"/>
                </a:lnTo>
                <a:lnTo>
                  <a:pt x="2747" y="1935"/>
                </a:lnTo>
                <a:lnTo>
                  <a:pt x="2752" y="1932"/>
                </a:lnTo>
                <a:lnTo>
                  <a:pt x="2757" y="1929"/>
                </a:lnTo>
                <a:lnTo>
                  <a:pt x="2762" y="1926"/>
                </a:lnTo>
                <a:lnTo>
                  <a:pt x="2767" y="1923"/>
                </a:lnTo>
                <a:lnTo>
                  <a:pt x="2772" y="1919"/>
                </a:lnTo>
                <a:lnTo>
                  <a:pt x="2776" y="1916"/>
                </a:lnTo>
                <a:lnTo>
                  <a:pt x="2781" y="1913"/>
                </a:lnTo>
                <a:lnTo>
                  <a:pt x="2786" y="1910"/>
                </a:lnTo>
                <a:lnTo>
                  <a:pt x="2791" y="1907"/>
                </a:lnTo>
                <a:lnTo>
                  <a:pt x="2796" y="1904"/>
                </a:lnTo>
                <a:lnTo>
                  <a:pt x="2801" y="1901"/>
                </a:lnTo>
                <a:lnTo>
                  <a:pt x="2806" y="1898"/>
                </a:lnTo>
                <a:lnTo>
                  <a:pt x="2810" y="1894"/>
                </a:lnTo>
                <a:lnTo>
                  <a:pt x="2815" y="1891"/>
                </a:lnTo>
                <a:lnTo>
                  <a:pt x="2820" y="1888"/>
                </a:lnTo>
                <a:lnTo>
                  <a:pt x="2825" y="1885"/>
                </a:lnTo>
                <a:lnTo>
                  <a:pt x="2830" y="1882"/>
                </a:lnTo>
                <a:lnTo>
                  <a:pt x="2835" y="1878"/>
                </a:lnTo>
                <a:lnTo>
                  <a:pt x="2839" y="1875"/>
                </a:lnTo>
                <a:lnTo>
                  <a:pt x="2844" y="1872"/>
                </a:lnTo>
                <a:lnTo>
                  <a:pt x="2849" y="1869"/>
                </a:lnTo>
                <a:lnTo>
                  <a:pt x="2854" y="1865"/>
                </a:lnTo>
                <a:lnTo>
                  <a:pt x="2858" y="1862"/>
                </a:lnTo>
                <a:lnTo>
                  <a:pt x="2863" y="1859"/>
                </a:lnTo>
                <a:lnTo>
                  <a:pt x="2868" y="1855"/>
                </a:lnTo>
                <a:lnTo>
                  <a:pt x="2873" y="1852"/>
                </a:lnTo>
                <a:lnTo>
                  <a:pt x="2877" y="1849"/>
                </a:lnTo>
                <a:lnTo>
                  <a:pt x="2882" y="1845"/>
                </a:lnTo>
                <a:lnTo>
                  <a:pt x="2887" y="1842"/>
                </a:lnTo>
                <a:lnTo>
                  <a:pt x="2892" y="1838"/>
                </a:lnTo>
                <a:lnTo>
                  <a:pt x="2896" y="1835"/>
                </a:lnTo>
                <a:lnTo>
                  <a:pt x="2901" y="1832"/>
                </a:lnTo>
                <a:lnTo>
                  <a:pt x="2906" y="1828"/>
                </a:lnTo>
                <a:lnTo>
                  <a:pt x="2910" y="1825"/>
                </a:lnTo>
                <a:lnTo>
                  <a:pt x="2915" y="1821"/>
                </a:lnTo>
                <a:lnTo>
                  <a:pt x="2920" y="1818"/>
                </a:lnTo>
                <a:lnTo>
                  <a:pt x="2924" y="1814"/>
                </a:lnTo>
                <a:lnTo>
                  <a:pt x="2929" y="1811"/>
                </a:lnTo>
                <a:lnTo>
                  <a:pt x="2933" y="1807"/>
                </a:lnTo>
                <a:lnTo>
                  <a:pt x="2938" y="1804"/>
                </a:lnTo>
                <a:lnTo>
                  <a:pt x="2943" y="1800"/>
                </a:lnTo>
                <a:lnTo>
                  <a:pt x="2947" y="1797"/>
                </a:lnTo>
                <a:lnTo>
                  <a:pt x="2952" y="1793"/>
                </a:lnTo>
                <a:lnTo>
                  <a:pt x="2957" y="1790"/>
                </a:lnTo>
                <a:lnTo>
                  <a:pt x="2961" y="1786"/>
                </a:lnTo>
                <a:lnTo>
                  <a:pt x="2966" y="1783"/>
                </a:lnTo>
                <a:lnTo>
                  <a:pt x="2970" y="1779"/>
                </a:lnTo>
                <a:lnTo>
                  <a:pt x="2975" y="1775"/>
                </a:lnTo>
                <a:lnTo>
                  <a:pt x="2979" y="1772"/>
                </a:lnTo>
                <a:lnTo>
                  <a:pt x="2984" y="1768"/>
                </a:lnTo>
                <a:lnTo>
                  <a:pt x="2988" y="1764"/>
                </a:lnTo>
                <a:lnTo>
                  <a:pt x="2993" y="1761"/>
                </a:lnTo>
                <a:lnTo>
                  <a:pt x="2997" y="1757"/>
                </a:lnTo>
                <a:lnTo>
                  <a:pt x="3002" y="1753"/>
                </a:lnTo>
                <a:lnTo>
                  <a:pt x="3006" y="1750"/>
                </a:lnTo>
                <a:lnTo>
                  <a:pt x="3011" y="1746"/>
                </a:lnTo>
                <a:lnTo>
                  <a:pt x="3015" y="1742"/>
                </a:lnTo>
                <a:lnTo>
                  <a:pt x="3020" y="1739"/>
                </a:lnTo>
                <a:lnTo>
                  <a:pt x="3024" y="1735"/>
                </a:lnTo>
                <a:lnTo>
                  <a:pt x="3029" y="1731"/>
                </a:lnTo>
                <a:lnTo>
                  <a:pt x="3033" y="1727"/>
                </a:lnTo>
                <a:lnTo>
                  <a:pt x="3038" y="1724"/>
                </a:lnTo>
                <a:lnTo>
                  <a:pt x="3042" y="1720"/>
                </a:lnTo>
                <a:lnTo>
                  <a:pt x="3046" y="1716"/>
                </a:lnTo>
                <a:lnTo>
                  <a:pt x="3051" y="1712"/>
                </a:lnTo>
                <a:lnTo>
                  <a:pt x="3055" y="1708"/>
                </a:lnTo>
                <a:lnTo>
                  <a:pt x="3060" y="1704"/>
                </a:lnTo>
                <a:lnTo>
                  <a:pt x="3064" y="1701"/>
                </a:lnTo>
                <a:lnTo>
                  <a:pt x="3068" y="1697"/>
                </a:lnTo>
                <a:lnTo>
                  <a:pt x="3073" y="1693"/>
                </a:lnTo>
                <a:lnTo>
                  <a:pt x="3077" y="1689"/>
                </a:lnTo>
                <a:lnTo>
                  <a:pt x="3081" y="1685"/>
                </a:lnTo>
                <a:lnTo>
                  <a:pt x="3086" y="1681"/>
                </a:lnTo>
                <a:lnTo>
                  <a:pt x="3090" y="1677"/>
                </a:lnTo>
                <a:lnTo>
                  <a:pt x="3094" y="1673"/>
                </a:lnTo>
                <a:lnTo>
                  <a:pt x="3099" y="1669"/>
                </a:lnTo>
                <a:lnTo>
                  <a:pt x="3103" y="1665"/>
                </a:lnTo>
                <a:lnTo>
                  <a:pt x="3107" y="1661"/>
                </a:lnTo>
                <a:lnTo>
                  <a:pt x="3112" y="1657"/>
                </a:lnTo>
                <a:lnTo>
                  <a:pt x="3116" y="1653"/>
                </a:lnTo>
                <a:lnTo>
                  <a:pt x="3120" y="1649"/>
                </a:lnTo>
                <a:lnTo>
                  <a:pt x="3124" y="1645"/>
                </a:lnTo>
                <a:lnTo>
                  <a:pt x="3129" y="1641"/>
                </a:lnTo>
                <a:lnTo>
                  <a:pt x="3133" y="1637"/>
                </a:lnTo>
                <a:lnTo>
                  <a:pt x="3137" y="1633"/>
                </a:lnTo>
                <a:lnTo>
                  <a:pt x="3141" y="1629"/>
                </a:lnTo>
                <a:lnTo>
                  <a:pt x="3145" y="1625"/>
                </a:lnTo>
                <a:lnTo>
                  <a:pt x="3150" y="1621"/>
                </a:lnTo>
                <a:lnTo>
                  <a:pt x="3154" y="1617"/>
                </a:lnTo>
                <a:lnTo>
                  <a:pt x="3158" y="1613"/>
                </a:lnTo>
                <a:lnTo>
                  <a:pt x="3162" y="1609"/>
                </a:lnTo>
                <a:lnTo>
                  <a:pt x="3166" y="1605"/>
                </a:lnTo>
                <a:lnTo>
                  <a:pt x="3170" y="1600"/>
                </a:lnTo>
                <a:lnTo>
                  <a:pt x="3174" y="1596"/>
                </a:lnTo>
                <a:lnTo>
                  <a:pt x="3179" y="1592"/>
                </a:lnTo>
                <a:lnTo>
                  <a:pt x="3183" y="1588"/>
                </a:lnTo>
                <a:lnTo>
                  <a:pt x="3187" y="1584"/>
                </a:lnTo>
                <a:lnTo>
                  <a:pt x="3191" y="1580"/>
                </a:lnTo>
                <a:lnTo>
                  <a:pt x="3195" y="1575"/>
                </a:lnTo>
                <a:lnTo>
                  <a:pt x="3199" y="1571"/>
                </a:lnTo>
                <a:lnTo>
                  <a:pt x="3203" y="1567"/>
                </a:lnTo>
                <a:lnTo>
                  <a:pt x="3207" y="1563"/>
                </a:lnTo>
                <a:lnTo>
                  <a:pt x="3211" y="1558"/>
                </a:lnTo>
                <a:lnTo>
                  <a:pt x="3215" y="1554"/>
                </a:lnTo>
                <a:lnTo>
                  <a:pt x="3219" y="1550"/>
                </a:lnTo>
                <a:lnTo>
                  <a:pt x="3223" y="1545"/>
                </a:lnTo>
                <a:lnTo>
                  <a:pt x="3227" y="1541"/>
                </a:lnTo>
                <a:lnTo>
                  <a:pt x="3231" y="1537"/>
                </a:lnTo>
                <a:lnTo>
                  <a:pt x="3235" y="1532"/>
                </a:lnTo>
                <a:lnTo>
                  <a:pt x="3239" y="1528"/>
                </a:lnTo>
                <a:lnTo>
                  <a:pt x="3243" y="1524"/>
                </a:lnTo>
                <a:lnTo>
                  <a:pt x="3247" y="1519"/>
                </a:lnTo>
                <a:lnTo>
                  <a:pt x="3251" y="1515"/>
                </a:lnTo>
                <a:lnTo>
                  <a:pt x="3255" y="1511"/>
                </a:lnTo>
                <a:lnTo>
                  <a:pt x="3259" y="1506"/>
                </a:lnTo>
                <a:lnTo>
                  <a:pt x="3263" y="1502"/>
                </a:lnTo>
                <a:lnTo>
                  <a:pt x="3267" y="1497"/>
                </a:lnTo>
                <a:lnTo>
                  <a:pt x="3270" y="1493"/>
                </a:lnTo>
                <a:lnTo>
                  <a:pt x="3274" y="1488"/>
                </a:lnTo>
                <a:lnTo>
                  <a:pt x="3278" y="1484"/>
                </a:lnTo>
                <a:lnTo>
                  <a:pt x="3282" y="1480"/>
                </a:lnTo>
                <a:lnTo>
                  <a:pt x="3286" y="1475"/>
                </a:lnTo>
                <a:lnTo>
                  <a:pt x="3290" y="1471"/>
                </a:lnTo>
                <a:lnTo>
                  <a:pt x="3293" y="1466"/>
                </a:lnTo>
                <a:lnTo>
                  <a:pt x="3297" y="1462"/>
                </a:lnTo>
                <a:lnTo>
                  <a:pt x="3301" y="1457"/>
                </a:lnTo>
                <a:lnTo>
                  <a:pt x="3305" y="1452"/>
                </a:lnTo>
                <a:lnTo>
                  <a:pt x="3309" y="1448"/>
                </a:lnTo>
                <a:lnTo>
                  <a:pt x="3312" y="1443"/>
                </a:lnTo>
                <a:lnTo>
                  <a:pt x="3316" y="1439"/>
                </a:lnTo>
                <a:lnTo>
                  <a:pt x="3320" y="1434"/>
                </a:lnTo>
                <a:lnTo>
                  <a:pt x="3324" y="1430"/>
                </a:lnTo>
                <a:lnTo>
                  <a:pt x="3327" y="1425"/>
                </a:lnTo>
                <a:lnTo>
                  <a:pt x="3331" y="1420"/>
                </a:lnTo>
                <a:lnTo>
                  <a:pt x="3335" y="1416"/>
                </a:lnTo>
                <a:lnTo>
                  <a:pt x="3338" y="1411"/>
                </a:lnTo>
                <a:lnTo>
                  <a:pt x="3342" y="1406"/>
                </a:lnTo>
                <a:lnTo>
                  <a:pt x="3346" y="1402"/>
                </a:lnTo>
                <a:lnTo>
                  <a:pt x="3349" y="1397"/>
                </a:lnTo>
                <a:lnTo>
                  <a:pt x="3353" y="1392"/>
                </a:lnTo>
                <a:lnTo>
                  <a:pt x="3357" y="1388"/>
                </a:lnTo>
                <a:lnTo>
                  <a:pt x="3360" y="1383"/>
                </a:lnTo>
                <a:lnTo>
                  <a:pt x="3364" y="1378"/>
                </a:lnTo>
                <a:lnTo>
                  <a:pt x="3367" y="1374"/>
                </a:lnTo>
                <a:lnTo>
                  <a:pt x="3371" y="1369"/>
                </a:lnTo>
                <a:lnTo>
                  <a:pt x="3375" y="1364"/>
                </a:lnTo>
                <a:lnTo>
                  <a:pt x="3378" y="1359"/>
                </a:lnTo>
                <a:lnTo>
                  <a:pt x="3382" y="1354"/>
                </a:lnTo>
                <a:lnTo>
                  <a:pt x="3385" y="1350"/>
                </a:lnTo>
                <a:lnTo>
                  <a:pt x="3389" y="1345"/>
                </a:lnTo>
                <a:lnTo>
                  <a:pt x="3392" y="1340"/>
                </a:lnTo>
                <a:lnTo>
                  <a:pt x="3396" y="1335"/>
                </a:lnTo>
                <a:lnTo>
                  <a:pt x="3399" y="1330"/>
                </a:lnTo>
                <a:lnTo>
                  <a:pt x="3403" y="1326"/>
                </a:lnTo>
                <a:lnTo>
                  <a:pt x="3406" y="1321"/>
                </a:lnTo>
                <a:lnTo>
                  <a:pt x="3410" y="1316"/>
                </a:lnTo>
                <a:lnTo>
                  <a:pt x="3413" y="1311"/>
                </a:lnTo>
                <a:lnTo>
                  <a:pt x="3416" y="1306"/>
                </a:lnTo>
                <a:lnTo>
                  <a:pt x="3420" y="1301"/>
                </a:lnTo>
                <a:lnTo>
                  <a:pt x="3423" y="1296"/>
                </a:lnTo>
                <a:lnTo>
                  <a:pt x="3427" y="1291"/>
                </a:lnTo>
                <a:lnTo>
                  <a:pt x="3430" y="1286"/>
                </a:lnTo>
                <a:lnTo>
                  <a:pt x="3433" y="1281"/>
                </a:lnTo>
                <a:lnTo>
                  <a:pt x="3437" y="1277"/>
                </a:lnTo>
                <a:lnTo>
                  <a:pt x="3440" y="1272"/>
                </a:lnTo>
                <a:lnTo>
                  <a:pt x="3443" y="1267"/>
                </a:lnTo>
                <a:lnTo>
                  <a:pt x="3447" y="1262"/>
                </a:lnTo>
                <a:lnTo>
                  <a:pt x="3450" y="1257"/>
                </a:lnTo>
                <a:lnTo>
                  <a:pt x="3453" y="1252"/>
                </a:lnTo>
                <a:lnTo>
                  <a:pt x="3457" y="1247"/>
                </a:lnTo>
                <a:lnTo>
                  <a:pt x="3460" y="1242"/>
                </a:lnTo>
                <a:lnTo>
                  <a:pt x="3463" y="1236"/>
                </a:lnTo>
                <a:lnTo>
                  <a:pt x="3466" y="1231"/>
                </a:lnTo>
                <a:lnTo>
                  <a:pt x="3470" y="1226"/>
                </a:lnTo>
                <a:lnTo>
                  <a:pt x="3473" y="1221"/>
                </a:lnTo>
                <a:lnTo>
                  <a:pt x="3476" y="1216"/>
                </a:lnTo>
                <a:lnTo>
                  <a:pt x="3479" y="1211"/>
                </a:lnTo>
                <a:lnTo>
                  <a:pt x="3482" y="1206"/>
                </a:lnTo>
                <a:lnTo>
                  <a:pt x="3486" y="1201"/>
                </a:lnTo>
                <a:lnTo>
                  <a:pt x="3489" y="1196"/>
                </a:lnTo>
                <a:lnTo>
                  <a:pt x="3492" y="1191"/>
                </a:lnTo>
                <a:lnTo>
                  <a:pt x="3495" y="1185"/>
                </a:lnTo>
                <a:lnTo>
                  <a:pt x="3498" y="1180"/>
                </a:lnTo>
                <a:lnTo>
                  <a:pt x="3501" y="1175"/>
                </a:lnTo>
                <a:lnTo>
                  <a:pt x="3504" y="1170"/>
                </a:lnTo>
                <a:lnTo>
                  <a:pt x="3507" y="1165"/>
                </a:lnTo>
                <a:lnTo>
                  <a:pt x="3510" y="1160"/>
                </a:lnTo>
                <a:lnTo>
                  <a:pt x="3514" y="1154"/>
                </a:lnTo>
                <a:lnTo>
                  <a:pt x="3517" y="1149"/>
                </a:lnTo>
                <a:lnTo>
                  <a:pt x="3520" y="1144"/>
                </a:lnTo>
                <a:lnTo>
                  <a:pt x="3523" y="1139"/>
                </a:lnTo>
                <a:lnTo>
                  <a:pt x="3526" y="1133"/>
                </a:lnTo>
                <a:lnTo>
                  <a:pt x="3529" y="1128"/>
                </a:lnTo>
                <a:lnTo>
                  <a:pt x="3532" y="1123"/>
                </a:lnTo>
                <a:lnTo>
                  <a:pt x="3535" y="1117"/>
                </a:lnTo>
                <a:lnTo>
                  <a:pt x="3538" y="1112"/>
                </a:lnTo>
                <a:lnTo>
                  <a:pt x="3540" y="1107"/>
                </a:lnTo>
                <a:lnTo>
                  <a:pt x="3543" y="1102"/>
                </a:lnTo>
                <a:lnTo>
                  <a:pt x="3546" y="1096"/>
                </a:lnTo>
                <a:lnTo>
                  <a:pt x="3549" y="1091"/>
                </a:lnTo>
                <a:lnTo>
                  <a:pt x="3552" y="1085"/>
                </a:lnTo>
                <a:lnTo>
                  <a:pt x="3555" y="1080"/>
                </a:lnTo>
                <a:lnTo>
                  <a:pt x="3558" y="1075"/>
                </a:lnTo>
                <a:lnTo>
                  <a:pt x="3561" y="1069"/>
                </a:lnTo>
                <a:lnTo>
                  <a:pt x="3563" y="1064"/>
                </a:lnTo>
                <a:lnTo>
                  <a:pt x="3566" y="1059"/>
                </a:lnTo>
                <a:lnTo>
                  <a:pt x="3569" y="1053"/>
                </a:lnTo>
                <a:lnTo>
                  <a:pt x="3572" y="1048"/>
                </a:lnTo>
                <a:lnTo>
                  <a:pt x="3575" y="1042"/>
                </a:lnTo>
                <a:lnTo>
                  <a:pt x="3577" y="1037"/>
                </a:lnTo>
                <a:lnTo>
                  <a:pt x="3580" y="1031"/>
                </a:lnTo>
                <a:lnTo>
                  <a:pt x="3583" y="1026"/>
                </a:lnTo>
                <a:lnTo>
                  <a:pt x="3586" y="1020"/>
                </a:lnTo>
                <a:lnTo>
                  <a:pt x="3588" y="1015"/>
                </a:lnTo>
                <a:lnTo>
                  <a:pt x="3591" y="1009"/>
                </a:lnTo>
                <a:lnTo>
                  <a:pt x="3594" y="1004"/>
                </a:lnTo>
                <a:lnTo>
                  <a:pt x="3596" y="998"/>
                </a:lnTo>
                <a:lnTo>
                  <a:pt x="3599" y="993"/>
                </a:lnTo>
                <a:lnTo>
                  <a:pt x="3602" y="987"/>
                </a:lnTo>
                <a:lnTo>
                  <a:pt x="3604" y="982"/>
                </a:lnTo>
                <a:lnTo>
                  <a:pt x="3607" y="976"/>
                </a:lnTo>
                <a:lnTo>
                  <a:pt x="3610" y="971"/>
                </a:lnTo>
                <a:lnTo>
                  <a:pt x="3612" y="965"/>
                </a:lnTo>
                <a:lnTo>
                  <a:pt x="3615" y="959"/>
                </a:lnTo>
                <a:lnTo>
                  <a:pt x="3617" y="954"/>
                </a:lnTo>
                <a:lnTo>
                  <a:pt x="3620" y="948"/>
                </a:lnTo>
                <a:lnTo>
                  <a:pt x="3622" y="942"/>
                </a:lnTo>
                <a:lnTo>
                  <a:pt x="3625" y="937"/>
                </a:lnTo>
                <a:lnTo>
                  <a:pt x="3627" y="931"/>
                </a:lnTo>
                <a:lnTo>
                  <a:pt x="3630" y="926"/>
                </a:lnTo>
                <a:lnTo>
                  <a:pt x="3632" y="920"/>
                </a:lnTo>
                <a:lnTo>
                  <a:pt x="3635" y="914"/>
                </a:lnTo>
                <a:lnTo>
                  <a:pt x="3637" y="908"/>
                </a:lnTo>
                <a:lnTo>
                  <a:pt x="3640" y="903"/>
                </a:lnTo>
                <a:lnTo>
                  <a:pt x="3642" y="897"/>
                </a:lnTo>
                <a:lnTo>
                  <a:pt x="3645" y="891"/>
                </a:lnTo>
                <a:lnTo>
                  <a:pt x="3647" y="886"/>
                </a:lnTo>
                <a:lnTo>
                  <a:pt x="3649" y="880"/>
                </a:lnTo>
                <a:lnTo>
                  <a:pt x="3652" y="874"/>
                </a:lnTo>
                <a:lnTo>
                  <a:pt x="3654" y="868"/>
                </a:lnTo>
                <a:lnTo>
                  <a:pt x="3656" y="863"/>
                </a:lnTo>
                <a:lnTo>
                  <a:pt x="3659" y="857"/>
                </a:lnTo>
                <a:lnTo>
                  <a:pt x="3661" y="851"/>
                </a:lnTo>
                <a:lnTo>
                  <a:pt x="3663" y="845"/>
                </a:lnTo>
                <a:lnTo>
                  <a:pt x="3666" y="839"/>
                </a:lnTo>
                <a:lnTo>
                  <a:pt x="3668" y="834"/>
                </a:lnTo>
                <a:lnTo>
                  <a:pt x="3670" y="828"/>
                </a:lnTo>
                <a:lnTo>
                  <a:pt x="3672" y="822"/>
                </a:lnTo>
                <a:lnTo>
                  <a:pt x="3675" y="816"/>
                </a:lnTo>
                <a:lnTo>
                  <a:pt x="3677" y="810"/>
                </a:lnTo>
                <a:lnTo>
                  <a:pt x="3679" y="804"/>
                </a:lnTo>
                <a:lnTo>
                  <a:pt x="3681" y="798"/>
                </a:lnTo>
                <a:lnTo>
                  <a:pt x="3683" y="792"/>
                </a:lnTo>
                <a:lnTo>
                  <a:pt x="3685" y="787"/>
                </a:lnTo>
                <a:lnTo>
                  <a:pt x="3688" y="781"/>
                </a:lnTo>
                <a:lnTo>
                  <a:pt x="3690" y="775"/>
                </a:lnTo>
                <a:lnTo>
                  <a:pt x="3692" y="769"/>
                </a:lnTo>
                <a:lnTo>
                  <a:pt x="3694" y="763"/>
                </a:lnTo>
                <a:lnTo>
                  <a:pt x="3696" y="757"/>
                </a:lnTo>
                <a:lnTo>
                  <a:pt x="3698" y="751"/>
                </a:lnTo>
                <a:lnTo>
                  <a:pt x="3700" y="745"/>
                </a:lnTo>
                <a:lnTo>
                  <a:pt x="3702" y="739"/>
                </a:lnTo>
                <a:lnTo>
                  <a:pt x="3704" y="733"/>
                </a:lnTo>
                <a:lnTo>
                  <a:pt x="3706" y="727"/>
                </a:lnTo>
                <a:lnTo>
                  <a:pt x="3708" y="721"/>
                </a:lnTo>
                <a:lnTo>
                  <a:pt x="3710" y="715"/>
                </a:lnTo>
                <a:lnTo>
                  <a:pt x="3712" y="709"/>
                </a:lnTo>
                <a:lnTo>
                  <a:pt x="3714" y="703"/>
                </a:lnTo>
                <a:lnTo>
                  <a:pt x="3716" y="697"/>
                </a:lnTo>
                <a:lnTo>
                  <a:pt x="3718" y="691"/>
                </a:lnTo>
                <a:lnTo>
                  <a:pt x="3720" y="685"/>
                </a:lnTo>
                <a:lnTo>
                  <a:pt x="3722" y="678"/>
                </a:lnTo>
                <a:lnTo>
                  <a:pt x="3723" y="672"/>
                </a:lnTo>
                <a:lnTo>
                  <a:pt x="3725" y="666"/>
                </a:lnTo>
                <a:lnTo>
                  <a:pt x="3727" y="660"/>
                </a:lnTo>
                <a:lnTo>
                  <a:pt x="3729" y="654"/>
                </a:lnTo>
                <a:lnTo>
                  <a:pt x="3731" y="648"/>
                </a:lnTo>
                <a:lnTo>
                  <a:pt x="3732" y="642"/>
                </a:lnTo>
                <a:lnTo>
                  <a:pt x="3734" y="636"/>
                </a:lnTo>
                <a:lnTo>
                  <a:pt x="3736" y="629"/>
                </a:lnTo>
                <a:lnTo>
                  <a:pt x="3738" y="623"/>
                </a:lnTo>
                <a:lnTo>
                  <a:pt x="3739" y="617"/>
                </a:lnTo>
                <a:lnTo>
                  <a:pt x="3741" y="611"/>
                </a:lnTo>
                <a:lnTo>
                  <a:pt x="3743" y="605"/>
                </a:lnTo>
                <a:lnTo>
                  <a:pt x="3745" y="598"/>
                </a:lnTo>
                <a:lnTo>
                  <a:pt x="3746" y="592"/>
                </a:lnTo>
                <a:lnTo>
                  <a:pt x="3748" y="586"/>
                </a:lnTo>
                <a:lnTo>
                  <a:pt x="3749" y="580"/>
                </a:lnTo>
                <a:lnTo>
                  <a:pt x="3751" y="573"/>
                </a:lnTo>
                <a:lnTo>
                  <a:pt x="3753" y="567"/>
                </a:lnTo>
                <a:lnTo>
                  <a:pt x="3754" y="561"/>
                </a:lnTo>
                <a:lnTo>
                  <a:pt x="3756" y="555"/>
                </a:lnTo>
                <a:lnTo>
                  <a:pt x="3757" y="548"/>
                </a:lnTo>
                <a:lnTo>
                  <a:pt x="3759" y="542"/>
                </a:lnTo>
                <a:lnTo>
                  <a:pt x="3760" y="536"/>
                </a:lnTo>
                <a:lnTo>
                  <a:pt x="3762" y="529"/>
                </a:lnTo>
                <a:lnTo>
                  <a:pt x="3763" y="523"/>
                </a:lnTo>
                <a:lnTo>
                  <a:pt x="3765" y="517"/>
                </a:lnTo>
                <a:lnTo>
                  <a:pt x="3766" y="510"/>
                </a:lnTo>
                <a:lnTo>
                  <a:pt x="3768" y="504"/>
                </a:lnTo>
                <a:lnTo>
                  <a:pt x="3769" y="498"/>
                </a:lnTo>
                <a:lnTo>
                  <a:pt x="3771" y="491"/>
                </a:lnTo>
                <a:lnTo>
                  <a:pt x="3772" y="485"/>
                </a:lnTo>
                <a:lnTo>
                  <a:pt x="3773" y="478"/>
                </a:lnTo>
                <a:lnTo>
                  <a:pt x="3775" y="472"/>
                </a:lnTo>
                <a:lnTo>
                  <a:pt x="3776" y="466"/>
                </a:lnTo>
                <a:lnTo>
                  <a:pt x="3777" y="459"/>
                </a:lnTo>
                <a:lnTo>
                  <a:pt x="3779" y="453"/>
                </a:lnTo>
                <a:lnTo>
                  <a:pt x="3780" y="446"/>
                </a:lnTo>
                <a:lnTo>
                  <a:pt x="3781" y="440"/>
                </a:lnTo>
                <a:lnTo>
                  <a:pt x="3783" y="433"/>
                </a:lnTo>
                <a:lnTo>
                  <a:pt x="3784" y="427"/>
                </a:lnTo>
                <a:lnTo>
                  <a:pt x="3785" y="420"/>
                </a:lnTo>
                <a:lnTo>
                  <a:pt x="3786" y="414"/>
                </a:lnTo>
                <a:lnTo>
                  <a:pt x="3787" y="407"/>
                </a:lnTo>
                <a:lnTo>
                  <a:pt x="3789" y="401"/>
                </a:lnTo>
                <a:lnTo>
                  <a:pt x="3790" y="394"/>
                </a:lnTo>
                <a:lnTo>
                  <a:pt x="1550" y="0"/>
                </a:lnTo>
                <a:lnTo>
                  <a:pt x="0" y="1663"/>
                </a:lnTo>
                <a:close/>
              </a:path>
            </a:pathLst>
          </a:custGeom>
          <a:noFill/>
          <a:ln w="9981">
            <a:solidFill>
              <a:srgbClr val="00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1" name="Text Box 16"/>
          <p:cNvSpPr txBox="1">
            <a:spLocks noChangeArrowheads="1"/>
          </p:cNvSpPr>
          <p:nvPr/>
        </p:nvSpPr>
        <p:spPr bwMode="auto">
          <a:xfrm rot="-1740000">
            <a:off x="6956425" y="5078413"/>
            <a:ext cx="7000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>
                <a:solidFill>
                  <a:srgbClr val="000000"/>
                </a:solidFill>
              </a:rPr>
              <a:t>c . L</a:t>
            </a:r>
          </a:p>
        </p:txBody>
      </p:sp>
      <p:sp>
        <p:nvSpPr>
          <p:cNvPr id="34832" name="Freeform 19"/>
          <p:cNvSpPr>
            <a:spLocks/>
          </p:cNvSpPr>
          <p:nvPr/>
        </p:nvSpPr>
        <p:spPr bwMode="auto">
          <a:xfrm>
            <a:off x="5418138" y="2498725"/>
            <a:ext cx="1987550" cy="2270125"/>
          </a:xfrm>
          <a:custGeom>
            <a:avLst/>
            <a:gdLst>
              <a:gd name="T0" fmla="*/ 2147483646 w 1503"/>
              <a:gd name="T1" fmla="*/ 2147483646 h 1698"/>
              <a:gd name="T2" fmla="*/ 0 w 1503"/>
              <a:gd name="T3" fmla="*/ 0 h 1698"/>
              <a:gd name="T4" fmla="*/ 0 60000 65536"/>
              <a:gd name="T5" fmla="*/ 0 60000 65536"/>
              <a:gd name="T6" fmla="*/ 0 w 1503"/>
              <a:gd name="T7" fmla="*/ 0 h 1698"/>
              <a:gd name="T8" fmla="*/ 1503 w 1503"/>
              <a:gd name="T9" fmla="*/ 1698 h 169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03" h="1698">
                <a:moveTo>
                  <a:pt x="1503" y="1698"/>
                </a:moveTo>
                <a:lnTo>
                  <a:pt x="0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3" name="Text Box 20"/>
          <p:cNvSpPr txBox="1">
            <a:spLocks noChangeArrowheads="1"/>
          </p:cNvSpPr>
          <p:nvPr/>
        </p:nvSpPr>
        <p:spPr bwMode="auto">
          <a:xfrm>
            <a:off x="6445250" y="4845050"/>
            <a:ext cx="482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>
                <a:solidFill>
                  <a:srgbClr val="000000"/>
                </a:solidFill>
              </a:rPr>
              <a:t>W</a:t>
            </a:r>
            <a:r>
              <a:rPr lang="en-US" altLang="en-US" sz="1600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34834" name="Freeform 21"/>
          <p:cNvSpPr>
            <a:spLocks noChangeArrowheads="1"/>
          </p:cNvSpPr>
          <p:nvPr/>
        </p:nvSpPr>
        <p:spPr bwMode="auto">
          <a:xfrm>
            <a:off x="5276850" y="2540000"/>
            <a:ext cx="366713" cy="192088"/>
          </a:xfrm>
          <a:custGeom>
            <a:avLst/>
            <a:gdLst>
              <a:gd name="T0" fmla="*/ 2147483646 w 278"/>
              <a:gd name="T1" fmla="*/ 2147483646 h 144"/>
              <a:gd name="T2" fmla="*/ 2147483646 w 278"/>
              <a:gd name="T3" fmla="*/ 2147483646 h 144"/>
              <a:gd name="T4" fmla="*/ 2147483646 w 278"/>
              <a:gd name="T5" fmla="*/ 2147483646 h 144"/>
              <a:gd name="T6" fmla="*/ 2147483646 w 278"/>
              <a:gd name="T7" fmla="*/ 2147483646 h 144"/>
              <a:gd name="T8" fmla="*/ 2147483646 w 278"/>
              <a:gd name="T9" fmla="*/ 2147483646 h 144"/>
              <a:gd name="T10" fmla="*/ 2147483646 w 278"/>
              <a:gd name="T11" fmla="*/ 2147483646 h 144"/>
              <a:gd name="T12" fmla="*/ 2147483646 w 278"/>
              <a:gd name="T13" fmla="*/ 2147483646 h 144"/>
              <a:gd name="T14" fmla="*/ 2147483646 w 278"/>
              <a:gd name="T15" fmla="*/ 2147483646 h 144"/>
              <a:gd name="T16" fmla="*/ 2147483646 w 278"/>
              <a:gd name="T17" fmla="*/ 2147483646 h 144"/>
              <a:gd name="T18" fmla="*/ 2147483646 w 278"/>
              <a:gd name="T19" fmla="*/ 2147483646 h 144"/>
              <a:gd name="T20" fmla="*/ 2147483646 w 278"/>
              <a:gd name="T21" fmla="*/ 2147483646 h 144"/>
              <a:gd name="T22" fmla="*/ 2147483646 w 278"/>
              <a:gd name="T23" fmla="*/ 2147483646 h 144"/>
              <a:gd name="T24" fmla="*/ 2147483646 w 278"/>
              <a:gd name="T25" fmla="*/ 2147483646 h 144"/>
              <a:gd name="T26" fmla="*/ 2147483646 w 278"/>
              <a:gd name="T27" fmla="*/ 2147483646 h 144"/>
              <a:gd name="T28" fmla="*/ 2147483646 w 278"/>
              <a:gd name="T29" fmla="*/ 2147483646 h 144"/>
              <a:gd name="T30" fmla="*/ 2147483646 w 278"/>
              <a:gd name="T31" fmla="*/ 2147483646 h 144"/>
              <a:gd name="T32" fmla="*/ 2147483646 w 278"/>
              <a:gd name="T33" fmla="*/ 2147483646 h 144"/>
              <a:gd name="T34" fmla="*/ 2147483646 w 278"/>
              <a:gd name="T35" fmla="*/ 2147483646 h 144"/>
              <a:gd name="T36" fmla="*/ 2147483646 w 278"/>
              <a:gd name="T37" fmla="*/ 2147483646 h 144"/>
              <a:gd name="T38" fmla="*/ 2147483646 w 278"/>
              <a:gd name="T39" fmla="*/ 2147483646 h 144"/>
              <a:gd name="T40" fmla="*/ 2147483646 w 278"/>
              <a:gd name="T41" fmla="*/ 2147483646 h 144"/>
              <a:gd name="T42" fmla="*/ 2147483646 w 278"/>
              <a:gd name="T43" fmla="*/ 2147483646 h 144"/>
              <a:gd name="T44" fmla="*/ 2147483646 w 278"/>
              <a:gd name="T45" fmla="*/ 2147483646 h 144"/>
              <a:gd name="T46" fmla="*/ 2147483646 w 278"/>
              <a:gd name="T47" fmla="*/ 2147483646 h 144"/>
              <a:gd name="T48" fmla="*/ 2147483646 w 278"/>
              <a:gd name="T49" fmla="*/ 2147483646 h 144"/>
              <a:gd name="T50" fmla="*/ 2147483646 w 278"/>
              <a:gd name="T51" fmla="*/ 2147483646 h 144"/>
              <a:gd name="T52" fmla="*/ 2147483646 w 278"/>
              <a:gd name="T53" fmla="*/ 2147483646 h 144"/>
              <a:gd name="T54" fmla="*/ 2147483646 w 278"/>
              <a:gd name="T55" fmla="*/ 2147483646 h 144"/>
              <a:gd name="T56" fmla="*/ 2147483646 w 278"/>
              <a:gd name="T57" fmla="*/ 2147483646 h 144"/>
              <a:gd name="T58" fmla="*/ 2147483646 w 278"/>
              <a:gd name="T59" fmla="*/ 2147483646 h 144"/>
              <a:gd name="T60" fmla="*/ 2147483646 w 278"/>
              <a:gd name="T61" fmla="*/ 2147483646 h 144"/>
              <a:gd name="T62" fmla="*/ 2147483646 w 278"/>
              <a:gd name="T63" fmla="*/ 2147483646 h 144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278"/>
              <a:gd name="T97" fmla="*/ 0 h 144"/>
              <a:gd name="T98" fmla="*/ 278 w 278"/>
              <a:gd name="T99" fmla="*/ 144 h 144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278" h="144">
                <a:moveTo>
                  <a:pt x="0" y="86"/>
                </a:moveTo>
                <a:lnTo>
                  <a:pt x="6" y="92"/>
                </a:lnTo>
                <a:lnTo>
                  <a:pt x="12" y="97"/>
                </a:lnTo>
                <a:lnTo>
                  <a:pt x="18" y="102"/>
                </a:lnTo>
                <a:lnTo>
                  <a:pt x="24" y="107"/>
                </a:lnTo>
                <a:lnTo>
                  <a:pt x="30" y="111"/>
                </a:lnTo>
                <a:lnTo>
                  <a:pt x="36" y="116"/>
                </a:lnTo>
                <a:lnTo>
                  <a:pt x="42" y="119"/>
                </a:lnTo>
                <a:lnTo>
                  <a:pt x="49" y="123"/>
                </a:lnTo>
                <a:lnTo>
                  <a:pt x="55" y="126"/>
                </a:lnTo>
                <a:lnTo>
                  <a:pt x="61" y="129"/>
                </a:lnTo>
                <a:lnTo>
                  <a:pt x="67" y="132"/>
                </a:lnTo>
                <a:lnTo>
                  <a:pt x="73" y="134"/>
                </a:lnTo>
                <a:lnTo>
                  <a:pt x="79" y="136"/>
                </a:lnTo>
                <a:lnTo>
                  <a:pt x="85" y="138"/>
                </a:lnTo>
                <a:lnTo>
                  <a:pt x="91" y="140"/>
                </a:lnTo>
                <a:lnTo>
                  <a:pt x="97" y="141"/>
                </a:lnTo>
                <a:lnTo>
                  <a:pt x="103" y="142"/>
                </a:lnTo>
                <a:lnTo>
                  <a:pt x="109" y="143"/>
                </a:lnTo>
                <a:lnTo>
                  <a:pt x="114" y="144"/>
                </a:lnTo>
                <a:lnTo>
                  <a:pt x="120" y="144"/>
                </a:lnTo>
                <a:lnTo>
                  <a:pt x="126" y="144"/>
                </a:lnTo>
                <a:lnTo>
                  <a:pt x="132" y="144"/>
                </a:lnTo>
                <a:lnTo>
                  <a:pt x="137" y="144"/>
                </a:lnTo>
                <a:lnTo>
                  <a:pt x="143" y="144"/>
                </a:lnTo>
                <a:lnTo>
                  <a:pt x="149" y="143"/>
                </a:lnTo>
                <a:lnTo>
                  <a:pt x="154" y="142"/>
                </a:lnTo>
                <a:lnTo>
                  <a:pt x="160" y="141"/>
                </a:lnTo>
                <a:lnTo>
                  <a:pt x="165" y="140"/>
                </a:lnTo>
                <a:lnTo>
                  <a:pt x="170" y="138"/>
                </a:lnTo>
                <a:lnTo>
                  <a:pt x="175" y="137"/>
                </a:lnTo>
                <a:lnTo>
                  <a:pt x="181" y="135"/>
                </a:lnTo>
                <a:lnTo>
                  <a:pt x="186" y="133"/>
                </a:lnTo>
                <a:lnTo>
                  <a:pt x="191" y="131"/>
                </a:lnTo>
                <a:lnTo>
                  <a:pt x="195" y="128"/>
                </a:lnTo>
                <a:lnTo>
                  <a:pt x="200" y="126"/>
                </a:lnTo>
                <a:lnTo>
                  <a:pt x="205" y="123"/>
                </a:lnTo>
                <a:lnTo>
                  <a:pt x="209" y="120"/>
                </a:lnTo>
                <a:lnTo>
                  <a:pt x="214" y="117"/>
                </a:lnTo>
                <a:lnTo>
                  <a:pt x="218" y="114"/>
                </a:lnTo>
                <a:lnTo>
                  <a:pt x="222" y="111"/>
                </a:lnTo>
                <a:lnTo>
                  <a:pt x="226" y="107"/>
                </a:lnTo>
                <a:lnTo>
                  <a:pt x="230" y="104"/>
                </a:lnTo>
                <a:lnTo>
                  <a:pt x="234" y="100"/>
                </a:lnTo>
                <a:lnTo>
                  <a:pt x="238" y="96"/>
                </a:lnTo>
                <a:lnTo>
                  <a:pt x="241" y="92"/>
                </a:lnTo>
                <a:lnTo>
                  <a:pt x="245" y="88"/>
                </a:lnTo>
                <a:lnTo>
                  <a:pt x="248" y="84"/>
                </a:lnTo>
                <a:lnTo>
                  <a:pt x="251" y="79"/>
                </a:lnTo>
                <a:lnTo>
                  <a:pt x="254" y="75"/>
                </a:lnTo>
                <a:lnTo>
                  <a:pt x="257" y="71"/>
                </a:lnTo>
                <a:lnTo>
                  <a:pt x="260" y="66"/>
                </a:lnTo>
                <a:lnTo>
                  <a:pt x="262" y="61"/>
                </a:lnTo>
                <a:lnTo>
                  <a:pt x="265" y="56"/>
                </a:lnTo>
                <a:lnTo>
                  <a:pt x="267" y="52"/>
                </a:lnTo>
                <a:lnTo>
                  <a:pt x="269" y="47"/>
                </a:lnTo>
                <a:lnTo>
                  <a:pt x="270" y="42"/>
                </a:lnTo>
                <a:lnTo>
                  <a:pt x="272" y="37"/>
                </a:lnTo>
                <a:lnTo>
                  <a:pt x="274" y="31"/>
                </a:lnTo>
                <a:lnTo>
                  <a:pt x="275" y="26"/>
                </a:lnTo>
                <a:lnTo>
                  <a:pt x="276" y="21"/>
                </a:lnTo>
                <a:lnTo>
                  <a:pt x="277" y="16"/>
                </a:lnTo>
                <a:lnTo>
                  <a:pt x="277" y="10"/>
                </a:lnTo>
                <a:lnTo>
                  <a:pt x="278" y="5"/>
                </a:lnTo>
                <a:lnTo>
                  <a:pt x="278" y="0"/>
                </a:lnTo>
              </a:path>
            </a:pathLst>
          </a:custGeom>
          <a:noFill/>
          <a:ln w="19961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5" name="Text Box 22"/>
          <p:cNvSpPr txBox="1">
            <a:spLocks noChangeArrowheads="1"/>
          </p:cNvSpPr>
          <p:nvPr/>
        </p:nvSpPr>
        <p:spPr bwMode="auto">
          <a:xfrm>
            <a:off x="5467350" y="2770188"/>
            <a:ext cx="169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600">
                <a:solidFill>
                  <a:srgbClr val="000000"/>
                </a:solidFill>
              </a:rPr>
              <a:t>θ</a:t>
            </a:r>
          </a:p>
        </p:txBody>
      </p:sp>
      <p:sp>
        <p:nvSpPr>
          <p:cNvPr id="34836" name="Text Box 23"/>
          <p:cNvSpPr txBox="1">
            <a:spLocks noChangeArrowheads="1"/>
          </p:cNvSpPr>
          <p:nvPr/>
        </p:nvSpPr>
        <p:spPr bwMode="auto">
          <a:xfrm>
            <a:off x="6364288" y="2408238"/>
            <a:ext cx="3143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>
                <a:solidFill>
                  <a:srgbClr val="000000"/>
                </a:solidFill>
              </a:rPr>
              <a:t>R</a:t>
            </a:r>
          </a:p>
        </p:txBody>
      </p:sp>
      <p:sp>
        <p:nvSpPr>
          <p:cNvPr id="34837" name="Text Box 24"/>
          <p:cNvSpPr txBox="1">
            <a:spLocks noChangeArrowheads="1"/>
          </p:cNvSpPr>
          <p:nvPr/>
        </p:nvSpPr>
        <p:spPr bwMode="auto">
          <a:xfrm>
            <a:off x="3243263" y="4784725"/>
            <a:ext cx="3032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>
                <a:solidFill>
                  <a:srgbClr val="000000"/>
                </a:solidFill>
              </a:rPr>
              <a:t>A</a:t>
            </a:r>
          </a:p>
        </p:txBody>
      </p:sp>
      <p:sp>
        <p:nvSpPr>
          <p:cNvPr id="34838" name="Text Box 25"/>
          <p:cNvSpPr txBox="1">
            <a:spLocks noChangeArrowheads="1"/>
          </p:cNvSpPr>
          <p:nvPr/>
        </p:nvSpPr>
        <p:spPr bwMode="auto">
          <a:xfrm>
            <a:off x="6207125" y="3114675"/>
            <a:ext cx="3143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>
                <a:solidFill>
                  <a:srgbClr val="000000"/>
                </a:solidFill>
              </a:rPr>
              <a:t>R</a:t>
            </a:r>
          </a:p>
        </p:txBody>
      </p:sp>
      <p:sp>
        <p:nvSpPr>
          <p:cNvPr id="34839" name="Text Box 26"/>
          <p:cNvSpPr txBox="1">
            <a:spLocks noChangeArrowheads="1"/>
          </p:cNvSpPr>
          <p:nvPr/>
        </p:nvSpPr>
        <p:spPr bwMode="auto">
          <a:xfrm>
            <a:off x="8224838" y="2724150"/>
            <a:ext cx="304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>
                <a:solidFill>
                  <a:srgbClr val="000000"/>
                </a:solidFill>
              </a:rPr>
              <a:t>B</a:t>
            </a:r>
          </a:p>
        </p:txBody>
      </p:sp>
      <p:sp>
        <p:nvSpPr>
          <p:cNvPr id="34840" name="Text Box 27"/>
          <p:cNvSpPr txBox="1">
            <a:spLocks noChangeArrowheads="1"/>
          </p:cNvSpPr>
          <p:nvPr/>
        </p:nvSpPr>
        <p:spPr bwMode="auto">
          <a:xfrm>
            <a:off x="4068763" y="3365500"/>
            <a:ext cx="3127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>
                <a:solidFill>
                  <a:srgbClr val="000000"/>
                </a:solidFill>
              </a:rPr>
              <a:t>R</a:t>
            </a:r>
          </a:p>
        </p:txBody>
      </p:sp>
      <p:sp>
        <p:nvSpPr>
          <p:cNvPr id="34841" name="Text Box 28"/>
          <p:cNvSpPr txBox="1">
            <a:spLocks noChangeArrowheads="1"/>
          </p:cNvSpPr>
          <p:nvPr/>
        </p:nvSpPr>
        <p:spPr bwMode="auto">
          <a:xfrm>
            <a:off x="6842125" y="2828925"/>
            <a:ext cx="304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>
                <a:solidFill>
                  <a:srgbClr val="000000"/>
                </a:solidFill>
              </a:rPr>
              <a:t>C</a:t>
            </a:r>
          </a:p>
        </p:txBody>
      </p:sp>
      <p:sp>
        <p:nvSpPr>
          <p:cNvPr id="34842" name="Freeform 29"/>
          <p:cNvSpPr>
            <a:spLocks/>
          </p:cNvSpPr>
          <p:nvPr/>
        </p:nvSpPr>
        <p:spPr bwMode="auto">
          <a:xfrm>
            <a:off x="4511675" y="4794250"/>
            <a:ext cx="0" cy="636588"/>
          </a:xfrm>
          <a:custGeom>
            <a:avLst/>
            <a:gdLst>
              <a:gd name="T0" fmla="*/ 0 h 477"/>
              <a:gd name="T1" fmla="*/ 2147483646 h 477"/>
              <a:gd name="T2" fmla="*/ 0 60000 65536"/>
              <a:gd name="T3" fmla="*/ 0 60000 65536"/>
              <a:gd name="T4" fmla="*/ 0 h 477"/>
              <a:gd name="T5" fmla="*/ 477 h 477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477">
                <a:moveTo>
                  <a:pt x="0" y="0"/>
                </a:moveTo>
                <a:lnTo>
                  <a:pt x="0" y="477"/>
                </a:lnTo>
              </a:path>
            </a:pathLst>
          </a:custGeom>
          <a:noFill/>
          <a:ln w="29942">
            <a:solidFill>
              <a:srgbClr val="000000"/>
            </a:solidFill>
            <a:prstDash val="solid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43" name="Oval 30"/>
          <p:cNvSpPr>
            <a:spLocks noChangeArrowheads="1"/>
          </p:cNvSpPr>
          <p:nvPr/>
        </p:nvSpPr>
        <p:spPr bwMode="auto">
          <a:xfrm>
            <a:off x="4448175" y="4905375"/>
            <a:ext cx="133350" cy="144463"/>
          </a:xfrm>
          <a:prstGeom prst="ellipse">
            <a:avLst/>
          </a:prstGeom>
          <a:solidFill>
            <a:srgbClr val="000000"/>
          </a:solidFill>
          <a:ln w="29942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4844" name="Text Box 31"/>
          <p:cNvSpPr txBox="1">
            <a:spLocks noChangeArrowheads="1"/>
          </p:cNvSpPr>
          <p:nvPr/>
        </p:nvSpPr>
        <p:spPr bwMode="auto">
          <a:xfrm>
            <a:off x="4022725" y="4829175"/>
            <a:ext cx="482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>
                <a:solidFill>
                  <a:srgbClr val="000000"/>
                </a:solidFill>
              </a:rPr>
              <a:t>W</a:t>
            </a:r>
            <a:r>
              <a:rPr lang="en-US" altLang="en-US" sz="1600" baseline="-25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34845" name="Freeform 32"/>
          <p:cNvSpPr>
            <a:spLocks/>
          </p:cNvSpPr>
          <p:nvPr/>
        </p:nvSpPr>
        <p:spPr bwMode="auto">
          <a:xfrm>
            <a:off x="5418138" y="4805363"/>
            <a:ext cx="960437" cy="0"/>
          </a:xfrm>
          <a:custGeom>
            <a:avLst/>
            <a:gdLst>
              <a:gd name="T0" fmla="*/ 2147483646 w 726"/>
              <a:gd name="T1" fmla="*/ 0 w 726"/>
              <a:gd name="T2" fmla="*/ 0 60000 65536"/>
              <a:gd name="T3" fmla="*/ 0 60000 65536"/>
              <a:gd name="T4" fmla="*/ 0 w 726"/>
              <a:gd name="T5" fmla="*/ 726 w 726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726">
                <a:moveTo>
                  <a:pt x="726" y="0"/>
                </a:moveTo>
                <a:lnTo>
                  <a:pt x="0" y="0"/>
                </a:lnTo>
              </a:path>
            </a:pathLst>
          </a:custGeom>
          <a:noFill/>
          <a:ln w="9981">
            <a:solidFill>
              <a:srgbClr val="000000"/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46" name="Text Box 33"/>
          <p:cNvSpPr txBox="1">
            <a:spLocks noChangeArrowheads="1"/>
          </p:cNvSpPr>
          <p:nvPr/>
        </p:nvSpPr>
        <p:spPr bwMode="auto">
          <a:xfrm>
            <a:off x="698500" y="1763713"/>
            <a:ext cx="10239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>
                <a:solidFill>
                  <a:srgbClr val="000000"/>
                </a:solidFill>
              </a:rPr>
              <a:t>F.S. = </a:t>
            </a:r>
          </a:p>
        </p:txBody>
      </p:sp>
      <p:sp>
        <p:nvSpPr>
          <p:cNvPr id="34847" name="Text Box 34"/>
          <p:cNvSpPr txBox="1">
            <a:spLocks noChangeArrowheads="1"/>
          </p:cNvSpPr>
          <p:nvPr/>
        </p:nvSpPr>
        <p:spPr bwMode="auto">
          <a:xfrm>
            <a:off x="1846263" y="2012950"/>
            <a:ext cx="10572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>
                <a:solidFill>
                  <a:srgbClr val="000000"/>
                </a:solidFill>
              </a:rPr>
              <a:t>M</a:t>
            </a:r>
            <a:r>
              <a:rPr lang="en-US" altLang="en-US" sz="1600" baseline="-25000">
                <a:solidFill>
                  <a:srgbClr val="000000"/>
                </a:solidFill>
              </a:rPr>
              <a:t>driving</a:t>
            </a:r>
          </a:p>
        </p:txBody>
      </p:sp>
      <p:sp>
        <p:nvSpPr>
          <p:cNvPr id="34848" name="Text Box 35"/>
          <p:cNvSpPr txBox="1">
            <a:spLocks noChangeArrowheads="1"/>
          </p:cNvSpPr>
          <p:nvPr/>
        </p:nvSpPr>
        <p:spPr bwMode="auto">
          <a:xfrm>
            <a:off x="1846263" y="1492250"/>
            <a:ext cx="10572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>
                <a:solidFill>
                  <a:srgbClr val="000000"/>
                </a:solidFill>
              </a:rPr>
              <a:t>M</a:t>
            </a:r>
            <a:r>
              <a:rPr lang="en-US" altLang="en-US" sz="1600" baseline="-25000">
                <a:solidFill>
                  <a:srgbClr val="000000"/>
                </a:solidFill>
              </a:rPr>
              <a:t>resisting</a:t>
            </a:r>
          </a:p>
        </p:txBody>
      </p:sp>
      <p:sp>
        <p:nvSpPr>
          <p:cNvPr id="34849" name="Freeform 36"/>
          <p:cNvSpPr>
            <a:spLocks noChangeArrowheads="1"/>
          </p:cNvSpPr>
          <p:nvPr/>
        </p:nvSpPr>
        <p:spPr bwMode="auto">
          <a:xfrm>
            <a:off x="1778000" y="1898650"/>
            <a:ext cx="877888" cy="0"/>
          </a:xfrm>
          <a:custGeom>
            <a:avLst/>
            <a:gdLst>
              <a:gd name="T0" fmla="*/ 0 w 553"/>
              <a:gd name="T1" fmla="*/ 2147483646 w 553"/>
              <a:gd name="T2" fmla="*/ 0 60000 65536"/>
              <a:gd name="T3" fmla="*/ 0 60000 65536"/>
              <a:gd name="T4" fmla="*/ 0 w 553"/>
              <a:gd name="T5" fmla="*/ 553 w 553"/>
            </a:gdLst>
            <a:ahLst/>
            <a:cxnLst>
              <a:cxn ang="T2">
                <a:pos x="T0" y="0"/>
              </a:cxn>
              <a:cxn ang="T3">
                <a:pos x="T1" y="0"/>
              </a:cxn>
            </a:cxnLst>
            <a:rect l="T4" t="0" r="T5" b="0"/>
            <a:pathLst>
              <a:path w="553">
                <a:moveTo>
                  <a:pt x="0" y="0"/>
                </a:moveTo>
                <a:lnTo>
                  <a:pt x="553" y="0"/>
                </a:lnTo>
              </a:path>
            </a:pathLst>
          </a:custGeom>
          <a:noFill/>
          <a:ln w="3326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50" name="Rectangle 37"/>
          <p:cNvSpPr>
            <a:spLocks noChangeArrowheads="1"/>
          </p:cNvSpPr>
          <p:nvPr/>
        </p:nvSpPr>
        <p:spPr bwMode="auto">
          <a:xfrm>
            <a:off x="452438" y="1235075"/>
            <a:ext cx="2767012" cy="1439863"/>
          </a:xfrm>
          <a:prstGeom prst="rect">
            <a:avLst/>
          </a:prstGeom>
          <a:noFill/>
          <a:ln w="9981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4851" name="Text Box 38"/>
          <p:cNvSpPr txBox="1">
            <a:spLocks noChangeArrowheads="1"/>
          </p:cNvSpPr>
          <p:nvPr/>
        </p:nvSpPr>
        <p:spPr bwMode="auto">
          <a:xfrm>
            <a:off x="182563" y="209550"/>
            <a:ext cx="82613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b="1" u="sng">
                <a:solidFill>
                  <a:srgbClr val="000000"/>
                </a:solidFill>
              </a:rPr>
              <a:t>Circular Failure Surface</a:t>
            </a:r>
            <a:r>
              <a:rPr lang="en-US" altLang="en-US">
                <a:solidFill>
                  <a:srgbClr val="000000"/>
                </a:solidFill>
              </a:rPr>
              <a:t>          (Cohesive Soil)</a:t>
            </a:r>
          </a:p>
        </p:txBody>
      </p:sp>
      <p:sp>
        <p:nvSpPr>
          <p:cNvPr id="34852" name="Text Box 39"/>
          <p:cNvSpPr txBox="1">
            <a:spLocks noChangeArrowheads="1"/>
          </p:cNvSpPr>
          <p:nvPr/>
        </p:nvSpPr>
        <p:spPr bwMode="auto">
          <a:xfrm>
            <a:off x="252413" y="576263"/>
            <a:ext cx="483235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</a:rPr>
              <a:t>Determinate Problem</a:t>
            </a:r>
          </a:p>
          <a:p>
            <a:r>
              <a:rPr lang="en-US" altLang="en-US" sz="1400">
                <a:solidFill>
                  <a:srgbClr val="000000"/>
                </a:solidFill>
              </a:rPr>
              <a:t>Number of Unknowns = Number of Equilibrium Equations</a:t>
            </a:r>
          </a:p>
        </p:txBody>
      </p:sp>
      <p:sp>
        <p:nvSpPr>
          <p:cNvPr id="34853" name="Text Box 40"/>
          <p:cNvSpPr txBox="1">
            <a:spLocks noChangeArrowheads="1"/>
          </p:cNvSpPr>
          <p:nvPr/>
        </p:nvSpPr>
        <p:spPr bwMode="auto">
          <a:xfrm>
            <a:off x="512763" y="5953125"/>
            <a:ext cx="784701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</a:rPr>
              <a:t>M</a:t>
            </a:r>
            <a:r>
              <a:rPr lang="en-US" altLang="en-US" baseline="-25000">
                <a:solidFill>
                  <a:srgbClr val="000000"/>
                </a:solidFill>
              </a:rPr>
              <a:t>resisting</a:t>
            </a:r>
            <a:r>
              <a:rPr lang="en-US" altLang="en-US">
                <a:solidFill>
                  <a:srgbClr val="000000"/>
                </a:solidFill>
              </a:rPr>
              <a:t> = c . L + W</a:t>
            </a:r>
            <a:r>
              <a:rPr lang="en-US" altLang="en-US" baseline="-25000">
                <a:solidFill>
                  <a:srgbClr val="000000"/>
                </a:solidFill>
              </a:rPr>
              <a:t>2</a:t>
            </a:r>
            <a:r>
              <a:rPr lang="en-US" altLang="en-US">
                <a:solidFill>
                  <a:srgbClr val="000000"/>
                </a:solidFill>
              </a:rPr>
              <a:t> .  a</a:t>
            </a:r>
            <a:r>
              <a:rPr lang="en-US" altLang="en-US" baseline="-25000">
                <a:solidFill>
                  <a:srgbClr val="000000"/>
                </a:solidFill>
              </a:rPr>
              <a:t>2</a:t>
            </a:r>
            <a:r>
              <a:rPr lang="en-US" altLang="en-US">
                <a:solidFill>
                  <a:srgbClr val="000000"/>
                </a:solidFill>
              </a:rPr>
              <a:t> = c . (R.θ) R + W</a:t>
            </a:r>
            <a:r>
              <a:rPr lang="en-US" altLang="en-US" baseline="-25000">
                <a:solidFill>
                  <a:srgbClr val="000000"/>
                </a:solidFill>
              </a:rPr>
              <a:t>2</a:t>
            </a:r>
            <a:r>
              <a:rPr lang="en-US" altLang="en-US">
                <a:solidFill>
                  <a:srgbClr val="000000"/>
                </a:solidFill>
              </a:rPr>
              <a:t> .  a</a:t>
            </a:r>
            <a:r>
              <a:rPr lang="en-US" altLang="en-US" baseline="-25000">
                <a:solidFill>
                  <a:srgbClr val="000000"/>
                </a:solidFill>
              </a:rPr>
              <a:t>2</a:t>
            </a:r>
            <a:r>
              <a:rPr lang="en-US" altLang="en-US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4854" name="Text Box 41"/>
          <p:cNvSpPr txBox="1">
            <a:spLocks noChangeArrowheads="1"/>
          </p:cNvSpPr>
          <p:nvPr/>
        </p:nvSpPr>
        <p:spPr bwMode="auto">
          <a:xfrm>
            <a:off x="328613" y="3136900"/>
            <a:ext cx="3024187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>
                <a:solidFill>
                  <a:srgbClr val="000000"/>
                </a:solidFill>
              </a:rPr>
              <a:t>M</a:t>
            </a:r>
            <a:r>
              <a:rPr lang="en-US" altLang="en-US" sz="1600" baseline="-25000">
                <a:solidFill>
                  <a:srgbClr val="000000"/>
                </a:solidFill>
              </a:rPr>
              <a:t>driving</a:t>
            </a:r>
            <a:r>
              <a:rPr lang="en-US" altLang="en-US" sz="1600">
                <a:solidFill>
                  <a:srgbClr val="000000"/>
                </a:solidFill>
              </a:rPr>
              <a:t>  = W</a:t>
            </a:r>
            <a:r>
              <a:rPr lang="en-US" altLang="en-US" sz="1600" baseline="-25000">
                <a:solidFill>
                  <a:srgbClr val="000000"/>
                </a:solidFill>
              </a:rPr>
              <a:t>1</a:t>
            </a:r>
            <a:r>
              <a:rPr lang="en-US" altLang="en-US" sz="1600">
                <a:solidFill>
                  <a:srgbClr val="000000"/>
                </a:solidFill>
              </a:rPr>
              <a:t> .  a</a:t>
            </a:r>
            <a:r>
              <a:rPr lang="en-US" altLang="en-US" sz="1600" baseline="-25000">
                <a:solidFill>
                  <a:srgbClr val="000000"/>
                </a:solidFill>
              </a:rPr>
              <a:t>1</a:t>
            </a:r>
            <a:endParaRPr lang="en-US" altLang="en-US" sz="1600">
              <a:solidFill>
                <a:srgbClr val="000000"/>
              </a:solidFill>
            </a:endParaRPr>
          </a:p>
          <a:p>
            <a:endParaRPr lang="en-US" altLang="en-US" sz="1600">
              <a:solidFill>
                <a:srgbClr val="000000"/>
              </a:solidFill>
            </a:endParaRPr>
          </a:p>
          <a:p>
            <a:r>
              <a:rPr lang="en-US" altLang="en-US" sz="1600">
                <a:solidFill>
                  <a:srgbClr val="000000"/>
                </a:solidFill>
              </a:rPr>
              <a:t>W</a:t>
            </a:r>
            <a:r>
              <a:rPr lang="en-US" altLang="en-US" sz="1600" baseline="-25000">
                <a:solidFill>
                  <a:srgbClr val="000000"/>
                </a:solidFill>
              </a:rPr>
              <a:t>1</a:t>
            </a:r>
            <a:r>
              <a:rPr lang="en-US" altLang="en-US" sz="1600">
                <a:solidFill>
                  <a:srgbClr val="000000"/>
                </a:solidFill>
              </a:rPr>
              <a:t> = Area (BCDE) . γ</a:t>
            </a:r>
            <a:r>
              <a:rPr lang="en-US" altLang="en-US" sz="1600" baseline="-25000">
                <a:solidFill>
                  <a:srgbClr val="000000"/>
                </a:solidFill>
              </a:rPr>
              <a:t>soil</a:t>
            </a:r>
          </a:p>
        </p:txBody>
      </p:sp>
      <p:sp>
        <p:nvSpPr>
          <p:cNvPr id="34855" name="Rectangle 45"/>
          <p:cNvSpPr>
            <a:spLocks noChangeArrowheads="1"/>
          </p:cNvSpPr>
          <p:nvPr/>
        </p:nvSpPr>
        <p:spPr bwMode="auto">
          <a:xfrm>
            <a:off x="6877050" y="6464300"/>
            <a:ext cx="164306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" i="1">
                <a:solidFill>
                  <a:srgbClr val="000000"/>
                </a:solidFill>
              </a:rPr>
              <a:t>By Kamal Tawfiq, Ph.D., P.E.</a:t>
            </a:r>
          </a:p>
        </p:txBody>
      </p:sp>
      <p:sp>
        <p:nvSpPr>
          <p:cNvPr id="34856" name="Freeform 43"/>
          <p:cNvSpPr>
            <a:spLocks/>
          </p:cNvSpPr>
          <p:nvPr/>
        </p:nvSpPr>
        <p:spPr bwMode="auto">
          <a:xfrm>
            <a:off x="1792288" y="5916613"/>
            <a:ext cx="144462" cy="60325"/>
          </a:xfrm>
          <a:custGeom>
            <a:avLst/>
            <a:gdLst>
              <a:gd name="T0" fmla="*/ 0 w 144780"/>
              <a:gd name="T1" fmla="*/ 56062 h 60960"/>
              <a:gd name="T2" fmla="*/ 74871 w 144780"/>
              <a:gd name="T3" fmla="*/ 0 h 60960"/>
              <a:gd name="T4" fmla="*/ 142255 w 144780"/>
              <a:gd name="T5" fmla="*/ 56062 h 609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4780" h="60960">
                <a:moveTo>
                  <a:pt x="0" y="60960"/>
                </a:moveTo>
                <a:cubicBezTo>
                  <a:pt x="26035" y="30480"/>
                  <a:pt x="52070" y="0"/>
                  <a:pt x="76200" y="0"/>
                </a:cubicBezTo>
                <a:cubicBezTo>
                  <a:pt x="100330" y="0"/>
                  <a:pt x="122555" y="30480"/>
                  <a:pt x="144780" y="6096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4857" name="Straight Connector 45"/>
          <p:cNvCxnSpPr>
            <a:cxnSpLocks noChangeShapeType="1"/>
          </p:cNvCxnSpPr>
          <p:nvPr/>
        </p:nvCxnSpPr>
        <p:spPr bwMode="auto">
          <a:xfrm rot="5400000">
            <a:off x="7644607" y="4415631"/>
            <a:ext cx="292100" cy="147637"/>
          </a:xfrm>
          <a:prstGeom prst="lin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58" name="Freeform 46"/>
          <p:cNvSpPr>
            <a:spLocks/>
          </p:cNvSpPr>
          <p:nvPr/>
        </p:nvSpPr>
        <p:spPr bwMode="auto">
          <a:xfrm>
            <a:off x="7146925" y="5111750"/>
            <a:ext cx="107950" cy="73025"/>
          </a:xfrm>
          <a:custGeom>
            <a:avLst/>
            <a:gdLst>
              <a:gd name="T0" fmla="*/ 0 w 106680"/>
              <a:gd name="T1" fmla="*/ 77629 h 72390"/>
              <a:gd name="T2" fmla="*/ 41884 w 106680"/>
              <a:gd name="T3" fmla="*/ 12258 h 72390"/>
              <a:gd name="T4" fmla="*/ 117273 w 106680"/>
              <a:gd name="T5" fmla="*/ 4086 h 7239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6680" h="72390">
                <a:moveTo>
                  <a:pt x="0" y="72390"/>
                </a:moveTo>
                <a:cubicBezTo>
                  <a:pt x="10160" y="47625"/>
                  <a:pt x="20320" y="22860"/>
                  <a:pt x="38100" y="11430"/>
                </a:cubicBezTo>
                <a:cubicBezTo>
                  <a:pt x="55880" y="0"/>
                  <a:pt x="81280" y="1905"/>
                  <a:pt x="106680" y="381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59" name="Freeform 9"/>
          <p:cNvSpPr>
            <a:spLocks/>
          </p:cNvSpPr>
          <p:nvPr/>
        </p:nvSpPr>
        <p:spPr bwMode="auto">
          <a:xfrm>
            <a:off x="5435600" y="3038475"/>
            <a:ext cx="2927350" cy="2495550"/>
          </a:xfrm>
          <a:custGeom>
            <a:avLst/>
            <a:gdLst>
              <a:gd name="T0" fmla="*/ 20956864 w 2209800"/>
              <a:gd name="T1" fmla="*/ 0 h 1854200"/>
              <a:gd name="T2" fmla="*/ 11803296 w 2209800"/>
              <a:gd name="T3" fmla="*/ 68362 h 1854200"/>
              <a:gd name="T4" fmla="*/ 0 w 2209800"/>
              <a:gd name="T5" fmla="*/ 8956178 h 1854200"/>
              <a:gd name="T6" fmla="*/ 60216 w 2209800"/>
              <a:gd name="T7" fmla="*/ 19963385 h 1854200"/>
              <a:gd name="T8" fmla="*/ 20956864 w 2209800"/>
              <a:gd name="T9" fmla="*/ 0 h 18542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09800" h="1854200">
                <a:moveTo>
                  <a:pt x="2209800" y="0"/>
                </a:moveTo>
                <a:cubicBezTo>
                  <a:pt x="1241425" y="34925"/>
                  <a:pt x="1263650" y="7408"/>
                  <a:pt x="1244600" y="6350"/>
                </a:cubicBezTo>
                <a:cubicBezTo>
                  <a:pt x="1225550" y="5292"/>
                  <a:pt x="1267170" y="22983"/>
                  <a:pt x="0" y="831850"/>
                </a:cubicBezTo>
                <a:cubicBezTo>
                  <a:pt x="3175" y="1247775"/>
                  <a:pt x="5292" y="1087967"/>
                  <a:pt x="6350" y="1854200"/>
                </a:cubicBezTo>
                <a:cubicBezTo>
                  <a:pt x="185208" y="1820333"/>
                  <a:pt x="1838325" y="1800225"/>
                  <a:pt x="2209800" y="0"/>
                </a:cubicBezTo>
                <a:close/>
              </a:path>
            </a:pathLst>
          </a:custGeom>
          <a:solidFill>
            <a:srgbClr val="FFFF00">
              <a:alpha val="5411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60" name="Text Box 28"/>
          <p:cNvSpPr txBox="1">
            <a:spLocks noChangeArrowheads="1"/>
          </p:cNvSpPr>
          <p:nvPr/>
        </p:nvSpPr>
        <p:spPr bwMode="auto">
          <a:xfrm>
            <a:off x="5435600" y="3840163"/>
            <a:ext cx="304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>
                <a:solidFill>
                  <a:srgbClr val="000000"/>
                </a:solidFill>
              </a:rPr>
              <a:t>D</a:t>
            </a:r>
          </a:p>
        </p:txBody>
      </p:sp>
      <p:sp>
        <p:nvSpPr>
          <p:cNvPr id="34861" name="Text Box 28"/>
          <p:cNvSpPr txBox="1">
            <a:spLocks noChangeArrowheads="1"/>
          </p:cNvSpPr>
          <p:nvPr/>
        </p:nvSpPr>
        <p:spPr bwMode="auto">
          <a:xfrm>
            <a:off x="5381625" y="5599113"/>
            <a:ext cx="304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34862" name="Text Box 14"/>
          <p:cNvSpPr txBox="1">
            <a:spLocks noChangeArrowheads="1"/>
          </p:cNvSpPr>
          <p:nvPr/>
        </p:nvSpPr>
        <p:spPr bwMode="auto">
          <a:xfrm>
            <a:off x="5811838" y="4497388"/>
            <a:ext cx="3079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3810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381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600">
                <a:solidFill>
                  <a:srgbClr val="000000"/>
                </a:solidFill>
              </a:rPr>
              <a:t>a</a:t>
            </a:r>
            <a:r>
              <a:rPr lang="en-US" altLang="en-US" sz="1600" baseline="-25000">
                <a:solidFill>
                  <a:srgbClr val="00000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92217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3513" y="100013"/>
            <a:ext cx="4024312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Circuler Failure Surface  in  C - </a:t>
            </a:r>
            <a:r>
              <a:rPr lang="fr-FR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ymbol" panose="05050102010706020507" pitchFamily="18" charset="2"/>
              </a:rPr>
              <a:t>f</a:t>
            </a:r>
            <a:r>
              <a:rPr lang="fr-F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Soil</a:t>
            </a:r>
            <a:endParaRPr lang="en-US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891" name="TextBox 2"/>
          <p:cNvSpPr txBox="1">
            <a:spLocks noChangeArrowheads="1"/>
          </p:cNvSpPr>
          <p:nvPr/>
        </p:nvSpPr>
        <p:spPr bwMode="auto">
          <a:xfrm>
            <a:off x="322263" y="635000"/>
            <a:ext cx="60293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rgbClr val="C00000"/>
                </a:solidFill>
              </a:rPr>
              <a:t>Indeterminate Problem</a:t>
            </a:r>
          </a:p>
          <a:p>
            <a:r>
              <a:rPr lang="en-US" altLang="en-US">
                <a:solidFill>
                  <a:srgbClr val="C00000"/>
                </a:solidFill>
              </a:rPr>
              <a:t>Number of Unknowns ≠ Number of Equilibrium Equations</a:t>
            </a:r>
          </a:p>
        </p:txBody>
      </p:sp>
      <p:sp>
        <p:nvSpPr>
          <p:cNvPr id="37892" name="TextBox 3"/>
          <p:cNvSpPr txBox="1">
            <a:spLocks noChangeArrowheads="1"/>
          </p:cNvSpPr>
          <p:nvPr/>
        </p:nvSpPr>
        <p:spPr bwMode="auto">
          <a:xfrm>
            <a:off x="301625" y="1414463"/>
            <a:ext cx="6108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" i="1">
                <a:solidFill>
                  <a:srgbClr val="00B050"/>
                </a:solidFill>
              </a:rPr>
              <a:t>W varies from point to point.  Therefore,  N &amp; F  will vary from point to point</a:t>
            </a:r>
          </a:p>
        </p:txBody>
      </p:sp>
      <p:sp>
        <p:nvSpPr>
          <p:cNvPr id="37893" name="Arc 19"/>
          <p:cNvSpPr>
            <a:spLocks/>
          </p:cNvSpPr>
          <p:nvPr/>
        </p:nvSpPr>
        <p:spPr bwMode="auto">
          <a:xfrm rot="6830892">
            <a:off x="3071812" y="2917826"/>
            <a:ext cx="3800475" cy="3803650"/>
          </a:xfrm>
          <a:custGeom>
            <a:avLst/>
            <a:gdLst>
              <a:gd name="T0" fmla="*/ 0 w 3800023"/>
              <a:gd name="T1" fmla="*/ 0 h 3803672"/>
              <a:gd name="T2" fmla="*/ 3806808 w 3800023"/>
              <a:gd name="T3" fmla="*/ 3636795 h 3803672"/>
              <a:gd name="T4" fmla="*/ 3575249 w 3800023"/>
              <a:gd name="T5" fmla="*/ 3109149 h 3803672"/>
              <a:gd name="T6" fmla="*/ 462833 w 3800023"/>
              <a:gd name="T7" fmla="*/ 1046070 h 3803672"/>
              <a:gd name="T8" fmla="*/ 0 w 3800023"/>
              <a:gd name="T9" fmla="*/ 0 h 38036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00023" h="3803672" stroke="0">
                <a:moveTo>
                  <a:pt x="0" y="0"/>
                </a:moveTo>
                <a:cubicBezTo>
                  <a:pt x="2035934" y="0"/>
                  <a:pt x="3710870" y="1603129"/>
                  <a:pt x="3800023" y="3637110"/>
                </a:cubicBezTo>
                <a:lnTo>
                  <a:pt x="1" y="3803672"/>
                </a:lnTo>
                <a:cubicBezTo>
                  <a:pt x="1" y="2535781"/>
                  <a:pt x="0" y="1267891"/>
                  <a:pt x="0" y="0"/>
                </a:cubicBezTo>
                <a:close/>
              </a:path>
              <a:path w="3800023" h="3803672" fill="none">
                <a:moveTo>
                  <a:pt x="0" y="0"/>
                </a:moveTo>
                <a:cubicBezTo>
                  <a:pt x="2035934" y="0"/>
                  <a:pt x="3710870" y="1603129"/>
                  <a:pt x="3800023" y="3637110"/>
                </a:cubicBezTo>
                <a:cubicBezTo>
                  <a:pt x="3799995" y="3635448"/>
                  <a:pt x="3568902" y="3111081"/>
                  <a:pt x="3568874" y="3109419"/>
                </a:cubicBezTo>
                <a:lnTo>
                  <a:pt x="462008" y="1046160"/>
                </a:lnTo>
                <a:lnTo>
                  <a:pt x="0" y="0"/>
                </a:lnTo>
                <a:close/>
              </a:path>
            </a:pathLst>
          </a:custGeom>
          <a:noFill/>
          <a:ln w="127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7894" name="Group 2"/>
          <p:cNvGrpSpPr>
            <a:grpSpLocks/>
          </p:cNvGrpSpPr>
          <p:nvPr/>
        </p:nvGrpSpPr>
        <p:grpSpPr bwMode="auto">
          <a:xfrm>
            <a:off x="630238" y="2041525"/>
            <a:ext cx="7704137" cy="4151313"/>
            <a:chOff x="630238" y="2041525"/>
            <a:chExt cx="7704137" cy="4151313"/>
          </a:xfrm>
        </p:grpSpPr>
        <p:cxnSp>
          <p:nvCxnSpPr>
            <p:cNvPr id="37895" name="Straight Connector 6"/>
            <p:cNvCxnSpPr>
              <a:cxnSpLocks noChangeShapeType="1"/>
            </p:cNvCxnSpPr>
            <p:nvPr/>
          </p:nvCxnSpPr>
          <p:spPr bwMode="auto">
            <a:xfrm flipH="1">
              <a:off x="6323013" y="3849688"/>
              <a:ext cx="2011362" cy="0"/>
            </a:xfrm>
            <a:prstGeom prst="line">
              <a:avLst/>
            </a:prstGeom>
            <a:noFill/>
            <a:ln w="127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896" name="Straight Connector 9"/>
            <p:cNvCxnSpPr>
              <a:cxnSpLocks noChangeShapeType="1"/>
            </p:cNvCxnSpPr>
            <p:nvPr/>
          </p:nvCxnSpPr>
          <p:spPr bwMode="auto">
            <a:xfrm flipH="1">
              <a:off x="3190875" y="3849688"/>
              <a:ext cx="3132138" cy="2011362"/>
            </a:xfrm>
            <a:prstGeom prst="line">
              <a:avLst/>
            </a:prstGeom>
            <a:noFill/>
            <a:ln w="127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897" name="Straight Connector 11"/>
            <p:cNvCxnSpPr>
              <a:cxnSpLocks noChangeShapeType="1"/>
            </p:cNvCxnSpPr>
            <p:nvPr/>
          </p:nvCxnSpPr>
          <p:spPr bwMode="auto">
            <a:xfrm flipH="1">
              <a:off x="630238" y="5861050"/>
              <a:ext cx="2560637" cy="0"/>
            </a:xfrm>
            <a:prstGeom prst="line">
              <a:avLst/>
            </a:prstGeom>
            <a:noFill/>
            <a:ln w="127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898" name="Straight Connector 22"/>
            <p:cNvCxnSpPr>
              <a:cxnSpLocks noChangeShapeType="1"/>
              <a:endCxn id="37893" idx="0"/>
            </p:cNvCxnSpPr>
            <p:nvPr/>
          </p:nvCxnSpPr>
          <p:spPr bwMode="auto">
            <a:xfrm>
              <a:off x="4006850" y="2279650"/>
              <a:ext cx="3473450" cy="1571625"/>
            </a:xfrm>
            <a:prstGeom prst="line">
              <a:avLst/>
            </a:prstGeom>
            <a:noFill/>
            <a:ln w="127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899" name="Straight Connector 24"/>
            <p:cNvCxnSpPr>
              <a:cxnSpLocks noChangeShapeType="1"/>
              <a:endCxn id="37893" idx="1"/>
            </p:cNvCxnSpPr>
            <p:nvPr/>
          </p:nvCxnSpPr>
          <p:spPr bwMode="auto">
            <a:xfrm flipH="1">
              <a:off x="2617788" y="2279650"/>
              <a:ext cx="1397000" cy="3576638"/>
            </a:xfrm>
            <a:prstGeom prst="line">
              <a:avLst/>
            </a:prstGeom>
            <a:noFill/>
            <a:ln w="127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7900" name="TextBox 26"/>
            <p:cNvSpPr txBox="1">
              <a:spLocks noChangeArrowheads="1"/>
            </p:cNvSpPr>
            <p:nvPr/>
          </p:nvSpPr>
          <p:spPr bwMode="auto">
            <a:xfrm>
              <a:off x="3160713" y="2041525"/>
              <a:ext cx="876300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Center</a:t>
              </a:r>
            </a:p>
          </p:txBody>
        </p:sp>
        <p:sp>
          <p:nvSpPr>
            <p:cNvPr id="37901" name="Oval 27"/>
            <p:cNvSpPr>
              <a:spLocks noChangeArrowheads="1"/>
            </p:cNvSpPr>
            <p:nvPr/>
          </p:nvSpPr>
          <p:spPr bwMode="auto">
            <a:xfrm>
              <a:off x="3954463" y="2214563"/>
              <a:ext cx="120650" cy="119062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cxnSp>
          <p:nvCxnSpPr>
            <p:cNvPr id="37902" name="Straight Arrow Connector 29"/>
            <p:cNvCxnSpPr>
              <a:cxnSpLocks noChangeShapeType="1"/>
              <a:endCxn id="37893" idx="0"/>
            </p:cNvCxnSpPr>
            <p:nvPr/>
          </p:nvCxnSpPr>
          <p:spPr bwMode="auto">
            <a:xfrm>
              <a:off x="4075113" y="2311400"/>
              <a:ext cx="3405187" cy="153987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7903" name="TextBox 31"/>
            <p:cNvSpPr txBox="1">
              <a:spLocks noChangeArrowheads="1"/>
            </p:cNvSpPr>
            <p:nvPr/>
          </p:nvSpPr>
          <p:spPr bwMode="auto">
            <a:xfrm>
              <a:off x="5426075" y="2824163"/>
              <a:ext cx="350838" cy="368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/>
                <a:t>R</a:t>
              </a:r>
            </a:p>
          </p:txBody>
        </p:sp>
        <p:cxnSp>
          <p:nvCxnSpPr>
            <p:cNvPr id="37904" name="Straight Connector 33"/>
            <p:cNvCxnSpPr>
              <a:cxnSpLocks noChangeShapeType="1"/>
            </p:cNvCxnSpPr>
            <p:nvPr/>
          </p:nvCxnSpPr>
          <p:spPr bwMode="auto">
            <a:xfrm flipH="1">
              <a:off x="5154613" y="5141913"/>
              <a:ext cx="1441450" cy="1050925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7905" name="Oval 35"/>
            <p:cNvSpPr>
              <a:spLocks noChangeArrowheads="1"/>
            </p:cNvSpPr>
            <p:nvPr/>
          </p:nvSpPr>
          <p:spPr bwMode="auto">
            <a:xfrm>
              <a:off x="6243638" y="5353050"/>
              <a:ext cx="46037" cy="4603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cxnSp>
          <p:nvCxnSpPr>
            <p:cNvPr id="37906" name="Straight Arrow Connector 37"/>
            <p:cNvCxnSpPr>
              <a:cxnSpLocks noChangeShapeType="1"/>
            </p:cNvCxnSpPr>
            <p:nvPr/>
          </p:nvCxnSpPr>
          <p:spPr bwMode="auto">
            <a:xfrm flipV="1">
              <a:off x="5886450" y="5394325"/>
              <a:ext cx="354013" cy="265113"/>
            </a:xfrm>
            <a:prstGeom prst="straightConnector1">
              <a:avLst/>
            </a:prstGeom>
            <a:noFill/>
            <a:ln w="22225" algn="ctr">
              <a:solidFill>
                <a:srgbClr val="00B05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907" name="Straight Arrow Connector 38"/>
            <p:cNvCxnSpPr>
              <a:cxnSpLocks noChangeShapeType="1"/>
              <a:endCxn id="37905" idx="5"/>
            </p:cNvCxnSpPr>
            <p:nvPr/>
          </p:nvCxnSpPr>
          <p:spPr bwMode="auto">
            <a:xfrm flipH="1" flipV="1">
              <a:off x="6283325" y="5391150"/>
              <a:ext cx="263525" cy="298450"/>
            </a:xfrm>
            <a:prstGeom prst="straightConnector1">
              <a:avLst/>
            </a:prstGeom>
            <a:noFill/>
            <a:ln w="9525" algn="ctr">
              <a:solidFill>
                <a:srgbClr val="0099FF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908" name="Straight Arrow Connector 41"/>
            <p:cNvCxnSpPr>
              <a:cxnSpLocks noChangeShapeType="1"/>
              <a:endCxn id="37905" idx="4"/>
            </p:cNvCxnSpPr>
            <p:nvPr/>
          </p:nvCxnSpPr>
          <p:spPr bwMode="auto">
            <a:xfrm flipV="1">
              <a:off x="6148388" y="5399088"/>
              <a:ext cx="117475" cy="525462"/>
            </a:xfrm>
            <a:prstGeom prst="straightConnector1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6" name="Arc 45"/>
            <p:cNvSpPr/>
            <p:nvPr/>
          </p:nvSpPr>
          <p:spPr bwMode="auto">
            <a:xfrm rot="7040642">
              <a:off x="6154737" y="5343526"/>
              <a:ext cx="284163" cy="284162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37910" name="TextBox 46"/>
            <p:cNvSpPr txBox="1">
              <a:spLocks noChangeArrowheads="1"/>
            </p:cNvSpPr>
            <p:nvPr/>
          </p:nvSpPr>
          <p:spPr bwMode="auto">
            <a:xfrm>
              <a:off x="6188075" y="5497513"/>
              <a:ext cx="304800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i="1">
                  <a:latin typeface="Symbol" panose="05050102010706020507" pitchFamily="18" charset="2"/>
                </a:rPr>
                <a:t>f</a:t>
              </a:r>
            </a:p>
          </p:txBody>
        </p:sp>
        <p:cxnSp>
          <p:nvCxnSpPr>
            <p:cNvPr id="37911" name="Straight Arrow Connector 49"/>
            <p:cNvCxnSpPr>
              <a:cxnSpLocks noChangeShapeType="1"/>
            </p:cNvCxnSpPr>
            <p:nvPr/>
          </p:nvCxnSpPr>
          <p:spPr bwMode="auto">
            <a:xfrm>
              <a:off x="6259513" y="4852988"/>
              <a:ext cx="0" cy="496887"/>
            </a:xfrm>
            <a:prstGeom prst="straightConnector1">
              <a:avLst/>
            </a:prstGeom>
            <a:noFill/>
            <a:ln w="31750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7912" name="TextBox 51"/>
            <p:cNvSpPr txBox="1">
              <a:spLocks noChangeArrowheads="1"/>
            </p:cNvSpPr>
            <p:nvPr/>
          </p:nvSpPr>
          <p:spPr bwMode="auto">
            <a:xfrm>
              <a:off x="6446838" y="5548313"/>
              <a:ext cx="31432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0" i="1">
                  <a:solidFill>
                    <a:srgbClr val="0099FF"/>
                  </a:solidFill>
                </a:rPr>
                <a:t>N</a:t>
              </a:r>
            </a:p>
          </p:txBody>
        </p:sp>
        <p:sp>
          <p:nvSpPr>
            <p:cNvPr id="37913" name="TextBox 52"/>
            <p:cNvSpPr txBox="1">
              <a:spLocks noChangeArrowheads="1"/>
            </p:cNvSpPr>
            <p:nvPr/>
          </p:nvSpPr>
          <p:spPr bwMode="auto">
            <a:xfrm>
              <a:off x="5824888" y="5489638"/>
              <a:ext cx="34496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i="1" dirty="0" smtClean="0">
                  <a:solidFill>
                    <a:srgbClr val="00B050"/>
                  </a:solidFill>
                  <a:latin typeface="Symbol" panose="05050102010706020507" pitchFamily="18" charset="2"/>
                </a:rPr>
                <a:t>t</a:t>
              </a:r>
              <a:r>
                <a:rPr lang="en-US" altLang="en-US" i="1" baseline="-25000" dirty="0" smtClean="0">
                  <a:solidFill>
                    <a:srgbClr val="00B05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endParaRPr lang="en-US" altLang="en-US" i="1" baseline="-25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914" name="TextBox 53"/>
            <p:cNvSpPr txBox="1">
              <a:spLocks noChangeArrowheads="1"/>
            </p:cNvSpPr>
            <p:nvPr/>
          </p:nvSpPr>
          <p:spPr bwMode="auto">
            <a:xfrm>
              <a:off x="5972175" y="5884863"/>
              <a:ext cx="293688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0" i="1" dirty="0">
                  <a:solidFill>
                    <a:srgbClr val="FF0000"/>
                  </a:solidFill>
                </a:rPr>
                <a:t>F</a:t>
              </a:r>
            </a:p>
          </p:txBody>
        </p:sp>
        <p:sp>
          <p:nvSpPr>
            <p:cNvPr id="37915" name="TextBox 54"/>
            <p:cNvSpPr txBox="1">
              <a:spLocks noChangeArrowheads="1"/>
            </p:cNvSpPr>
            <p:nvPr/>
          </p:nvSpPr>
          <p:spPr bwMode="auto">
            <a:xfrm>
              <a:off x="6081713" y="4613275"/>
              <a:ext cx="355600" cy="306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1400" i="1"/>
                <a:t>W</a:t>
              </a:r>
            </a:p>
          </p:txBody>
        </p:sp>
        <p:cxnSp>
          <p:nvCxnSpPr>
            <p:cNvPr id="37916" name="Straight Arrow Connector 55"/>
            <p:cNvCxnSpPr>
              <a:cxnSpLocks noChangeShapeType="1"/>
              <a:endCxn id="37905" idx="0"/>
            </p:cNvCxnSpPr>
            <p:nvPr/>
          </p:nvCxnSpPr>
          <p:spPr bwMode="auto">
            <a:xfrm flipH="1">
              <a:off x="6265863" y="5106988"/>
              <a:ext cx="290512" cy="246062"/>
            </a:xfrm>
            <a:prstGeom prst="straightConnector1">
              <a:avLst/>
            </a:prstGeom>
            <a:noFill/>
            <a:ln w="6350" algn="ctr">
              <a:solidFill>
                <a:srgbClr val="FF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917" name="Straight Arrow Connector 58"/>
            <p:cNvCxnSpPr>
              <a:cxnSpLocks noChangeShapeType="1"/>
              <a:endCxn id="37905" idx="1"/>
            </p:cNvCxnSpPr>
            <p:nvPr/>
          </p:nvCxnSpPr>
          <p:spPr bwMode="auto">
            <a:xfrm>
              <a:off x="5969000" y="4979988"/>
              <a:ext cx="280988" cy="379412"/>
            </a:xfrm>
            <a:prstGeom prst="straightConnector1">
              <a:avLst/>
            </a:prstGeom>
            <a:noFill/>
            <a:ln w="6350" algn="ctr">
              <a:solidFill>
                <a:srgbClr val="216EDF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4" name="Arc 63"/>
            <p:cNvSpPr/>
            <p:nvPr/>
          </p:nvSpPr>
          <p:spPr bwMode="auto">
            <a:xfrm rot="18041588">
              <a:off x="6055519" y="5036344"/>
              <a:ext cx="282575" cy="284163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319838" y="4887913"/>
              <a:ext cx="592137" cy="2540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050" i="1" dirty="0">
                  <a:solidFill>
                    <a:srgbClr val="FF0000"/>
                  </a:solidFill>
                </a:rPr>
                <a:t>W sin</a:t>
              </a:r>
              <a:r>
                <a:rPr lang="en-US" sz="1050" i="1" dirty="0">
                  <a:solidFill>
                    <a:srgbClr val="FF0000"/>
                  </a:solidFill>
                  <a:latin typeface="Symbol" panose="05050102010706020507" pitchFamily="18" charset="2"/>
                </a:rPr>
                <a:t>q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522913" y="4765675"/>
              <a:ext cx="628650" cy="2540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050" i="1" dirty="0">
                  <a:solidFill>
                    <a:srgbClr val="216EDF"/>
                  </a:solidFill>
                </a:rPr>
                <a:t>W cos</a:t>
              </a:r>
              <a:r>
                <a:rPr lang="en-US" sz="1050" i="1" dirty="0">
                  <a:solidFill>
                    <a:srgbClr val="216EDF"/>
                  </a:solidFill>
                  <a:latin typeface="Symbol" panose="05050102010706020507" pitchFamily="18" charset="2"/>
                </a:rPr>
                <a:t>q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6029325" y="4978400"/>
              <a:ext cx="255588" cy="2540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050" i="1" dirty="0">
                  <a:latin typeface="Symbol" panose="05050102010706020507" pitchFamily="18" charset="2"/>
                </a:rPr>
                <a:t>q</a:t>
              </a:r>
            </a:p>
          </p:txBody>
        </p:sp>
        <p:cxnSp>
          <p:nvCxnSpPr>
            <p:cNvPr id="37922" name="Straight Connector 70"/>
            <p:cNvCxnSpPr>
              <a:cxnSpLocks noChangeShapeType="1"/>
            </p:cNvCxnSpPr>
            <p:nvPr/>
          </p:nvCxnSpPr>
          <p:spPr bwMode="auto">
            <a:xfrm>
              <a:off x="5313363" y="6075363"/>
              <a:ext cx="190500" cy="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2" name="Arc 71"/>
            <p:cNvSpPr/>
            <p:nvPr/>
          </p:nvSpPr>
          <p:spPr bwMode="auto">
            <a:xfrm rot="2526598">
              <a:off x="5340350" y="5946775"/>
              <a:ext cx="152400" cy="152400"/>
            </a:xfrm>
            <a:prstGeom prst="arc">
              <a:avLst/>
            </a:prstGeom>
            <a:noFill/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399088" y="5872163"/>
              <a:ext cx="255587" cy="2540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050" i="1" dirty="0">
                  <a:latin typeface="Symbol" panose="05050102010706020507" pitchFamily="18" charset="2"/>
                </a:rPr>
                <a:t>q</a:t>
              </a:r>
            </a:p>
          </p:txBody>
        </p:sp>
        <p:sp>
          <p:nvSpPr>
            <p:cNvPr id="37925" name="Oval 74"/>
            <p:cNvSpPr>
              <a:spLocks noChangeArrowheads="1"/>
            </p:cNvSpPr>
            <p:nvPr/>
          </p:nvSpPr>
          <p:spPr bwMode="auto">
            <a:xfrm>
              <a:off x="7040563" y="4549775"/>
              <a:ext cx="46037" cy="46038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7926" name="Oval 75"/>
            <p:cNvSpPr>
              <a:spLocks noChangeArrowheads="1"/>
            </p:cNvSpPr>
            <p:nvPr/>
          </p:nvSpPr>
          <p:spPr bwMode="auto">
            <a:xfrm>
              <a:off x="3094038" y="5992813"/>
              <a:ext cx="46037" cy="46037"/>
            </a:xfrm>
            <a:prstGeom prst="ellipse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en-US" altLang="en-US"/>
            </a:p>
          </p:txBody>
        </p:sp>
        <p:cxnSp>
          <p:nvCxnSpPr>
            <p:cNvPr id="37927" name="Straight Connector 77"/>
            <p:cNvCxnSpPr>
              <a:cxnSpLocks noChangeShapeType="1"/>
            </p:cNvCxnSpPr>
            <p:nvPr/>
          </p:nvCxnSpPr>
          <p:spPr bwMode="auto">
            <a:xfrm>
              <a:off x="2741613" y="5927725"/>
              <a:ext cx="831850" cy="184150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928" name="Straight Connector 81"/>
            <p:cNvCxnSpPr>
              <a:cxnSpLocks noChangeShapeType="1"/>
            </p:cNvCxnSpPr>
            <p:nvPr/>
          </p:nvCxnSpPr>
          <p:spPr bwMode="auto">
            <a:xfrm flipV="1">
              <a:off x="6881813" y="4283075"/>
              <a:ext cx="406400" cy="531813"/>
            </a:xfrm>
            <a:prstGeom prst="line">
              <a:avLst/>
            </a:prstGeom>
            <a:noFill/>
            <a:ln w="317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461432" y="6268456"/>
                <a:ext cx="172220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rgbClr val="00B05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rgbClr val="00B05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rgbClr val="00B05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sz="1600" b="0" i="1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00B05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00B05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00B05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1600" b="0" i="1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𝑡𝑎𝑛</m:t>
                      </m:r>
                      <m:r>
                        <a:rPr lang="en-US" sz="1600" b="0" i="1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∅</m:t>
                      </m:r>
                    </m:oMath>
                  </m:oMathPara>
                </a14:m>
                <a:endParaRPr lang="en-US" sz="1600" i="1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1432" y="6268456"/>
                <a:ext cx="1722203" cy="338554"/>
              </a:xfrm>
              <a:prstGeom prst="rect">
                <a:avLst/>
              </a:prstGeom>
              <a:blipFill rotWithShape="0">
                <a:blip r:embed="rId2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/>
          <p:cNvCxnSpPr/>
          <p:nvPr/>
        </p:nvCxnSpPr>
        <p:spPr bwMode="auto">
          <a:xfrm flipV="1">
            <a:off x="6136832" y="1502229"/>
            <a:ext cx="1101178" cy="441826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chemeClr val="tx1"/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sp>
        <p:nvSpPr>
          <p:cNvPr id="5" name="Freeform 4"/>
          <p:cNvSpPr/>
          <p:nvPr/>
        </p:nvSpPr>
        <p:spPr bwMode="auto">
          <a:xfrm>
            <a:off x="5617652" y="5824847"/>
            <a:ext cx="349075" cy="564078"/>
          </a:xfrm>
          <a:custGeom>
            <a:avLst/>
            <a:gdLst>
              <a:gd name="connsiteX0" fmla="*/ 343761 w 349075"/>
              <a:gd name="connsiteY0" fmla="*/ 0 h 564078"/>
              <a:gd name="connsiteX1" fmla="*/ 308135 w 349075"/>
              <a:gd name="connsiteY1" fmla="*/ 320634 h 564078"/>
              <a:gd name="connsiteX2" fmla="*/ 40940 w 349075"/>
              <a:gd name="connsiteY2" fmla="*/ 350322 h 564078"/>
              <a:gd name="connsiteX3" fmla="*/ 5314 w 349075"/>
              <a:gd name="connsiteY3" fmla="*/ 564078 h 5640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075" h="564078">
                <a:moveTo>
                  <a:pt x="343761" y="0"/>
                </a:moveTo>
                <a:cubicBezTo>
                  <a:pt x="351183" y="131123"/>
                  <a:pt x="358605" y="262247"/>
                  <a:pt x="308135" y="320634"/>
                </a:cubicBezTo>
                <a:cubicBezTo>
                  <a:pt x="257665" y="379021"/>
                  <a:pt x="91410" y="309748"/>
                  <a:pt x="40940" y="350322"/>
                </a:cubicBezTo>
                <a:cubicBezTo>
                  <a:pt x="-9530" y="390896"/>
                  <a:pt x="-2108" y="477487"/>
                  <a:pt x="5314" y="564078"/>
                </a:cubicBezTo>
              </a:path>
            </a:pathLst>
          </a:custGeom>
          <a:noFill/>
          <a:ln w="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4" name="Straight Arrow Connector 41"/>
          <p:cNvCxnSpPr>
            <a:cxnSpLocks noChangeShapeType="1"/>
          </p:cNvCxnSpPr>
          <p:nvPr/>
        </p:nvCxnSpPr>
        <p:spPr bwMode="auto">
          <a:xfrm flipV="1">
            <a:off x="4807744" y="5951220"/>
            <a:ext cx="290036" cy="551974"/>
          </a:xfrm>
          <a:prstGeom prst="straightConnector1">
            <a:avLst/>
          </a:prstGeom>
          <a:noFill/>
          <a:ln w="28575" algn="ctr">
            <a:solidFill>
              <a:srgbClr val="FFDAD9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Straight Arrow Connector 41"/>
          <p:cNvCxnSpPr>
            <a:cxnSpLocks noChangeShapeType="1"/>
          </p:cNvCxnSpPr>
          <p:nvPr/>
        </p:nvCxnSpPr>
        <p:spPr bwMode="auto">
          <a:xfrm flipV="1">
            <a:off x="4283869" y="6088380"/>
            <a:ext cx="250031" cy="360046"/>
          </a:xfrm>
          <a:prstGeom prst="straightConnector1">
            <a:avLst/>
          </a:prstGeom>
          <a:noFill/>
          <a:ln w="28575" algn="ctr">
            <a:solidFill>
              <a:srgbClr val="FFDAD9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" name="Straight Arrow Connector 41"/>
          <p:cNvCxnSpPr>
            <a:cxnSpLocks noChangeShapeType="1"/>
          </p:cNvCxnSpPr>
          <p:nvPr/>
        </p:nvCxnSpPr>
        <p:spPr bwMode="auto">
          <a:xfrm flipV="1">
            <a:off x="7038976" y="4570412"/>
            <a:ext cx="24607" cy="546894"/>
          </a:xfrm>
          <a:prstGeom prst="straightConnector1">
            <a:avLst/>
          </a:prstGeom>
          <a:noFill/>
          <a:ln w="28575" algn="ctr">
            <a:solidFill>
              <a:srgbClr val="FFDAD9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Straight Connector 50"/>
          <p:cNvCxnSpPr/>
          <p:nvPr/>
        </p:nvCxnSpPr>
        <p:spPr bwMode="auto">
          <a:xfrm flipV="1">
            <a:off x="7010400" y="2308860"/>
            <a:ext cx="213360" cy="319278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chemeClr val="bg1">
                <a:lumMod val="75000"/>
              </a:schemeClr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 flipV="1">
            <a:off x="4160520" y="3063240"/>
            <a:ext cx="2293620" cy="357378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chemeClr val="bg1">
                <a:lumMod val="75000"/>
              </a:schemeClr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 flipV="1">
            <a:off x="4800600" y="2689860"/>
            <a:ext cx="1844040" cy="384048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chemeClr val="bg1">
                <a:lumMod val="75000"/>
              </a:schemeClr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Arrow Connector 41"/>
          <p:cNvCxnSpPr>
            <a:cxnSpLocks noChangeShapeType="1"/>
          </p:cNvCxnSpPr>
          <p:nvPr/>
        </p:nvCxnSpPr>
        <p:spPr bwMode="auto">
          <a:xfrm flipV="1">
            <a:off x="2849880" y="6027420"/>
            <a:ext cx="266700" cy="365760"/>
          </a:xfrm>
          <a:prstGeom prst="straightConnector1">
            <a:avLst/>
          </a:prstGeom>
          <a:noFill/>
          <a:ln w="28575" algn="ctr">
            <a:solidFill>
              <a:srgbClr val="FFDAD9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0" name="Straight Connector 69"/>
          <p:cNvCxnSpPr/>
          <p:nvPr/>
        </p:nvCxnSpPr>
        <p:spPr bwMode="auto">
          <a:xfrm flipV="1">
            <a:off x="2804160" y="3710940"/>
            <a:ext cx="1958340" cy="276606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chemeClr val="bg1">
                <a:lumMod val="75000"/>
              </a:schemeClr>
            </a:solidFill>
            <a:prstDash val="dash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72875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2018</TotalTime>
  <Words>582</Words>
  <Application>Microsoft Office PowerPoint</Application>
  <PresentationFormat>On-screen Show (4:3)</PresentationFormat>
  <Paragraphs>281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Cambria Math</vt:lpstr>
      <vt:lpstr>Symbol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Tawfiq</dc:creator>
  <cp:lastModifiedBy>Kamal Tawfiq</cp:lastModifiedBy>
  <cp:revision>184</cp:revision>
  <cp:lastPrinted>2019-03-11T18:28:25Z</cp:lastPrinted>
  <dcterms:modified xsi:type="dcterms:W3CDTF">2019-04-03T16:08:20Z</dcterms:modified>
</cp:coreProperties>
</file>