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66" r:id="rId3"/>
    <p:sldId id="284" r:id="rId4"/>
    <p:sldId id="292" r:id="rId5"/>
    <p:sldId id="291" r:id="rId6"/>
    <p:sldId id="285" r:id="rId7"/>
    <p:sldId id="293" r:id="rId8"/>
    <p:sldId id="267" r:id="rId9"/>
    <p:sldId id="260" r:id="rId10"/>
    <p:sldId id="286" r:id="rId11"/>
    <p:sldId id="287" r:id="rId12"/>
    <p:sldId id="288" r:id="rId13"/>
    <p:sldId id="290" r:id="rId14"/>
  </p:sldIdLst>
  <p:sldSz cx="15544800" cy="10058400"/>
  <p:notesSz cx="7010400" cy="9296400"/>
  <p:defaultTextStyle>
    <a:defPPr>
      <a:defRPr lang="en-US"/>
    </a:defPPr>
    <a:lvl1pPr marL="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1pPr>
    <a:lvl2pPr marL="54918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2pPr>
    <a:lvl3pPr marL="1098377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3pPr>
    <a:lvl4pPr marL="1647566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4pPr>
    <a:lvl5pPr marL="2196755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5pPr>
    <a:lvl6pPr marL="2745943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6pPr>
    <a:lvl7pPr marL="3295132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7pPr>
    <a:lvl8pPr marL="384432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8pPr>
    <a:lvl9pPr marL="439350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D5F4FF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9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9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3AD1E-414B-4452-8580-DC765C4D3260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1088" y="1162050"/>
            <a:ext cx="48482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84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84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84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CB49-D58D-4CDE-8569-F7604E9740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6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7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1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5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.png"/><Relationship Id="rId7" Type="http://schemas.openxmlformats.org/officeDocument/2006/relationships/image" Target="../media/image25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649" y="1168589"/>
            <a:ext cx="3114955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Active and Passive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Earth Pressure in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(c- f)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Soil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04112" y="1702525"/>
            <a:ext cx="3657804" cy="1821420"/>
            <a:chOff x="-160752" y="1210537"/>
            <a:chExt cx="6796237" cy="3384216"/>
          </a:xfrm>
        </p:grpSpPr>
        <p:sp>
          <p:nvSpPr>
            <p:cNvPr id="57" name="Arc 49"/>
            <p:cNvSpPr>
              <a:spLocks/>
            </p:cNvSpPr>
            <p:nvPr/>
          </p:nvSpPr>
          <p:spPr bwMode="auto">
            <a:xfrm rot="16200000">
              <a:off x="1377950" y="2324100"/>
              <a:ext cx="819150" cy="154305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DDEFF"/>
            </a:solidFill>
            <a:ln w="952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 dirty="0">
                <a:solidFill>
                  <a:srgbClr val="3399FF"/>
                </a:solidFill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3376613" y="3732539"/>
              <a:ext cx="3136901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i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800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8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is increasing until failure</a:t>
              </a:r>
              <a:endParaRPr lang="en-AU" altLang="en-US" sz="800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-13690" y="3736975"/>
              <a:ext cx="1314449" cy="85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solidFill>
                    <a:srgbClr val="3399FF"/>
                  </a:solidFill>
                </a:rPr>
                <a:t>Active Earth Pressure</a:t>
              </a:r>
              <a:endParaRPr lang="en-AU" altLang="en-US" sz="800" dirty="0">
                <a:solidFill>
                  <a:srgbClr val="3399FF"/>
                </a:solidFill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279400" y="1819275"/>
              <a:ext cx="0" cy="1671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V="1">
              <a:off x="279400" y="1322388"/>
              <a:ext cx="5353050" cy="1816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-102392" y="1639696"/>
              <a:ext cx="253999" cy="45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000" i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en-AU" altLang="en-US" sz="1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 rot="20456812">
              <a:off x="1753669" y="1981916"/>
              <a:ext cx="1823295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t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/>
                <a:t>=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>
                  <a:solidFill>
                    <a:srgbClr val="00B050"/>
                  </a:solidFill>
                </a:rPr>
                <a:t>c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/>
                <a:t>+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s</a:t>
              </a:r>
              <a:r>
                <a:rPr lang="en-US" altLang="en-US" sz="800" i="1" baseline="-25000" dirty="0" smtClean="0"/>
                <a:t>n</a:t>
              </a:r>
              <a:r>
                <a:rPr lang="en-US" altLang="en-US" sz="800" i="1" dirty="0" smtClean="0"/>
                <a:t> tan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f</a:t>
              </a:r>
              <a:endParaRPr lang="en-AU" altLang="en-US" sz="800" i="1" dirty="0">
                <a:latin typeface="Symbol" panose="05050102010706020507" pitchFamily="18" charset="2"/>
              </a:endParaRPr>
            </a:p>
          </p:txBody>
        </p:sp>
        <p:sp>
          <p:nvSpPr>
            <p:cNvPr id="54" name="Arc 46"/>
            <p:cNvSpPr>
              <a:spLocks/>
            </p:cNvSpPr>
            <p:nvPr/>
          </p:nvSpPr>
          <p:spPr bwMode="auto">
            <a:xfrm rot="16200000">
              <a:off x="1918494" y="2864644"/>
              <a:ext cx="469900" cy="811212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2295153" y="3367989"/>
              <a:ext cx="729485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  <a:r>
                <a:rPr lang="en-US" altLang="en-US" sz="1100" dirty="0">
                  <a:solidFill>
                    <a:srgbClr val="00B05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endParaRPr lang="en-AU" altLang="en-US" sz="1100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rc 48"/>
            <p:cNvSpPr>
              <a:spLocks/>
            </p:cNvSpPr>
            <p:nvPr/>
          </p:nvSpPr>
          <p:spPr bwMode="auto">
            <a:xfrm rot="16200000">
              <a:off x="1817688" y="2763837"/>
              <a:ext cx="520700" cy="962025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8" name="Arc 50"/>
            <p:cNvSpPr>
              <a:spLocks/>
            </p:cNvSpPr>
            <p:nvPr/>
          </p:nvSpPr>
          <p:spPr bwMode="auto">
            <a:xfrm rot="16200000">
              <a:off x="1690688" y="2636837"/>
              <a:ext cx="622300" cy="1114425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778082" y="3421619"/>
              <a:ext cx="653843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3399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3399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100" dirty="0">
                  <a:solidFill>
                    <a:srgbClr val="3399FF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3399FF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3399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52"/>
            <p:cNvSpPr txBox="1">
              <a:spLocks noChangeArrowheads="1"/>
            </p:cNvSpPr>
            <p:nvPr/>
          </p:nvSpPr>
          <p:spPr bwMode="auto">
            <a:xfrm>
              <a:off x="1473305" y="3365499"/>
              <a:ext cx="690563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</a:t>
              </a:r>
              <a:r>
                <a:rPr lang="en-US" altLang="en-US" sz="1100" dirty="0">
                  <a:solidFill>
                    <a:srgbClr val="00B05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 flipV="1">
              <a:off x="3278188" y="3733800"/>
              <a:ext cx="4048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>
              <a:off x="3262313" y="3600450"/>
              <a:ext cx="0" cy="2524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 flipV="1">
              <a:off x="996950" y="2713038"/>
              <a:ext cx="466725" cy="769937"/>
            </a:xfrm>
            <a:prstGeom prst="line">
              <a:avLst/>
            </a:prstGeom>
            <a:noFill/>
            <a:ln w="3175">
              <a:solidFill>
                <a:srgbClr val="3399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4972050" y="1552575"/>
              <a:ext cx="354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5" name="Text Box 58"/>
            <p:cNvSpPr txBox="1">
              <a:spLocks noChangeArrowheads="1"/>
            </p:cNvSpPr>
            <p:nvPr/>
          </p:nvSpPr>
          <p:spPr bwMode="auto">
            <a:xfrm>
              <a:off x="5201406" y="1266825"/>
              <a:ext cx="441400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1431925" y="2732088"/>
              <a:ext cx="36513" cy="3492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954088" y="3475038"/>
              <a:ext cx="36512" cy="36512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1733550" y="3476625"/>
              <a:ext cx="36513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2541588" y="3470275"/>
              <a:ext cx="34925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6200000">
              <a:off x="3293269" y="1227931"/>
              <a:ext cx="1562100" cy="2992438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FFDDD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1" name="Arc 73"/>
            <p:cNvSpPr>
              <a:spLocks/>
            </p:cNvSpPr>
            <p:nvPr/>
          </p:nvSpPr>
          <p:spPr bwMode="auto">
            <a:xfrm rot="16200000">
              <a:off x="2718594" y="2955132"/>
              <a:ext cx="388937" cy="67310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2" name="Arc 74"/>
            <p:cNvSpPr>
              <a:spLocks/>
            </p:cNvSpPr>
            <p:nvPr/>
          </p:nvSpPr>
          <p:spPr bwMode="auto">
            <a:xfrm rot="16200000">
              <a:off x="2907507" y="2258219"/>
              <a:ext cx="906462" cy="156845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flipH="1" flipV="1">
              <a:off x="3505200" y="2047875"/>
              <a:ext cx="2066925" cy="14382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 rot="20965489" flipH="1">
              <a:off x="5200650" y="3319503"/>
              <a:ext cx="120650" cy="168275"/>
            </a:xfrm>
            <a:custGeom>
              <a:avLst/>
              <a:gdLst>
                <a:gd name="T0" fmla="*/ 0 w 76"/>
                <a:gd name="T1" fmla="*/ 0 h 106"/>
                <a:gd name="T2" fmla="*/ 2147483646 w 76"/>
                <a:gd name="T3" fmla="*/ 2147483646 h 106"/>
                <a:gd name="T4" fmla="*/ 0 60000 65536"/>
                <a:gd name="T5" fmla="*/ 0 60000 65536"/>
                <a:gd name="T6" fmla="*/ 0 w 76"/>
                <a:gd name="T7" fmla="*/ 0 h 106"/>
                <a:gd name="T8" fmla="*/ 76 w 76"/>
                <a:gd name="T9" fmla="*/ 106 h 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106">
                  <a:moveTo>
                    <a:pt x="0" y="0"/>
                  </a:moveTo>
                  <a:cubicBezTo>
                    <a:pt x="55" y="9"/>
                    <a:pt x="76" y="56"/>
                    <a:pt x="65" y="106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auto">
            <a:xfrm>
              <a:off x="3489325" y="2036763"/>
              <a:ext cx="36513" cy="3492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5321036" y="1694054"/>
              <a:ext cx="1314449" cy="85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solidFill>
                    <a:srgbClr val="FF0000"/>
                  </a:solidFill>
                </a:rPr>
                <a:t>Passive Earth Pressure</a:t>
              </a:r>
              <a:endParaRPr lang="en-AU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 Box 86"/>
            <p:cNvSpPr txBox="1">
              <a:spLocks noChangeArrowheads="1"/>
            </p:cNvSpPr>
            <p:nvPr/>
          </p:nvSpPr>
          <p:spPr bwMode="auto">
            <a:xfrm>
              <a:off x="3632300" y="1210537"/>
              <a:ext cx="1537828" cy="40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q = 45 </a:t>
              </a:r>
              <a:r>
                <a:rPr lang="en-US" altLang="en-US" sz="800" i="1" baseline="30000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r>
                <a:rPr lang="en-US" altLang="en-US" sz="800" i="1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- f/2</a:t>
              </a:r>
            </a:p>
          </p:txBody>
        </p:sp>
        <p:sp>
          <p:nvSpPr>
            <p:cNvPr id="78" name="Arc 75"/>
            <p:cNvSpPr>
              <a:spLocks/>
            </p:cNvSpPr>
            <p:nvPr/>
          </p:nvSpPr>
          <p:spPr bwMode="auto">
            <a:xfrm rot="16200000">
              <a:off x="3025776" y="1806576"/>
              <a:ext cx="1208086" cy="2144712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160752" y="3089028"/>
              <a:ext cx="423530" cy="40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rgbClr val="00B050"/>
                  </a:solidFill>
                </a:rPr>
                <a:t>c</a:t>
              </a:r>
              <a:endParaRPr lang="en-US" sz="8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H="1">
              <a:off x="98731" y="3136999"/>
              <a:ext cx="156676" cy="29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99949" y="3490913"/>
              <a:ext cx="156676" cy="29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84637" y="3136999"/>
              <a:ext cx="3788" cy="3539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5186230" y="3410989"/>
              <a:ext cx="689335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100" dirty="0">
                  <a:solidFill>
                    <a:srgbClr val="FF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Oval 62"/>
            <p:cNvSpPr>
              <a:spLocks noChangeArrowheads="1"/>
            </p:cNvSpPr>
            <p:nvPr/>
          </p:nvSpPr>
          <p:spPr bwMode="auto">
            <a:xfrm>
              <a:off x="5567362" y="3463318"/>
              <a:ext cx="34925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200153" y="2095500"/>
              <a:ext cx="349648" cy="1270000"/>
            </a:xfrm>
            <a:custGeom>
              <a:avLst/>
              <a:gdLst>
                <a:gd name="connsiteX0" fmla="*/ 0 w 331998"/>
                <a:gd name="connsiteY0" fmla="*/ 1270000 h 1270000"/>
                <a:gd name="connsiteX1" fmla="*/ 330200 w 331998"/>
                <a:gd name="connsiteY1" fmla="*/ 933450 h 1270000"/>
                <a:gd name="connsiteX2" fmla="*/ 107950 w 331998"/>
                <a:gd name="connsiteY2" fmla="*/ 0 h 1270000"/>
                <a:gd name="connsiteX0" fmla="*/ 0 w 371412"/>
                <a:gd name="connsiteY0" fmla="*/ 1270000 h 1270000"/>
                <a:gd name="connsiteX1" fmla="*/ 370018 w 371412"/>
                <a:gd name="connsiteY1" fmla="*/ 544103 h 1270000"/>
                <a:gd name="connsiteX2" fmla="*/ 107950 w 371412"/>
                <a:gd name="connsiteY2" fmla="*/ 0 h 1270000"/>
                <a:gd name="connsiteX0" fmla="*/ 0 w 107950"/>
                <a:gd name="connsiteY0" fmla="*/ 1270000 h 1270000"/>
                <a:gd name="connsiteX1" fmla="*/ 107950 w 107950"/>
                <a:gd name="connsiteY1" fmla="*/ 0 h 1270000"/>
                <a:gd name="connsiteX0" fmla="*/ 0 w 276558"/>
                <a:gd name="connsiteY0" fmla="*/ 1270000 h 1270000"/>
                <a:gd name="connsiteX1" fmla="*/ 107950 w 276558"/>
                <a:gd name="connsiteY1" fmla="*/ 0 h 1270000"/>
                <a:gd name="connsiteX0" fmla="*/ 0 w 349646"/>
                <a:gd name="connsiteY0" fmla="*/ 1270000 h 1270000"/>
                <a:gd name="connsiteX1" fmla="*/ 107950 w 349646"/>
                <a:gd name="connsiteY1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646" h="1270000">
                  <a:moveTo>
                    <a:pt x="0" y="1270000"/>
                  </a:moveTo>
                  <a:cubicBezTo>
                    <a:pt x="341267" y="709511"/>
                    <a:pt x="527679" y="361392"/>
                    <a:pt x="107950" y="0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 rot="7835252" flipH="1">
              <a:off x="1090441" y="3306223"/>
              <a:ext cx="120650" cy="168275"/>
            </a:xfrm>
            <a:custGeom>
              <a:avLst/>
              <a:gdLst>
                <a:gd name="T0" fmla="*/ 0 w 76"/>
                <a:gd name="T1" fmla="*/ 0 h 106"/>
                <a:gd name="T2" fmla="*/ 2147483646 w 76"/>
                <a:gd name="T3" fmla="*/ 2147483646 h 106"/>
                <a:gd name="T4" fmla="*/ 0 60000 65536"/>
                <a:gd name="T5" fmla="*/ 0 60000 65536"/>
                <a:gd name="T6" fmla="*/ 0 w 76"/>
                <a:gd name="T7" fmla="*/ 0 h 106"/>
                <a:gd name="T8" fmla="*/ 76 w 76"/>
                <a:gd name="T9" fmla="*/ 106 h 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106">
                  <a:moveTo>
                    <a:pt x="0" y="0"/>
                  </a:moveTo>
                  <a:cubicBezTo>
                    <a:pt x="55" y="9"/>
                    <a:pt x="76" y="56"/>
                    <a:pt x="65" y="106"/>
                  </a:cubicBezTo>
                </a:path>
              </a:pathLst>
            </a:custGeom>
            <a:noFill/>
            <a:ln w="3175">
              <a:solidFill>
                <a:srgbClr val="3399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689043" y="1787731"/>
              <a:ext cx="1562893" cy="40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q = 45 </a:t>
              </a:r>
              <a:r>
                <a:rPr lang="en-US" altLang="en-US" sz="800" i="1" baseline="30000" dirty="0" smtClean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r>
                <a:rPr lang="en-US" altLang="en-US" sz="800" i="1" dirty="0" smtClean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 + </a:t>
              </a:r>
              <a:r>
                <a:rPr lang="en-US" altLang="en-US" sz="800" i="1" dirty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f/2</a:t>
              </a: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514850" y="1504950"/>
              <a:ext cx="707231" cy="1924050"/>
            </a:xfrm>
            <a:custGeom>
              <a:avLst/>
              <a:gdLst>
                <a:gd name="connsiteX0" fmla="*/ 0 w 1078706"/>
                <a:gd name="connsiteY0" fmla="*/ 0 h 1857375"/>
                <a:gd name="connsiteX1" fmla="*/ 657225 w 1078706"/>
                <a:gd name="connsiteY1" fmla="*/ 1042988 h 1857375"/>
                <a:gd name="connsiteX2" fmla="*/ 1078706 w 1078706"/>
                <a:gd name="connsiteY2" fmla="*/ 1857375 h 1857375"/>
                <a:gd name="connsiteX0" fmla="*/ 0 w 1078706"/>
                <a:gd name="connsiteY0" fmla="*/ 0 h 1857408"/>
                <a:gd name="connsiteX1" fmla="*/ 657225 w 1078706"/>
                <a:gd name="connsiteY1" fmla="*/ 1042988 h 1857408"/>
                <a:gd name="connsiteX2" fmla="*/ 1078706 w 1078706"/>
                <a:gd name="connsiteY2" fmla="*/ 1857375 h 1857408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63506"/>
                <a:gd name="connsiteX1" fmla="*/ 1078706 w 1078706"/>
                <a:gd name="connsiteY1" fmla="*/ 1857375 h 1863506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707231"/>
                <a:gd name="connsiteY0" fmla="*/ 0 h 1924050"/>
                <a:gd name="connsiteX1" fmla="*/ 707231 w 707231"/>
                <a:gd name="connsiteY1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231" h="1924050">
                  <a:moveTo>
                    <a:pt x="0" y="0"/>
                  </a:moveTo>
                  <a:cubicBezTo>
                    <a:pt x="138113" y="1212056"/>
                    <a:pt x="250030" y="1750219"/>
                    <a:pt x="707231" y="1924050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 flipH="1">
              <a:off x="5597525" y="2474913"/>
              <a:ext cx="452042" cy="1008062"/>
            </a:xfrm>
            <a:custGeom>
              <a:avLst/>
              <a:gdLst>
                <a:gd name="connsiteX0" fmla="*/ 0 w 1078706"/>
                <a:gd name="connsiteY0" fmla="*/ 0 h 1857375"/>
                <a:gd name="connsiteX1" fmla="*/ 657225 w 1078706"/>
                <a:gd name="connsiteY1" fmla="*/ 1042988 h 1857375"/>
                <a:gd name="connsiteX2" fmla="*/ 1078706 w 1078706"/>
                <a:gd name="connsiteY2" fmla="*/ 1857375 h 1857375"/>
                <a:gd name="connsiteX0" fmla="*/ 0 w 1078706"/>
                <a:gd name="connsiteY0" fmla="*/ 0 h 1857408"/>
                <a:gd name="connsiteX1" fmla="*/ 657225 w 1078706"/>
                <a:gd name="connsiteY1" fmla="*/ 1042988 h 1857408"/>
                <a:gd name="connsiteX2" fmla="*/ 1078706 w 1078706"/>
                <a:gd name="connsiteY2" fmla="*/ 1857375 h 1857408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63506"/>
                <a:gd name="connsiteX1" fmla="*/ 1078706 w 1078706"/>
                <a:gd name="connsiteY1" fmla="*/ 1857375 h 1863506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707231"/>
                <a:gd name="connsiteY0" fmla="*/ 0 h 1924050"/>
                <a:gd name="connsiteX1" fmla="*/ 707231 w 707231"/>
                <a:gd name="connsiteY1" fmla="*/ 1924050 h 1924050"/>
                <a:gd name="connsiteX0" fmla="*/ 0 w 273580"/>
                <a:gd name="connsiteY0" fmla="*/ 0 h 1706384"/>
                <a:gd name="connsiteX1" fmla="*/ 273580 w 273580"/>
                <a:gd name="connsiteY1" fmla="*/ 1706384 h 1706384"/>
                <a:gd name="connsiteX0" fmla="*/ 97238 w 370818"/>
                <a:gd name="connsiteY0" fmla="*/ 0 h 1706384"/>
                <a:gd name="connsiteX1" fmla="*/ 370818 w 370818"/>
                <a:gd name="connsiteY1" fmla="*/ 1706384 h 170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0818" h="1706384">
                  <a:moveTo>
                    <a:pt x="97238" y="0"/>
                  </a:moveTo>
                  <a:cubicBezTo>
                    <a:pt x="-45936" y="764633"/>
                    <a:pt x="-86383" y="1532553"/>
                    <a:pt x="370818" y="1706384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667984" y="3508375"/>
              <a:ext cx="291659" cy="349250"/>
            </a:xfrm>
            <a:custGeom>
              <a:avLst/>
              <a:gdLst>
                <a:gd name="connsiteX0" fmla="*/ 274401 w 274401"/>
                <a:gd name="connsiteY0" fmla="*/ 0 h 321469"/>
                <a:gd name="connsiteX1" fmla="*/ 38657 w 274401"/>
                <a:gd name="connsiteY1" fmla="*/ 64294 h 321469"/>
                <a:gd name="connsiteX2" fmla="*/ 2939 w 274401"/>
                <a:gd name="connsiteY2" fmla="*/ 321469 h 321469"/>
                <a:gd name="connsiteX0" fmla="*/ 291659 w 291659"/>
                <a:gd name="connsiteY0" fmla="*/ 0 h 390736"/>
                <a:gd name="connsiteX1" fmla="*/ 39247 w 291659"/>
                <a:gd name="connsiteY1" fmla="*/ 133561 h 390736"/>
                <a:gd name="connsiteX2" fmla="*/ 3529 w 291659"/>
                <a:gd name="connsiteY2" fmla="*/ 390736 h 390736"/>
                <a:gd name="connsiteX0" fmla="*/ 291659 w 291659"/>
                <a:gd name="connsiteY0" fmla="*/ 0 h 390736"/>
                <a:gd name="connsiteX1" fmla="*/ 39247 w 291659"/>
                <a:gd name="connsiteY1" fmla="*/ 133561 h 390736"/>
                <a:gd name="connsiteX2" fmla="*/ 3529 w 291659"/>
                <a:gd name="connsiteY2" fmla="*/ 390736 h 3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659" h="390736">
                  <a:moveTo>
                    <a:pt x="291659" y="0"/>
                  </a:moveTo>
                  <a:cubicBezTo>
                    <a:pt x="141641" y="199838"/>
                    <a:pt x="87269" y="68438"/>
                    <a:pt x="39247" y="133561"/>
                  </a:cubicBezTo>
                  <a:cubicBezTo>
                    <a:pt x="-8775" y="198684"/>
                    <a:pt x="-1234" y="288937"/>
                    <a:pt x="3529" y="390736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 flipV="1">
              <a:off x="279400" y="3479802"/>
              <a:ext cx="5909624" cy="11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75249" y="4091308"/>
                <a:ext cx="3004172" cy="27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9" y="4091308"/>
                <a:ext cx="3004172" cy="276422"/>
              </a:xfrm>
              <a:prstGeom prst="rect">
                <a:avLst/>
              </a:prstGeom>
              <a:blipFill rotWithShape="0">
                <a:blip r:embed="rId2"/>
                <a:stretch>
                  <a:fillRect l="-142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75249" y="4814253"/>
                <a:ext cx="1582350" cy="211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−2 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200" b="0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9" y="4814253"/>
                <a:ext cx="1582350" cy="211265"/>
              </a:xfrm>
              <a:prstGeom prst="rect">
                <a:avLst/>
              </a:prstGeom>
              <a:blipFill rotWithShape="0">
                <a:blip r:embed="rId3"/>
                <a:stretch>
                  <a:fillRect l="-2703" t="-1764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352531" y="4397494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Or 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52532" y="5236626"/>
                <a:ext cx="2176568" cy="280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func>
                    <m:f>
                      <m:f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func>
                      </m:num>
                      <m:den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func>
                      </m:den>
                    </m:f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2" y="5236626"/>
                <a:ext cx="2176568" cy="280526"/>
              </a:xfrm>
              <a:prstGeom prst="rect">
                <a:avLst/>
              </a:prstGeom>
              <a:blipFill rotWithShape="0">
                <a:blip r:embed="rId4"/>
                <a:stretch>
                  <a:fillRect l="-2521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 Box 209"/>
          <p:cNvSpPr txBox="1">
            <a:spLocks noChangeArrowheads="1"/>
          </p:cNvSpPr>
          <p:nvPr/>
        </p:nvSpPr>
        <p:spPr bwMode="auto">
          <a:xfrm>
            <a:off x="511100" y="5616391"/>
            <a:ext cx="2557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70C0"/>
                </a:solidFill>
              </a:rPr>
              <a:t>Coefficient of </a:t>
            </a:r>
            <a:r>
              <a:rPr lang="en-US" altLang="en-US" sz="1200" i="1" dirty="0" smtClean="0">
                <a:solidFill>
                  <a:srgbClr val="0070C0"/>
                </a:solidFill>
              </a:rPr>
              <a:t>active </a:t>
            </a:r>
            <a:r>
              <a:rPr lang="en-US" altLang="en-US" sz="1200" i="1" dirty="0">
                <a:solidFill>
                  <a:srgbClr val="0070C0"/>
                </a:solidFill>
              </a:rPr>
              <a:t>earth pressure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30053" y="3811601"/>
            <a:ext cx="1502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u="sng" dirty="0" smtClean="0">
                <a:solidFill>
                  <a:srgbClr val="0070C0"/>
                </a:solidFill>
              </a:rPr>
              <a:t>Active Earth Pressure</a:t>
            </a:r>
            <a:endParaRPr lang="en-US" altLang="en-US" sz="1200" u="sng" dirty="0">
              <a:solidFill>
                <a:srgbClr val="0070C0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52531" y="6247548"/>
            <a:ext cx="3064762" cy="2126030"/>
            <a:chOff x="340905" y="5142648"/>
            <a:chExt cx="3064762" cy="2126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01495" y="5466596"/>
                  <a:ext cx="3004172" cy="2764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+2 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∅</m:t>
                                      </m:r>
                                    </m:num>
                                    <m:den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95" y="5466596"/>
                  <a:ext cx="3004172" cy="27642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20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401495" y="6189541"/>
                  <a:ext cx="1582350" cy="2112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95" y="6189541"/>
                  <a:ext cx="1582350" cy="2112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703" t="-1764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/>
            <p:cNvSpPr txBox="1"/>
            <p:nvPr/>
          </p:nvSpPr>
          <p:spPr>
            <a:xfrm>
              <a:off x="378777" y="5772782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Or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78778" y="6611914"/>
                  <a:ext cx="2176568" cy="2805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1 −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func>
                        </m:den>
                      </m:f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78" y="6611914"/>
                  <a:ext cx="2176568" cy="28052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21" t="-217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Text Box 209"/>
            <p:cNvSpPr txBox="1">
              <a:spLocks noChangeArrowheads="1"/>
            </p:cNvSpPr>
            <p:nvPr/>
          </p:nvSpPr>
          <p:spPr bwMode="auto">
            <a:xfrm>
              <a:off x="620597" y="6991679"/>
              <a:ext cx="26757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 dirty="0">
                  <a:solidFill>
                    <a:srgbClr val="FF0000"/>
                  </a:solidFill>
                </a:rPr>
                <a:t>Coefficient of passive earth pressure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0905" y="5142648"/>
              <a:ext cx="1572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1200" u="sng" dirty="0" smtClean="0">
                  <a:solidFill>
                    <a:srgbClr val="FF0000"/>
                  </a:solidFill>
                </a:rPr>
                <a:t>Passive Earth Pressure</a:t>
              </a:r>
              <a:endParaRPr lang="en-US" altLang="en-US" sz="1200" u="sng" dirty="0">
                <a:solidFill>
                  <a:srgbClr val="FF0000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00165" y="6891401"/>
              <a:ext cx="177800" cy="222250"/>
            </a:xfrm>
            <a:custGeom>
              <a:avLst/>
              <a:gdLst>
                <a:gd name="connsiteX0" fmla="*/ 0 w 177800"/>
                <a:gd name="connsiteY0" fmla="*/ 0 h 222250"/>
                <a:gd name="connsiteX1" fmla="*/ 69850 w 177800"/>
                <a:gd name="connsiteY1" fmla="*/ 171450 h 222250"/>
                <a:gd name="connsiteX2" fmla="*/ 177800 w 17780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222250">
                  <a:moveTo>
                    <a:pt x="0" y="0"/>
                  </a:moveTo>
                  <a:cubicBezTo>
                    <a:pt x="20108" y="67204"/>
                    <a:pt x="40217" y="134408"/>
                    <a:pt x="69850" y="171450"/>
                  </a:cubicBezTo>
                  <a:cubicBezTo>
                    <a:pt x="99483" y="208492"/>
                    <a:pt x="138641" y="215371"/>
                    <a:pt x="177800" y="22225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4" name="Freeform 133"/>
          <p:cNvSpPr/>
          <p:nvPr/>
        </p:nvSpPr>
        <p:spPr>
          <a:xfrm>
            <a:off x="426085" y="5491635"/>
            <a:ext cx="177800" cy="222250"/>
          </a:xfrm>
          <a:custGeom>
            <a:avLst/>
            <a:gdLst>
              <a:gd name="connsiteX0" fmla="*/ 0 w 177800"/>
              <a:gd name="connsiteY0" fmla="*/ 0 h 222250"/>
              <a:gd name="connsiteX1" fmla="*/ 69850 w 177800"/>
              <a:gd name="connsiteY1" fmla="*/ 171450 h 222250"/>
              <a:gd name="connsiteX2" fmla="*/ 177800 w 177800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222250">
                <a:moveTo>
                  <a:pt x="0" y="0"/>
                </a:moveTo>
                <a:cubicBezTo>
                  <a:pt x="20108" y="67204"/>
                  <a:pt x="40217" y="134408"/>
                  <a:pt x="69850" y="171450"/>
                </a:cubicBezTo>
                <a:cubicBezTo>
                  <a:pt x="99483" y="208492"/>
                  <a:pt x="138641" y="215371"/>
                  <a:pt x="177800" y="2222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330053" y="6247548"/>
            <a:ext cx="3192019" cy="224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17120" y="3783910"/>
            <a:ext cx="3192019" cy="2248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8" name="Group 357"/>
          <p:cNvGrpSpPr/>
          <p:nvPr/>
        </p:nvGrpSpPr>
        <p:grpSpPr>
          <a:xfrm>
            <a:off x="12375896" y="1443014"/>
            <a:ext cx="2873375" cy="2506662"/>
            <a:chOff x="103188" y="2424113"/>
            <a:chExt cx="2873375" cy="2506662"/>
          </a:xfrm>
        </p:grpSpPr>
        <p:grpSp>
          <p:nvGrpSpPr>
            <p:cNvPr id="359" name="Group 1"/>
            <p:cNvGrpSpPr>
              <a:grpSpLocks/>
            </p:cNvGrpSpPr>
            <p:nvPr/>
          </p:nvGrpSpPr>
          <p:grpSpPr bwMode="auto">
            <a:xfrm>
              <a:off x="514350" y="2424113"/>
              <a:ext cx="2462213" cy="2506662"/>
              <a:chOff x="5376863" y="1536700"/>
              <a:chExt cx="3739086" cy="3804782"/>
            </a:xfrm>
          </p:grpSpPr>
          <p:sp>
            <p:nvSpPr>
              <p:cNvPr id="367" name="Freeform 59" descr="Light horizontal"/>
              <p:cNvSpPr>
                <a:spLocks/>
              </p:cNvSpPr>
              <p:nvPr/>
            </p:nvSpPr>
            <p:spPr bwMode="auto">
              <a:xfrm>
                <a:off x="6272213" y="2527300"/>
                <a:ext cx="869950" cy="2509838"/>
              </a:xfrm>
              <a:custGeom>
                <a:avLst/>
                <a:gdLst>
                  <a:gd name="T0" fmla="*/ 0 w 14223"/>
                  <a:gd name="T1" fmla="*/ 0 h 15853"/>
                  <a:gd name="T2" fmla="*/ 2147483646 w 14223"/>
                  <a:gd name="T3" fmla="*/ 2147483646 h 15853"/>
                  <a:gd name="T4" fmla="*/ 2147483646 w 14223"/>
                  <a:gd name="T5" fmla="*/ 2147483646 h 15853"/>
                  <a:gd name="T6" fmla="*/ 0 w 14223"/>
                  <a:gd name="T7" fmla="*/ 0 h 158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23"/>
                  <a:gd name="T13" fmla="*/ 0 h 15853"/>
                  <a:gd name="T14" fmla="*/ 14223 w 14223"/>
                  <a:gd name="T15" fmla="*/ 15853 h 158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23" h="15853">
                    <a:moveTo>
                      <a:pt x="0" y="0"/>
                    </a:moveTo>
                    <a:lnTo>
                      <a:pt x="14223" y="14562"/>
                    </a:lnTo>
                    <a:lnTo>
                      <a:pt x="965" y="15853"/>
                    </a:lnTo>
                    <a:cubicBezTo>
                      <a:pt x="766" y="13288"/>
                      <a:pt x="566" y="4731"/>
                      <a:pt x="0" y="0"/>
                    </a:cubicBezTo>
                    <a:close/>
                  </a:path>
                </a:pathLst>
              </a:custGeom>
              <a:pattFill prst="pct50">
                <a:fgClr>
                  <a:schemeClr val="hlink">
                    <a:alpha val="67058"/>
                  </a:schemeClr>
                </a:fgClr>
                <a:bgClr>
                  <a:schemeClr val="bg1">
                    <a:alpha val="67058"/>
                  </a:schemeClr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Freeform 2"/>
              <p:cNvSpPr>
                <a:spLocks/>
              </p:cNvSpPr>
              <p:nvPr/>
            </p:nvSpPr>
            <p:spPr bwMode="auto">
              <a:xfrm>
                <a:off x="5795963" y="2525713"/>
                <a:ext cx="539750" cy="2535237"/>
              </a:xfrm>
              <a:custGeom>
                <a:avLst/>
                <a:gdLst>
                  <a:gd name="T0" fmla="*/ 2147483646 w 6028"/>
                  <a:gd name="T1" fmla="*/ 2147483646 h 10000"/>
                  <a:gd name="T2" fmla="*/ 0 w 6028"/>
                  <a:gd name="T3" fmla="*/ 2147483646 h 10000"/>
                  <a:gd name="T4" fmla="*/ 2147483646 w 6028"/>
                  <a:gd name="T5" fmla="*/ 2147483646 h 10000"/>
                  <a:gd name="T6" fmla="*/ 2147483646 w 6028"/>
                  <a:gd name="T7" fmla="*/ 0 h 10000"/>
                  <a:gd name="T8" fmla="*/ 2147483646 w 6028"/>
                  <a:gd name="T9" fmla="*/ 2147483646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28"/>
                  <a:gd name="T16" fmla="*/ 0 h 10000"/>
                  <a:gd name="T17" fmla="*/ 6028 w 6028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28" h="10000">
                    <a:moveTo>
                      <a:pt x="2660" y="6"/>
                    </a:moveTo>
                    <a:lnTo>
                      <a:pt x="0" y="10000"/>
                    </a:lnTo>
                    <a:lnTo>
                      <a:pt x="6028" y="9950"/>
                    </a:lnTo>
                    <a:lnTo>
                      <a:pt x="5479" y="0"/>
                    </a:lnTo>
                    <a:lnTo>
                      <a:pt x="2660" y="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9" name="Line 4"/>
              <p:cNvSpPr>
                <a:spLocks noChangeShapeType="1"/>
              </p:cNvSpPr>
              <p:nvPr/>
            </p:nvSpPr>
            <p:spPr bwMode="auto">
              <a:xfrm flipV="1">
                <a:off x="6291263" y="1536700"/>
                <a:ext cx="2543175" cy="981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Text Box 5"/>
              <p:cNvSpPr txBox="1">
                <a:spLocks noChangeArrowheads="1"/>
              </p:cNvSpPr>
              <p:nvPr/>
            </p:nvSpPr>
            <p:spPr bwMode="auto">
              <a:xfrm>
                <a:off x="8029574" y="1667947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1" name="Line 6"/>
              <p:cNvSpPr>
                <a:spLocks noChangeShapeType="1"/>
              </p:cNvSpPr>
              <p:nvPr/>
            </p:nvSpPr>
            <p:spPr bwMode="auto">
              <a:xfrm>
                <a:off x="7789863" y="1933575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Line 8"/>
              <p:cNvSpPr>
                <a:spLocks noChangeShapeType="1"/>
              </p:cNvSpPr>
              <p:nvPr/>
            </p:nvSpPr>
            <p:spPr bwMode="auto">
              <a:xfrm flipH="1">
                <a:off x="5395913" y="5046663"/>
                <a:ext cx="939800" cy="14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Line 32"/>
              <p:cNvSpPr>
                <a:spLocks noChangeShapeType="1"/>
              </p:cNvSpPr>
              <p:nvPr/>
            </p:nvSpPr>
            <p:spPr bwMode="auto">
              <a:xfrm flipH="1">
                <a:off x="6291263" y="3671888"/>
                <a:ext cx="1936750" cy="720725"/>
              </a:xfrm>
              <a:prstGeom prst="line">
                <a:avLst/>
              </a:prstGeom>
              <a:noFill/>
              <a:ln w="19050">
                <a:solidFill>
                  <a:srgbClr val="3399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Line 47"/>
              <p:cNvSpPr>
                <a:spLocks noChangeShapeType="1"/>
              </p:cNvSpPr>
              <p:nvPr/>
            </p:nvSpPr>
            <p:spPr bwMode="auto">
              <a:xfrm flipH="1">
                <a:off x="5376863" y="2527300"/>
                <a:ext cx="581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Line 48"/>
              <p:cNvSpPr>
                <a:spLocks noChangeShapeType="1"/>
              </p:cNvSpPr>
              <p:nvPr/>
            </p:nvSpPr>
            <p:spPr bwMode="auto">
              <a:xfrm flipV="1">
                <a:off x="5662613" y="2527300"/>
                <a:ext cx="0" cy="254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Text Box 49"/>
              <p:cNvSpPr txBox="1">
                <a:spLocks noChangeArrowheads="1"/>
              </p:cNvSpPr>
              <p:nvPr/>
            </p:nvSpPr>
            <p:spPr bwMode="auto">
              <a:xfrm>
                <a:off x="5503863" y="3614738"/>
                <a:ext cx="258404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H</a:t>
                </a:r>
              </a:p>
            </p:txBody>
          </p:sp>
          <p:sp>
            <p:nvSpPr>
              <p:cNvPr id="377" name="Text Box 52"/>
              <p:cNvSpPr txBox="1">
                <a:spLocks noChangeArrowheads="1"/>
              </p:cNvSpPr>
              <p:nvPr/>
            </p:nvSpPr>
            <p:spPr bwMode="auto">
              <a:xfrm>
                <a:off x="5703888" y="5126038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Fig.1 </a:t>
                </a:r>
              </a:p>
            </p:txBody>
          </p:sp>
          <p:sp>
            <p:nvSpPr>
              <p:cNvPr id="378" name="Text Box 5"/>
              <p:cNvSpPr txBox="1">
                <a:spLocks noChangeArrowheads="1"/>
              </p:cNvSpPr>
              <p:nvPr/>
            </p:nvSpPr>
            <p:spPr bwMode="auto">
              <a:xfrm>
                <a:off x="7673976" y="3710351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9" name="Line 6"/>
              <p:cNvSpPr>
                <a:spLocks noChangeShapeType="1"/>
              </p:cNvSpPr>
              <p:nvPr/>
            </p:nvSpPr>
            <p:spPr bwMode="auto">
              <a:xfrm>
                <a:off x="7450138" y="3957638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Text Box 12"/>
              <p:cNvSpPr txBox="1">
                <a:spLocks noChangeArrowheads="1"/>
              </p:cNvSpPr>
              <p:nvPr/>
            </p:nvSpPr>
            <p:spPr bwMode="auto">
              <a:xfrm rot="20364187">
                <a:off x="7030643" y="3314996"/>
                <a:ext cx="2085306" cy="421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P</a:t>
                </a:r>
                <a:r>
                  <a:rPr lang="en-US" sz="1200" baseline="-25000" dirty="0">
                    <a:solidFill>
                      <a:srgbClr val="3399FF"/>
                    </a:solidFill>
                    <a:latin typeface="Arial" charset="0"/>
                  </a:rPr>
                  <a:t>a 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= 0.5 </a:t>
                </a:r>
                <a:r>
                  <a:rPr lang="en-US" sz="1200" dirty="0">
                    <a:solidFill>
                      <a:srgbClr val="3399FF"/>
                    </a:solidFill>
                    <a:latin typeface="Symbol" pitchFamily="18" charset="2"/>
                  </a:rPr>
                  <a:t>g 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H</a:t>
                </a:r>
                <a:r>
                  <a:rPr lang="en-US" sz="1200" baseline="30000" dirty="0">
                    <a:solidFill>
                      <a:srgbClr val="3399FF"/>
                    </a:solidFill>
                    <a:latin typeface="Arial" charset="0"/>
                  </a:rPr>
                  <a:t>2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 K</a:t>
                </a:r>
                <a:r>
                  <a:rPr lang="en-US" sz="1200" baseline="-25000" dirty="0">
                    <a:solidFill>
                      <a:srgbClr val="3399FF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381" name="Text Box 5"/>
              <p:cNvSpPr txBox="1">
                <a:spLocks noChangeArrowheads="1"/>
              </p:cNvSpPr>
              <p:nvPr/>
            </p:nvSpPr>
            <p:spPr bwMode="auto">
              <a:xfrm>
                <a:off x="6873874" y="4729966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82" name="Line 6"/>
              <p:cNvSpPr>
                <a:spLocks noChangeShapeType="1"/>
              </p:cNvSpPr>
              <p:nvPr/>
            </p:nvSpPr>
            <p:spPr bwMode="auto">
              <a:xfrm>
                <a:off x="6650038" y="4973638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83" name="Straight Connector 8"/>
              <p:cNvCxnSpPr>
                <a:cxnSpLocks noChangeShapeType="1"/>
              </p:cNvCxnSpPr>
              <p:nvPr/>
            </p:nvCxnSpPr>
            <p:spPr bwMode="auto">
              <a:xfrm flipH="1">
                <a:off x="6985000" y="213360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4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7042150" y="213360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5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7069138" y="395605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6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7126288" y="395605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7" name="Straight Connector 38"/>
              <p:cNvCxnSpPr>
                <a:cxnSpLocks noChangeShapeType="1"/>
              </p:cNvCxnSpPr>
              <p:nvPr/>
            </p:nvCxnSpPr>
            <p:spPr bwMode="auto">
              <a:xfrm flipH="1">
                <a:off x="6489700" y="4859338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8" name="Straight Connector 39"/>
              <p:cNvCxnSpPr>
                <a:cxnSpLocks noChangeShapeType="1"/>
              </p:cNvCxnSpPr>
              <p:nvPr/>
            </p:nvCxnSpPr>
            <p:spPr bwMode="auto">
              <a:xfrm flipH="1">
                <a:off x="6546850" y="4859338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Freeform 3"/>
            <p:cNvSpPr>
              <a:spLocks/>
            </p:cNvSpPr>
            <p:nvPr/>
          </p:nvSpPr>
          <p:spPr bwMode="auto">
            <a:xfrm>
              <a:off x="493713" y="3400425"/>
              <a:ext cx="606425" cy="312738"/>
            </a:xfrm>
            <a:custGeom>
              <a:avLst/>
              <a:gdLst>
                <a:gd name="T0" fmla="*/ 605632 w 607219"/>
                <a:gd name="T1" fmla="*/ 306639 h 313014"/>
                <a:gd name="T2" fmla="*/ 363379 w 607219"/>
                <a:gd name="T3" fmla="*/ 285246 h 313014"/>
                <a:gd name="T4" fmla="*/ 334879 w 607219"/>
                <a:gd name="T5" fmla="*/ 92705 h 313014"/>
                <a:gd name="T6" fmla="*/ 0 w 607219"/>
                <a:gd name="T7" fmla="*/ 0 h 3130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7219" h="313014">
                  <a:moveTo>
                    <a:pt x="607219" y="307181"/>
                  </a:moveTo>
                  <a:cubicBezTo>
                    <a:pt x="583406" y="314325"/>
                    <a:pt x="409575" y="321469"/>
                    <a:pt x="364331" y="285750"/>
                  </a:cubicBezTo>
                  <a:cubicBezTo>
                    <a:pt x="319087" y="250031"/>
                    <a:pt x="396478" y="140494"/>
                    <a:pt x="335756" y="92869"/>
                  </a:cubicBezTo>
                  <a:cubicBezTo>
                    <a:pt x="275034" y="45244"/>
                    <a:pt x="125015" y="22622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" name="TextBox 4"/>
            <p:cNvSpPr txBox="1">
              <a:spLocks noChangeArrowheads="1"/>
            </p:cNvSpPr>
            <p:nvPr/>
          </p:nvSpPr>
          <p:spPr bwMode="auto">
            <a:xfrm>
              <a:off x="103188" y="3233738"/>
              <a:ext cx="46513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Symbol" panose="05050102010706020507" pitchFamily="18" charset="2"/>
                </a:rPr>
                <a:t>d</a:t>
              </a:r>
              <a:r>
                <a:rPr lang="en-US" altLang="en-US" sz="1000" dirty="0"/>
                <a:t> = 0</a:t>
              </a:r>
            </a:p>
          </p:txBody>
        </p:sp>
        <p:grpSp>
          <p:nvGrpSpPr>
            <p:cNvPr id="362" name="Group 5"/>
            <p:cNvGrpSpPr>
              <a:grpSpLocks/>
            </p:cNvGrpSpPr>
            <p:nvPr/>
          </p:nvGrpSpPr>
          <p:grpSpPr bwMode="auto">
            <a:xfrm>
              <a:off x="2281238" y="2717800"/>
              <a:ext cx="561975" cy="446088"/>
              <a:chOff x="2281584" y="2718499"/>
              <a:chExt cx="561529" cy="445557"/>
            </a:xfrm>
          </p:grpSpPr>
          <p:sp>
            <p:nvSpPr>
              <p:cNvPr id="364" name="Text Box 182"/>
              <p:cNvSpPr txBox="1">
                <a:spLocks noChangeArrowheads="1"/>
              </p:cNvSpPr>
              <p:nvPr/>
            </p:nvSpPr>
            <p:spPr bwMode="auto">
              <a:xfrm>
                <a:off x="2281584" y="2720875"/>
                <a:ext cx="56038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1100" dirty="0"/>
                  <a:t> =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Symbol" panose="05050102010706020507" pitchFamily="18" charset="2"/>
                  </a:rPr>
                  <a:t>f </a:t>
                </a:r>
                <a:r>
                  <a:rPr lang="en-US" altLang="en-US" sz="1100" dirty="0"/>
                  <a:t>=</a:t>
                </a:r>
              </a:p>
            </p:txBody>
          </p:sp>
          <p:sp>
            <p:nvSpPr>
              <p:cNvPr id="365" name="Text Box 183"/>
              <p:cNvSpPr txBox="1">
                <a:spLocks noChangeArrowheads="1"/>
              </p:cNvSpPr>
              <p:nvPr/>
            </p:nvSpPr>
            <p:spPr bwMode="auto">
              <a:xfrm>
                <a:off x="2580362" y="2718499"/>
                <a:ext cx="26161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 dirty="0"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366" name="Text Box 184"/>
              <p:cNvSpPr txBox="1">
                <a:spLocks noChangeArrowheads="1"/>
              </p:cNvSpPr>
              <p:nvPr/>
            </p:nvSpPr>
            <p:spPr bwMode="auto">
              <a:xfrm>
                <a:off x="2581503" y="2902446"/>
                <a:ext cx="26161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 dirty="0">
                    <a:cs typeface="Arial" panose="020B0604020202020204" pitchFamily="34" charset="0"/>
                  </a:rPr>
                  <a:t>√</a:t>
                </a:r>
              </a:p>
            </p:txBody>
          </p:sp>
        </p:grpSp>
        <p:sp>
          <p:nvSpPr>
            <p:cNvPr id="363" name="Rectangle 35897"/>
            <p:cNvSpPr>
              <a:spLocks noChangeArrowheads="1"/>
            </p:cNvSpPr>
            <p:nvPr/>
          </p:nvSpPr>
          <p:spPr bwMode="auto">
            <a:xfrm>
              <a:off x="1041400" y="4632325"/>
              <a:ext cx="100013" cy="101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389" name="Rectangle 4"/>
          <p:cNvSpPr>
            <a:spLocks noChangeArrowheads="1"/>
          </p:cNvSpPr>
          <p:nvPr/>
        </p:nvSpPr>
        <p:spPr bwMode="auto">
          <a:xfrm>
            <a:off x="12059045" y="1169428"/>
            <a:ext cx="340349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Active Earth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Pressure in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 f) Soil with inclined backfill</a:t>
            </a:r>
            <a:endParaRPr lang="en-US" altLang="en-US" sz="1100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90" name="Group 2"/>
          <p:cNvGrpSpPr>
            <a:grpSpLocks/>
          </p:cNvGrpSpPr>
          <p:nvPr/>
        </p:nvGrpSpPr>
        <p:grpSpPr bwMode="auto">
          <a:xfrm>
            <a:off x="10778288" y="1542987"/>
            <a:ext cx="2430358" cy="428625"/>
            <a:chOff x="643203" y="2724148"/>
            <a:chExt cx="3912922" cy="690614"/>
          </a:xfrm>
        </p:grpSpPr>
        <p:grpSp>
          <p:nvGrpSpPr>
            <p:cNvPr id="391" name="Group 22"/>
            <p:cNvGrpSpPr>
              <a:grpSpLocks/>
            </p:cNvGrpSpPr>
            <p:nvPr/>
          </p:nvGrpSpPr>
          <p:grpSpPr bwMode="auto">
            <a:xfrm>
              <a:off x="643203" y="2727325"/>
              <a:ext cx="3912922" cy="670800"/>
              <a:chOff x="408883" y="3141405"/>
              <a:chExt cx="3912394" cy="672175"/>
            </a:xfrm>
          </p:grpSpPr>
          <p:sp>
            <p:nvSpPr>
              <p:cNvPr id="398" name="TextBox 16"/>
              <p:cNvSpPr txBox="1">
                <a:spLocks noChangeArrowheads="1"/>
              </p:cNvSpPr>
              <p:nvPr/>
            </p:nvSpPr>
            <p:spPr bwMode="auto">
              <a:xfrm>
                <a:off x="408883" y="3234100"/>
                <a:ext cx="1294221" cy="372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K</a:t>
                </a:r>
                <a:r>
                  <a:rPr lang="en-US" altLang="en-US" sz="900" baseline="-25000" dirty="0"/>
                  <a:t>a</a:t>
                </a:r>
                <a:r>
                  <a:rPr lang="en-US" altLang="en-US" sz="900" dirty="0"/>
                  <a:t> = </a:t>
                </a:r>
                <a:r>
                  <a:rPr lang="en-US" altLang="en-US" sz="900" dirty="0" err="1" smtClean="0"/>
                  <a:t>cos</a:t>
                </a:r>
                <a:r>
                  <a:rPr lang="en-US" altLang="en-US" sz="900" dirty="0" err="1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 .</a:t>
                </a:r>
                <a:endParaRPr lang="en-US" altLang="en-US" sz="9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39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1482213" y="3474885"/>
                <a:ext cx="2839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0" name="TextBox 19"/>
              <p:cNvSpPr txBox="1">
                <a:spLocks noChangeArrowheads="1"/>
              </p:cNvSpPr>
              <p:nvPr/>
            </p:nvSpPr>
            <p:spPr bwMode="auto">
              <a:xfrm>
                <a:off x="1682023" y="3141405"/>
                <a:ext cx="2366099" cy="37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 smtClean="0"/>
                  <a:t>Cos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  (</a:t>
                </a:r>
                <a:r>
                  <a:rPr lang="en-US" altLang="en-US" sz="900" dirty="0" smtClean="0"/>
                  <a:t>cos</a:t>
                </a:r>
                <a:r>
                  <a:rPr lang="en-US" altLang="en-US" sz="900" baseline="30000" dirty="0" smtClean="0"/>
                  <a:t>2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cos</a:t>
                </a:r>
                <a:r>
                  <a:rPr lang="en-US" altLang="en-US" sz="900" baseline="30000" dirty="0"/>
                  <a:t>2</a:t>
                </a:r>
                <a:r>
                  <a:rPr lang="en-US" altLang="en-US" sz="900" dirty="0"/>
                  <a:t> </a:t>
                </a:r>
                <a:r>
                  <a:rPr lang="en-US" altLang="en-US" sz="9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900" dirty="0"/>
                  <a:t>)</a:t>
                </a:r>
                <a:endParaRPr lang="en-US" altLang="en-US" sz="900" baseline="30000" dirty="0"/>
              </a:p>
            </p:txBody>
          </p:sp>
          <p:sp>
            <p:nvSpPr>
              <p:cNvPr id="401" name="TextBox 20"/>
              <p:cNvSpPr txBox="1">
                <a:spLocks noChangeArrowheads="1"/>
              </p:cNvSpPr>
              <p:nvPr/>
            </p:nvSpPr>
            <p:spPr bwMode="auto">
              <a:xfrm>
                <a:off x="1662240" y="3441293"/>
                <a:ext cx="2371259" cy="37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 smtClean="0"/>
                  <a:t>Cos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+   (</a:t>
                </a:r>
                <a:r>
                  <a:rPr lang="en-US" altLang="en-US" sz="900" dirty="0" smtClean="0"/>
                  <a:t>cos</a:t>
                </a:r>
                <a:r>
                  <a:rPr lang="en-US" altLang="en-US" sz="900" baseline="30000" dirty="0" smtClean="0"/>
                  <a:t>2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cos</a:t>
                </a:r>
                <a:r>
                  <a:rPr lang="en-US" altLang="en-US" sz="900" baseline="30000" dirty="0"/>
                  <a:t>2</a:t>
                </a:r>
                <a:r>
                  <a:rPr lang="en-US" altLang="en-US" sz="900" dirty="0"/>
                  <a:t> </a:t>
                </a:r>
                <a:r>
                  <a:rPr lang="en-US" altLang="en-US" sz="9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900" dirty="0"/>
                  <a:t>)</a:t>
                </a:r>
                <a:endParaRPr lang="en-US" altLang="en-US" sz="900" baseline="30000" dirty="0"/>
              </a:p>
            </p:txBody>
          </p:sp>
        </p:grpSp>
        <p:grpSp>
          <p:nvGrpSpPr>
            <p:cNvPr id="392" name="Group 4"/>
            <p:cNvGrpSpPr>
              <a:grpSpLocks/>
            </p:cNvGrpSpPr>
            <p:nvPr/>
          </p:nvGrpSpPr>
          <p:grpSpPr bwMode="auto">
            <a:xfrm>
              <a:off x="2511425" y="2724148"/>
              <a:ext cx="1830388" cy="371526"/>
              <a:chOff x="2510943" y="2724016"/>
              <a:chExt cx="1830076" cy="371582"/>
            </a:xfrm>
          </p:grpSpPr>
          <p:sp>
            <p:nvSpPr>
              <p:cNvPr id="396" name="TextBox 1"/>
              <p:cNvSpPr txBox="1">
                <a:spLocks noChangeArrowheads="1"/>
              </p:cNvSpPr>
              <p:nvPr/>
            </p:nvSpPr>
            <p:spPr bwMode="auto">
              <a:xfrm>
                <a:off x="2510943" y="2724016"/>
                <a:ext cx="419392" cy="37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√</a:t>
                </a:r>
              </a:p>
            </p:txBody>
          </p:sp>
          <p:cxnSp>
            <p:nvCxnSpPr>
              <p:cNvPr id="397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2739690" y="2783544"/>
                <a:ext cx="160132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3" name="Group 27"/>
            <p:cNvGrpSpPr>
              <a:grpSpLocks/>
            </p:cNvGrpSpPr>
            <p:nvPr/>
          </p:nvGrpSpPr>
          <p:grpSpPr bwMode="auto">
            <a:xfrm>
              <a:off x="2508250" y="3043236"/>
              <a:ext cx="1830388" cy="371526"/>
              <a:chOff x="2510943" y="2724016"/>
              <a:chExt cx="1830076" cy="371582"/>
            </a:xfrm>
          </p:grpSpPr>
          <p:sp>
            <p:nvSpPr>
              <p:cNvPr id="394" name="TextBox 28"/>
              <p:cNvSpPr txBox="1">
                <a:spLocks noChangeArrowheads="1"/>
              </p:cNvSpPr>
              <p:nvPr/>
            </p:nvSpPr>
            <p:spPr bwMode="auto">
              <a:xfrm>
                <a:off x="2510943" y="2724016"/>
                <a:ext cx="419392" cy="37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√</a:t>
                </a:r>
              </a:p>
            </p:txBody>
          </p:sp>
          <p:cxnSp>
            <p:nvCxnSpPr>
              <p:cNvPr id="39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739690" y="2783544"/>
                <a:ext cx="160132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89" name="Rectangle 15"/>
          <p:cNvSpPr>
            <a:spLocks noChangeArrowheads="1"/>
          </p:cNvSpPr>
          <p:nvPr/>
        </p:nvSpPr>
        <p:spPr bwMode="auto">
          <a:xfrm>
            <a:off x="12326388" y="4243898"/>
            <a:ext cx="303262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Effect of Two Soil Layers on Active </a:t>
            </a:r>
            <a:r>
              <a:rPr lang="en-US" altLang="en-US" sz="1200" u="sng" dirty="0">
                <a:solidFill>
                  <a:schemeClr val="tx2"/>
                </a:solidFill>
                <a:latin typeface="Arial Narrow" panose="020B0606020202030204" pitchFamily="34" charset="0"/>
              </a:rPr>
              <a:t>Earth </a:t>
            </a:r>
            <a:r>
              <a:rPr lang="en-US" altLang="en-US" sz="12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Pressure</a:t>
            </a:r>
            <a:endParaRPr lang="en-US" altLang="en-US" sz="1200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90" name="Group 489"/>
          <p:cNvGrpSpPr/>
          <p:nvPr/>
        </p:nvGrpSpPr>
        <p:grpSpPr>
          <a:xfrm>
            <a:off x="12177922" y="4562896"/>
            <a:ext cx="3366878" cy="2383988"/>
            <a:chOff x="1174930" y="752028"/>
            <a:chExt cx="7683320" cy="5440334"/>
          </a:xfrm>
        </p:grpSpPr>
        <p:sp>
          <p:nvSpPr>
            <p:cNvPr id="492" name="Trapezoid 21"/>
            <p:cNvSpPr>
              <a:spLocks/>
            </p:cNvSpPr>
            <p:nvPr/>
          </p:nvSpPr>
          <p:spPr bwMode="auto">
            <a:xfrm>
              <a:off x="2809875" y="2667000"/>
              <a:ext cx="2319338" cy="2895600"/>
            </a:xfrm>
            <a:custGeom>
              <a:avLst/>
              <a:gdLst>
                <a:gd name="T0" fmla="*/ 0 w 2319338"/>
                <a:gd name="T1" fmla="*/ 2895600 h 2895600"/>
                <a:gd name="T2" fmla="*/ 436960 w 2319338"/>
                <a:gd name="T3" fmla="*/ 0 h 2895600"/>
                <a:gd name="T4" fmla="*/ 1553767 w 2319338"/>
                <a:gd name="T5" fmla="*/ 0 h 2895600"/>
                <a:gd name="T6" fmla="*/ 2319338 w 2319338"/>
                <a:gd name="T7" fmla="*/ 2895600 h 2895600"/>
                <a:gd name="T8" fmla="*/ 0 w 2319338"/>
                <a:gd name="T9" fmla="*/ 2895600 h 2895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19338" h="2895600">
                  <a:moveTo>
                    <a:pt x="0" y="2895600"/>
                  </a:moveTo>
                  <a:lnTo>
                    <a:pt x="436960" y="0"/>
                  </a:lnTo>
                  <a:lnTo>
                    <a:pt x="1553767" y="0"/>
                  </a:lnTo>
                  <a:lnTo>
                    <a:pt x="2319338" y="2895600"/>
                  </a:lnTo>
                  <a:lnTo>
                    <a:pt x="0" y="2895600"/>
                  </a:lnTo>
                  <a:close/>
                </a:path>
              </a:pathLst>
            </a:custGeom>
            <a:pattFill prst="dkHorz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493" name="Freeform 80"/>
            <p:cNvSpPr>
              <a:spLocks/>
            </p:cNvSpPr>
            <p:nvPr/>
          </p:nvSpPr>
          <p:spPr bwMode="auto">
            <a:xfrm>
              <a:off x="1989138" y="1371600"/>
              <a:ext cx="1284287" cy="4191000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pattFill prst="horzBrick">
              <a:fgClr>
                <a:srgbClr val="FFC000"/>
              </a:fgClr>
              <a:bgClr>
                <a:schemeClr val="bg1"/>
              </a:bgClr>
            </a:pattFill>
            <a:ln w="3175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4" name="Line 81"/>
            <p:cNvSpPr>
              <a:spLocks noChangeShapeType="1"/>
            </p:cNvSpPr>
            <p:nvPr/>
          </p:nvSpPr>
          <p:spPr bwMode="auto">
            <a:xfrm flipV="1">
              <a:off x="3048000" y="1371600"/>
              <a:ext cx="48006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5" name="Line 82"/>
            <p:cNvSpPr>
              <a:spLocks noChangeShapeType="1"/>
            </p:cNvSpPr>
            <p:nvPr/>
          </p:nvSpPr>
          <p:spPr bwMode="auto">
            <a:xfrm>
              <a:off x="1174930" y="5562599"/>
              <a:ext cx="2098494" cy="0"/>
            </a:xfrm>
            <a:prstGeom prst="line">
              <a:avLst/>
            </a:prstGeom>
            <a:noFill/>
            <a:ln w="31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6" name="Right Triangle 20"/>
            <p:cNvSpPr>
              <a:spLocks noChangeArrowheads="1"/>
            </p:cNvSpPr>
            <p:nvPr/>
          </p:nvSpPr>
          <p:spPr bwMode="auto">
            <a:xfrm>
              <a:off x="3276600" y="1371600"/>
              <a:ext cx="838200" cy="1295400"/>
            </a:xfrm>
            <a:prstGeom prst="rtTriangle">
              <a:avLst/>
            </a:prstGeom>
            <a:pattFill prst="dkHorz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497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1219200" y="1371600"/>
              <a:ext cx="9144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8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295400" y="2667000"/>
              <a:ext cx="10668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9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00101" y="2019300"/>
              <a:ext cx="1295400" cy="3175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0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588" y="4114800"/>
              <a:ext cx="2894012" cy="1588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" name="TextBox 36"/>
            <p:cNvSpPr txBox="1">
              <a:spLocks noChangeArrowheads="1"/>
            </p:cNvSpPr>
            <p:nvPr/>
          </p:nvSpPr>
          <p:spPr bwMode="auto">
            <a:xfrm>
              <a:off x="7632699" y="1371481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502" name="TextBox 37"/>
            <p:cNvSpPr txBox="1">
              <a:spLocks noChangeArrowheads="1"/>
            </p:cNvSpPr>
            <p:nvPr/>
          </p:nvSpPr>
          <p:spPr bwMode="auto">
            <a:xfrm>
              <a:off x="1300533" y="1810781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1</a:t>
              </a:r>
            </a:p>
          </p:txBody>
        </p:sp>
        <p:sp>
          <p:nvSpPr>
            <p:cNvPr id="503" name="TextBox 38"/>
            <p:cNvSpPr txBox="1">
              <a:spLocks noChangeArrowheads="1"/>
            </p:cNvSpPr>
            <p:nvPr/>
          </p:nvSpPr>
          <p:spPr bwMode="auto">
            <a:xfrm>
              <a:off x="1360371" y="4037258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2</a:t>
              </a:r>
            </a:p>
          </p:txBody>
        </p:sp>
        <p:sp>
          <p:nvSpPr>
            <p:cNvPr id="504" name="Oval 40"/>
            <p:cNvSpPr>
              <a:spLocks noChangeArrowheads="1"/>
            </p:cNvSpPr>
            <p:nvPr/>
          </p:nvSpPr>
          <p:spPr bwMode="auto">
            <a:xfrm>
              <a:off x="5091113" y="5507038"/>
              <a:ext cx="76200" cy="76200"/>
            </a:xfrm>
            <a:prstGeom prst="ellipse">
              <a:avLst/>
            </a:prstGeom>
            <a:solidFill>
              <a:srgbClr val="3399FF"/>
            </a:solidFill>
            <a:ln w="317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05" name="Oval 41"/>
            <p:cNvSpPr>
              <a:spLocks noChangeArrowheads="1"/>
            </p:cNvSpPr>
            <p:nvPr/>
          </p:nvSpPr>
          <p:spPr bwMode="auto">
            <a:xfrm>
              <a:off x="4070350" y="26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06" name="TextBox 42"/>
            <p:cNvSpPr txBox="1">
              <a:spLocks noChangeArrowheads="1"/>
            </p:cNvSpPr>
            <p:nvPr/>
          </p:nvSpPr>
          <p:spPr bwMode="auto">
            <a:xfrm>
              <a:off x="3835155" y="1710260"/>
              <a:ext cx="2420404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a1</a:t>
              </a: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507" name="Isosceles Triangle 506"/>
            <p:cNvSpPr/>
            <p:nvPr/>
          </p:nvSpPr>
          <p:spPr bwMode="auto">
            <a:xfrm flipV="1">
              <a:off x="6724650" y="1133475"/>
              <a:ext cx="228600" cy="228600"/>
            </a:xfrm>
            <a:prstGeom prst="triangle">
              <a:avLst/>
            </a:prstGeom>
            <a:solidFill>
              <a:schemeClr val="accent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800" dirty="0">
                <a:latin typeface="Arial" charset="0"/>
              </a:endParaRPr>
            </a:p>
          </p:txBody>
        </p:sp>
        <p:sp>
          <p:nvSpPr>
            <p:cNvPr id="508" name="TextBox 46"/>
            <p:cNvSpPr txBox="1">
              <a:spLocks noChangeArrowheads="1"/>
            </p:cNvSpPr>
            <p:nvPr/>
          </p:nvSpPr>
          <p:spPr bwMode="auto">
            <a:xfrm>
              <a:off x="6411977" y="752028"/>
              <a:ext cx="893310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G.S.</a:t>
              </a:r>
            </a:p>
          </p:txBody>
        </p:sp>
        <p:cxnSp>
          <p:nvCxnSpPr>
            <p:cNvPr id="509" name="Straight Connector 2"/>
            <p:cNvCxnSpPr>
              <a:cxnSpLocks noChangeShapeType="1"/>
              <a:stCxn id="496" idx="2"/>
            </p:cNvCxnSpPr>
            <p:nvPr/>
          </p:nvCxnSpPr>
          <p:spPr bwMode="auto">
            <a:xfrm>
              <a:off x="3276600" y="2667000"/>
              <a:ext cx="558165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0" name="TextBox 36"/>
            <p:cNvSpPr txBox="1">
              <a:spLocks noChangeArrowheads="1"/>
            </p:cNvSpPr>
            <p:nvPr/>
          </p:nvSpPr>
          <p:spPr bwMode="auto">
            <a:xfrm>
              <a:off x="7695163" y="2891598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2</a:t>
              </a:r>
            </a:p>
          </p:txBody>
        </p:sp>
        <p:sp>
          <p:nvSpPr>
            <p:cNvPr id="511" name="Oval 40"/>
            <p:cNvSpPr>
              <a:spLocks noChangeArrowheads="1"/>
            </p:cNvSpPr>
            <p:nvPr/>
          </p:nvSpPr>
          <p:spPr bwMode="auto">
            <a:xfrm>
              <a:off x="4329113" y="2632075"/>
              <a:ext cx="76200" cy="76200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12" name="Straight Arrow Connector 4"/>
            <p:cNvCxnSpPr>
              <a:cxnSpLocks noChangeShapeType="1"/>
              <a:endCxn id="505" idx="0"/>
            </p:cNvCxnSpPr>
            <p:nvPr/>
          </p:nvCxnSpPr>
          <p:spPr bwMode="auto">
            <a:xfrm flipH="1">
              <a:off x="4108451" y="2144071"/>
              <a:ext cx="131062" cy="48800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4429989" y="2701930"/>
              <a:ext cx="423935" cy="185739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" name="TextBox 42"/>
            <p:cNvSpPr txBox="1">
              <a:spLocks noChangeArrowheads="1"/>
            </p:cNvSpPr>
            <p:nvPr/>
          </p:nvSpPr>
          <p:spPr bwMode="auto">
            <a:xfrm>
              <a:off x="4688751" y="2657473"/>
              <a:ext cx="2189161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" name="TextBox 39"/>
            <p:cNvSpPr txBox="1">
              <a:spLocks noChangeArrowheads="1"/>
            </p:cNvSpPr>
            <p:nvPr/>
          </p:nvSpPr>
          <p:spPr bwMode="auto">
            <a:xfrm>
              <a:off x="4410074" y="5700712"/>
              <a:ext cx="2543175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= (g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1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+ 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)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a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</a:p>
          </p:txBody>
        </p:sp>
        <p:cxnSp>
          <p:nvCxnSpPr>
            <p:cNvPr id="516" name="Straight Arrow Connector 9"/>
            <p:cNvCxnSpPr>
              <a:cxnSpLocks noChangeShapeType="1"/>
              <a:endCxn id="504" idx="3"/>
            </p:cNvCxnSpPr>
            <p:nvPr/>
          </p:nvCxnSpPr>
          <p:spPr bwMode="auto">
            <a:xfrm flipV="1">
              <a:off x="5045357" y="5572079"/>
              <a:ext cx="56914" cy="29675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3273425" y="2647950"/>
              <a:ext cx="835025" cy="0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8" name="Straight Arrow Connector 52"/>
            <p:cNvCxnSpPr>
              <a:cxnSpLocks noChangeShapeType="1"/>
            </p:cNvCxnSpPr>
            <p:nvPr/>
          </p:nvCxnSpPr>
          <p:spPr bwMode="auto">
            <a:xfrm flipH="1" flipV="1">
              <a:off x="3273425" y="2679700"/>
              <a:ext cx="1093788" cy="0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9" name="Straight Arrow Connector 16"/>
            <p:cNvCxnSpPr>
              <a:cxnSpLocks noChangeShapeType="1"/>
            </p:cNvCxnSpPr>
            <p:nvPr/>
          </p:nvCxnSpPr>
          <p:spPr bwMode="auto">
            <a:xfrm>
              <a:off x="3263900" y="5540375"/>
              <a:ext cx="1874838" cy="7938"/>
            </a:xfrm>
            <a:prstGeom prst="straightConnector1">
              <a:avLst/>
            </a:prstGeom>
            <a:noFill/>
            <a:ln w="3175" algn="ctr">
              <a:solidFill>
                <a:srgbClr val="00B0F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0" name="Rectangle 20"/>
            <p:cNvSpPr>
              <a:spLocks noChangeArrowheads="1"/>
            </p:cNvSpPr>
            <p:nvPr/>
          </p:nvSpPr>
          <p:spPr bwMode="auto">
            <a:xfrm>
              <a:off x="3900488" y="776288"/>
              <a:ext cx="1513030" cy="4916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&lt; 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21" name="Rectangle 62"/>
            <p:cNvSpPr>
              <a:spLocks noChangeArrowheads="1"/>
            </p:cNvSpPr>
            <p:nvPr/>
          </p:nvSpPr>
          <p:spPr bwMode="auto">
            <a:xfrm>
              <a:off x="7405687" y="2232025"/>
              <a:ext cx="843272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22" name="Rectangle 63"/>
            <p:cNvSpPr>
              <a:spLocks noChangeArrowheads="1"/>
            </p:cNvSpPr>
            <p:nvPr/>
          </p:nvSpPr>
          <p:spPr bwMode="auto">
            <a:xfrm>
              <a:off x="7636526" y="3663822"/>
              <a:ext cx="758173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3" name="Group 522"/>
          <p:cNvGrpSpPr/>
          <p:nvPr/>
        </p:nvGrpSpPr>
        <p:grpSpPr>
          <a:xfrm>
            <a:off x="12106641" y="7022690"/>
            <a:ext cx="3366878" cy="2383988"/>
            <a:chOff x="1174930" y="752028"/>
            <a:chExt cx="7683320" cy="5440334"/>
          </a:xfrm>
        </p:grpSpPr>
        <p:sp>
          <p:nvSpPr>
            <p:cNvPr id="524" name="Trapezoid 21"/>
            <p:cNvSpPr>
              <a:spLocks/>
            </p:cNvSpPr>
            <p:nvPr/>
          </p:nvSpPr>
          <p:spPr bwMode="auto">
            <a:xfrm>
              <a:off x="2809875" y="2667001"/>
              <a:ext cx="2319338" cy="2895600"/>
            </a:xfrm>
            <a:custGeom>
              <a:avLst/>
              <a:gdLst>
                <a:gd name="T0" fmla="*/ 0 w 2319338"/>
                <a:gd name="T1" fmla="*/ 2895600 h 2895600"/>
                <a:gd name="T2" fmla="*/ 436960 w 2319338"/>
                <a:gd name="T3" fmla="*/ 0 h 2895600"/>
                <a:gd name="T4" fmla="*/ 1553767 w 2319338"/>
                <a:gd name="T5" fmla="*/ 0 h 2895600"/>
                <a:gd name="T6" fmla="*/ 2319338 w 2319338"/>
                <a:gd name="T7" fmla="*/ 2895600 h 2895600"/>
                <a:gd name="T8" fmla="*/ 0 w 2319338"/>
                <a:gd name="T9" fmla="*/ 2895600 h 2895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0 w 2319338"/>
                <a:gd name="connsiteY0" fmla="*/ 2895600 h 2895600"/>
                <a:gd name="connsiteX1" fmla="*/ 436960 w 2319338"/>
                <a:gd name="connsiteY1" fmla="*/ 0 h 2895600"/>
                <a:gd name="connsiteX2" fmla="*/ 1081001 w 2319338"/>
                <a:gd name="connsiteY2" fmla="*/ 0 h 2895600"/>
                <a:gd name="connsiteX3" fmla="*/ 2319338 w 2319338"/>
                <a:gd name="connsiteY3" fmla="*/ 2895600 h 2895600"/>
                <a:gd name="connsiteX4" fmla="*/ 0 w 2319338"/>
                <a:gd name="connsiteY4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338" h="2895600">
                  <a:moveTo>
                    <a:pt x="0" y="2895600"/>
                  </a:moveTo>
                  <a:lnTo>
                    <a:pt x="436960" y="0"/>
                  </a:lnTo>
                  <a:lnTo>
                    <a:pt x="1081001" y="0"/>
                  </a:lnTo>
                  <a:lnTo>
                    <a:pt x="2319338" y="2895600"/>
                  </a:lnTo>
                  <a:lnTo>
                    <a:pt x="0" y="2895600"/>
                  </a:lnTo>
                  <a:close/>
                </a:path>
              </a:pathLst>
            </a:custGeom>
            <a:pattFill prst="dkHorz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25" name="Freeform 80"/>
            <p:cNvSpPr>
              <a:spLocks/>
            </p:cNvSpPr>
            <p:nvPr/>
          </p:nvSpPr>
          <p:spPr bwMode="auto">
            <a:xfrm>
              <a:off x="1989138" y="1371600"/>
              <a:ext cx="1284287" cy="4191000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pattFill prst="horzBrick">
              <a:fgClr>
                <a:srgbClr val="FFC000"/>
              </a:fgClr>
              <a:bgClr>
                <a:schemeClr val="bg1"/>
              </a:bgClr>
            </a:pattFill>
            <a:ln w="3175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6" name="Line 81"/>
            <p:cNvSpPr>
              <a:spLocks noChangeShapeType="1"/>
            </p:cNvSpPr>
            <p:nvPr/>
          </p:nvSpPr>
          <p:spPr bwMode="auto">
            <a:xfrm flipV="1">
              <a:off x="3048000" y="1371600"/>
              <a:ext cx="48006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7" name="Line 82"/>
            <p:cNvSpPr>
              <a:spLocks noChangeShapeType="1"/>
            </p:cNvSpPr>
            <p:nvPr/>
          </p:nvSpPr>
          <p:spPr bwMode="auto">
            <a:xfrm>
              <a:off x="1174930" y="5562599"/>
              <a:ext cx="2098494" cy="0"/>
            </a:xfrm>
            <a:prstGeom prst="line">
              <a:avLst/>
            </a:prstGeom>
            <a:noFill/>
            <a:ln w="31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8" name="Right Triangle 20"/>
            <p:cNvSpPr>
              <a:spLocks noChangeArrowheads="1"/>
            </p:cNvSpPr>
            <p:nvPr/>
          </p:nvSpPr>
          <p:spPr bwMode="auto">
            <a:xfrm>
              <a:off x="3276600" y="1371600"/>
              <a:ext cx="838200" cy="1295400"/>
            </a:xfrm>
            <a:prstGeom prst="rtTriangle">
              <a:avLst/>
            </a:prstGeom>
            <a:pattFill prst="dkHorz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29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1219200" y="1371600"/>
              <a:ext cx="9144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0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295400" y="2667000"/>
              <a:ext cx="10668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1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00101" y="2019300"/>
              <a:ext cx="1295400" cy="3175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588" y="4114800"/>
              <a:ext cx="2894012" cy="1588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3" name="TextBox 36"/>
            <p:cNvSpPr txBox="1">
              <a:spLocks noChangeArrowheads="1"/>
            </p:cNvSpPr>
            <p:nvPr/>
          </p:nvSpPr>
          <p:spPr bwMode="auto">
            <a:xfrm>
              <a:off x="7632699" y="1371481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534" name="TextBox 37"/>
            <p:cNvSpPr txBox="1">
              <a:spLocks noChangeArrowheads="1"/>
            </p:cNvSpPr>
            <p:nvPr/>
          </p:nvSpPr>
          <p:spPr bwMode="auto">
            <a:xfrm>
              <a:off x="1300533" y="1810781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1</a:t>
              </a:r>
            </a:p>
          </p:txBody>
        </p:sp>
        <p:sp>
          <p:nvSpPr>
            <p:cNvPr id="535" name="TextBox 38"/>
            <p:cNvSpPr txBox="1">
              <a:spLocks noChangeArrowheads="1"/>
            </p:cNvSpPr>
            <p:nvPr/>
          </p:nvSpPr>
          <p:spPr bwMode="auto">
            <a:xfrm>
              <a:off x="1360371" y="4037258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2</a:t>
              </a:r>
            </a:p>
          </p:txBody>
        </p:sp>
        <p:sp>
          <p:nvSpPr>
            <p:cNvPr id="536" name="Oval 40"/>
            <p:cNvSpPr>
              <a:spLocks noChangeArrowheads="1"/>
            </p:cNvSpPr>
            <p:nvPr/>
          </p:nvSpPr>
          <p:spPr bwMode="auto">
            <a:xfrm>
              <a:off x="5091113" y="5507038"/>
              <a:ext cx="76200" cy="76200"/>
            </a:xfrm>
            <a:prstGeom prst="ellipse">
              <a:avLst/>
            </a:prstGeom>
            <a:solidFill>
              <a:srgbClr val="3399FF"/>
            </a:solidFill>
            <a:ln w="317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37" name="Oval 41"/>
            <p:cNvSpPr>
              <a:spLocks noChangeArrowheads="1"/>
            </p:cNvSpPr>
            <p:nvPr/>
          </p:nvSpPr>
          <p:spPr bwMode="auto">
            <a:xfrm>
              <a:off x="4070350" y="26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38" name="TextBox 42"/>
            <p:cNvSpPr txBox="1">
              <a:spLocks noChangeArrowheads="1"/>
            </p:cNvSpPr>
            <p:nvPr/>
          </p:nvSpPr>
          <p:spPr bwMode="auto">
            <a:xfrm>
              <a:off x="3835155" y="1710260"/>
              <a:ext cx="2420404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a1</a:t>
              </a: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539" name="Isosceles Triangle 538"/>
            <p:cNvSpPr/>
            <p:nvPr/>
          </p:nvSpPr>
          <p:spPr bwMode="auto">
            <a:xfrm flipV="1">
              <a:off x="6724650" y="1133475"/>
              <a:ext cx="228600" cy="228600"/>
            </a:xfrm>
            <a:prstGeom prst="triangle">
              <a:avLst/>
            </a:prstGeom>
            <a:solidFill>
              <a:schemeClr val="accent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800" dirty="0">
                <a:latin typeface="Arial" charset="0"/>
              </a:endParaRPr>
            </a:p>
          </p:txBody>
        </p:sp>
        <p:sp>
          <p:nvSpPr>
            <p:cNvPr id="540" name="TextBox 46"/>
            <p:cNvSpPr txBox="1">
              <a:spLocks noChangeArrowheads="1"/>
            </p:cNvSpPr>
            <p:nvPr/>
          </p:nvSpPr>
          <p:spPr bwMode="auto">
            <a:xfrm>
              <a:off x="6411977" y="752028"/>
              <a:ext cx="893310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G.S.</a:t>
              </a:r>
            </a:p>
          </p:txBody>
        </p:sp>
        <p:cxnSp>
          <p:nvCxnSpPr>
            <p:cNvPr id="541" name="Straight Connector 2"/>
            <p:cNvCxnSpPr>
              <a:cxnSpLocks noChangeShapeType="1"/>
              <a:stCxn id="528" idx="2"/>
            </p:cNvCxnSpPr>
            <p:nvPr/>
          </p:nvCxnSpPr>
          <p:spPr bwMode="auto">
            <a:xfrm>
              <a:off x="3276600" y="2667000"/>
              <a:ext cx="558165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" name="TextBox 36"/>
            <p:cNvSpPr txBox="1">
              <a:spLocks noChangeArrowheads="1"/>
            </p:cNvSpPr>
            <p:nvPr/>
          </p:nvSpPr>
          <p:spPr bwMode="auto">
            <a:xfrm>
              <a:off x="7695163" y="2891598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2</a:t>
              </a:r>
            </a:p>
          </p:txBody>
        </p:sp>
        <p:sp>
          <p:nvSpPr>
            <p:cNvPr id="543" name="Oval 40"/>
            <p:cNvSpPr>
              <a:spLocks noChangeArrowheads="1"/>
            </p:cNvSpPr>
            <p:nvPr/>
          </p:nvSpPr>
          <p:spPr bwMode="auto">
            <a:xfrm>
              <a:off x="3814332" y="2619984"/>
              <a:ext cx="76199" cy="7619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44" name="Straight Arrow Connector 4"/>
            <p:cNvCxnSpPr>
              <a:cxnSpLocks noChangeShapeType="1"/>
              <a:endCxn id="537" idx="0"/>
            </p:cNvCxnSpPr>
            <p:nvPr/>
          </p:nvCxnSpPr>
          <p:spPr bwMode="auto">
            <a:xfrm flipH="1">
              <a:off x="4108451" y="2144071"/>
              <a:ext cx="131062" cy="48800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5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3935806" y="2736240"/>
              <a:ext cx="423935" cy="185739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6" name="TextBox 42"/>
            <p:cNvSpPr txBox="1">
              <a:spLocks noChangeArrowheads="1"/>
            </p:cNvSpPr>
            <p:nvPr/>
          </p:nvSpPr>
          <p:spPr bwMode="auto">
            <a:xfrm>
              <a:off x="4202113" y="2671855"/>
              <a:ext cx="2189161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7" name="TextBox 39"/>
            <p:cNvSpPr txBox="1">
              <a:spLocks noChangeArrowheads="1"/>
            </p:cNvSpPr>
            <p:nvPr/>
          </p:nvSpPr>
          <p:spPr bwMode="auto">
            <a:xfrm>
              <a:off x="4410074" y="5700712"/>
              <a:ext cx="2543175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= (g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1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+ 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)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a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</a:p>
          </p:txBody>
        </p:sp>
        <p:cxnSp>
          <p:nvCxnSpPr>
            <p:cNvPr id="548" name="Straight Arrow Connector 9"/>
            <p:cNvCxnSpPr>
              <a:cxnSpLocks noChangeShapeType="1"/>
              <a:endCxn id="536" idx="3"/>
            </p:cNvCxnSpPr>
            <p:nvPr/>
          </p:nvCxnSpPr>
          <p:spPr bwMode="auto">
            <a:xfrm flipV="1">
              <a:off x="5045357" y="5572079"/>
              <a:ext cx="56914" cy="29675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9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3273425" y="2647950"/>
              <a:ext cx="835025" cy="0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0" name="Straight Arrow Connector 52"/>
            <p:cNvCxnSpPr>
              <a:cxnSpLocks noChangeShapeType="1"/>
              <a:stCxn id="543" idx="6"/>
            </p:cNvCxnSpPr>
            <p:nvPr/>
          </p:nvCxnSpPr>
          <p:spPr bwMode="auto">
            <a:xfrm flipH="1">
              <a:off x="3273426" y="2658085"/>
              <a:ext cx="617105" cy="21615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Arrow Connector 16"/>
            <p:cNvCxnSpPr>
              <a:cxnSpLocks noChangeShapeType="1"/>
            </p:cNvCxnSpPr>
            <p:nvPr/>
          </p:nvCxnSpPr>
          <p:spPr bwMode="auto">
            <a:xfrm>
              <a:off x="3263900" y="5540375"/>
              <a:ext cx="1874838" cy="7938"/>
            </a:xfrm>
            <a:prstGeom prst="straightConnector1">
              <a:avLst/>
            </a:prstGeom>
            <a:noFill/>
            <a:ln w="3175" algn="ctr">
              <a:solidFill>
                <a:srgbClr val="00B0F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2" name="Rectangle 20"/>
            <p:cNvSpPr>
              <a:spLocks noChangeArrowheads="1"/>
            </p:cNvSpPr>
            <p:nvPr/>
          </p:nvSpPr>
          <p:spPr bwMode="auto">
            <a:xfrm>
              <a:off x="3900488" y="776288"/>
              <a:ext cx="1513030" cy="4916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r>
                <a:rPr lang="en-US" altLang="en-US" sz="8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&gt; 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53" name="Rectangle 62"/>
            <p:cNvSpPr>
              <a:spLocks noChangeArrowheads="1"/>
            </p:cNvSpPr>
            <p:nvPr/>
          </p:nvSpPr>
          <p:spPr bwMode="auto">
            <a:xfrm>
              <a:off x="7405687" y="2232025"/>
              <a:ext cx="843272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54" name="Rectangle 63"/>
            <p:cNvSpPr>
              <a:spLocks noChangeArrowheads="1"/>
            </p:cNvSpPr>
            <p:nvPr/>
          </p:nvSpPr>
          <p:spPr bwMode="auto">
            <a:xfrm>
              <a:off x="7636526" y="3663822"/>
              <a:ext cx="758173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6" name="Group 2"/>
          <p:cNvGrpSpPr>
            <a:grpSpLocks/>
          </p:cNvGrpSpPr>
          <p:nvPr/>
        </p:nvGrpSpPr>
        <p:grpSpPr bwMode="auto">
          <a:xfrm flipH="1">
            <a:off x="5845791" y="930426"/>
            <a:ext cx="4169729" cy="2423432"/>
            <a:chOff x="226013" y="667008"/>
            <a:chExt cx="8721727" cy="5181600"/>
          </a:xfrm>
        </p:grpSpPr>
        <p:pic>
          <p:nvPicPr>
            <p:cNvPr id="572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3" y="667008"/>
              <a:ext cx="8721727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" name="Rectangle 572"/>
            <p:cNvSpPr/>
            <p:nvPr/>
          </p:nvSpPr>
          <p:spPr>
            <a:xfrm>
              <a:off x="1349173" y="2921616"/>
              <a:ext cx="1951083" cy="128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Active </a:t>
              </a:r>
              <a:endParaRPr lang="en-US" alt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</a:t>
              </a: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Pressure </a:t>
              </a:r>
              <a:endPara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7247514" y="4109397"/>
              <a:ext cx="1562012" cy="12832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Passive</a:t>
              </a:r>
            </a:p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</a:t>
              </a: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Pressure </a:t>
              </a:r>
              <a:endPara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5" name="Freeform 2"/>
            <p:cNvSpPr>
              <a:spLocks/>
            </p:cNvSpPr>
            <p:nvPr/>
          </p:nvSpPr>
          <p:spPr bwMode="auto">
            <a:xfrm>
              <a:off x="3286125" y="1236663"/>
              <a:ext cx="2286000" cy="3606800"/>
            </a:xfrm>
            <a:custGeom>
              <a:avLst/>
              <a:gdLst>
                <a:gd name="T0" fmla="*/ 7144 w 2286009"/>
                <a:gd name="T1" fmla="*/ 57124 h 3607594"/>
                <a:gd name="T2" fmla="*/ 57150 w 2286009"/>
                <a:gd name="T3" fmla="*/ 121390 h 3607594"/>
                <a:gd name="T4" fmla="*/ 142873 w 2286009"/>
                <a:gd name="T5" fmla="*/ 242781 h 3607594"/>
                <a:gd name="T6" fmla="*/ 171448 w 2286009"/>
                <a:gd name="T7" fmla="*/ 364171 h 3607594"/>
                <a:gd name="T8" fmla="*/ 228598 w 2286009"/>
                <a:gd name="T9" fmla="*/ 442718 h 3607594"/>
                <a:gd name="T10" fmla="*/ 278604 w 2286009"/>
                <a:gd name="T11" fmla="*/ 535545 h 3607594"/>
                <a:gd name="T12" fmla="*/ 328611 w 2286009"/>
                <a:gd name="T13" fmla="*/ 606951 h 3607594"/>
                <a:gd name="T14" fmla="*/ 385759 w 2286009"/>
                <a:gd name="T15" fmla="*/ 685498 h 3607594"/>
                <a:gd name="T16" fmla="*/ 457196 w 2286009"/>
                <a:gd name="T17" fmla="*/ 842591 h 3607594"/>
                <a:gd name="T18" fmla="*/ 550065 w 2286009"/>
                <a:gd name="T19" fmla="*/ 971122 h 3607594"/>
                <a:gd name="T20" fmla="*/ 600071 w 2286009"/>
                <a:gd name="T21" fmla="*/ 1006825 h 3607594"/>
                <a:gd name="T22" fmla="*/ 657219 w 2286009"/>
                <a:gd name="T23" fmla="*/ 1106793 h 3607594"/>
                <a:gd name="T24" fmla="*/ 692938 w 2286009"/>
                <a:gd name="T25" fmla="*/ 1213903 h 3607594"/>
                <a:gd name="T26" fmla="*/ 728657 w 2286009"/>
                <a:gd name="T27" fmla="*/ 1292449 h 3607594"/>
                <a:gd name="T28" fmla="*/ 814382 w 2286009"/>
                <a:gd name="T29" fmla="*/ 1420980 h 3607594"/>
                <a:gd name="T30" fmla="*/ 842957 w 2286009"/>
                <a:gd name="T31" fmla="*/ 1463825 h 3607594"/>
                <a:gd name="T32" fmla="*/ 907248 w 2286009"/>
                <a:gd name="T33" fmla="*/ 1563793 h 3607594"/>
                <a:gd name="T34" fmla="*/ 942967 w 2286009"/>
                <a:gd name="T35" fmla="*/ 1620917 h 3607594"/>
                <a:gd name="T36" fmla="*/ 971542 w 2286009"/>
                <a:gd name="T37" fmla="*/ 1685183 h 3607594"/>
                <a:gd name="T38" fmla="*/ 1000117 w 2286009"/>
                <a:gd name="T39" fmla="*/ 1720886 h 3607594"/>
                <a:gd name="T40" fmla="*/ 1028692 w 2286009"/>
                <a:gd name="T41" fmla="*/ 1778012 h 3607594"/>
                <a:gd name="T42" fmla="*/ 1107273 w 2286009"/>
                <a:gd name="T43" fmla="*/ 1892260 h 3607594"/>
                <a:gd name="T44" fmla="*/ 1142992 w 2286009"/>
                <a:gd name="T45" fmla="*/ 1949386 h 3607594"/>
                <a:gd name="T46" fmla="*/ 1185853 w 2286009"/>
                <a:gd name="T47" fmla="*/ 2027932 h 3607594"/>
                <a:gd name="T48" fmla="*/ 1235859 w 2286009"/>
                <a:gd name="T49" fmla="*/ 2106478 h 3607594"/>
                <a:gd name="T50" fmla="*/ 1285865 w 2286009"/>
                <a:gd name="T51" fmla="*/ 2192165 h 3607594"/>
                <a:gd name="T52" fmla="*/ 1357303 w 2286009"/>
                <a:gd name="T53" fmla="*/ 2313557 h 3607594"/>
                <a:gd name="T54" fmla="*/ 1493032 w 2286009"/>
                <a:gd name="T55" fmla="*/ 2534915 h 3607594"/>
                <a:gd name="T56" fmla="*/ 1535894 w 2286009"/>
                <a:gd name="T57" fmla="*/ 2620602 h 3607594"/>
                <a:gd name="T58" fmla="*/ 1593044 w 2286009"/>
                <a:gd name="T59" fmla="*/ 2734852 h 3607594"/>
                <a:gd name="T60" fmla="*/ 1743061 w 2286009"/>
                <a:gd name="T61" fmla="*/ 2906226 h 3607594"/>
                <a:gd name="T62" fmla="*/ 1785924 w 2286009"/>
                <a:gd name="T63" fmla="*/ 2949071 h 3607594"/>
                <a:gd name="T64" fmla="*/ 1864505 w 2286009"/>
                <a:gd name="T65" fmla="*/ 3027617 h 3607594"/>
                <a:gd name="T66" fmla="*/ 1914509 w 2286009"/>
                <a:gd name="T67" fmla="*/ 3099023 h 3607594"/>
                <a:gd name="T68" fmla="*/ 1971659 w 2286009"/>
                <a:gd name="T69" fmla="*/ 3198992 h 3607594"/>
                <a:gd name="T70" fmla="*/ 2021665 w 2286009"/>
                <a:gd name="T71" fmla="*/ 3263257 h 3607594"/>
                <a:gd name="T72" fmla="*/ 2164538 w 2286009"/>
                <a:gd name="T73" fmla="*/ 3406069 h 3607594"/>
                <a:gd name="T74" fmla="*/ 2228832 w 2286009"/>
                <a:gd name="T75" fmla="*/ 3491756 h 3607594"/>
                <a:gd name="T76" fmla="*/ 2257407 w 2286009"/>
                <a:gd name="T77" fmla="*/ 3570303 h 3607594"/>
                <a:gd name="T78" fmla="*/ 2285982 w 2286009"/>
                <a:gd name="T79" fmla="*/ 3570303 h 36075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86009" h="3607594">
                  <a:moveTo>
                    <a:pt x="0" y="0"/>
                  </a:moveTo>
                  <a:cubicBezTo>
                    <a:pt x="2381" y="19050"/>
                    <a:pt x="583" y="39108"/>
                    <a:pt x="7144" y="57150"/>
                  </a:cubicBezTo>
                  <a:cubicBezTo>
                    <a:pt x="10597" y="66644"/>
                    <a:pt x="22373" y="70606"/>
                    <a:pt x="28575" y="78581"/>
                  </a:cubicBezTo>
                  <a:cubicBezTo>
                    <a:pt x="39117" y="92135"/>
                    <a:pt x="45008" y="109302"/>
                    <a:pt x="57150" y="121444"/>
                  </a:cubicBezTo>
                  <a:cubicBezTo>
                    <a:pt x="120371" y="184665"/>
                    <a:pt x="99355" y="156178"/>
                    <a:pt x="128588" y="200025"/>
                  </a:cubicBezTo>
                  <a:cubicBezTo>
                    <a:pt x="133350" y="214312"/>
                    <a:pt x="141212" y="227919"/>
                    <a:pt x="142875" y="242887"/>
                  </a:cubicBezTo>
                  <a:cubicBezTo>
                    <a:pt x="145256" y="264318"/>
                    <a:pt x="145080" y="286191"/>
                    <a:pt x="150019" y="307181"/>
                  </a:cubicBezTo>
                  <a:cubicBezTo>
                    <a:pt x="154679" y="326986"/>
                    <a:pt x="164497" y="345211"/>
                    <a:pt x="171450" y="364331"/>
                  </a:cubicBezTo>
                  <a:cubicBezTo>
                    <a:pt x="174023" y="371408"/>
                    <a:pt x="175226" y="379027"/>
                    <a:pt x="178594" y="385762"/>
                  </a:cubicBezTo>
                  <a:cubicBezTo>
                    <a:pt x="193123" y="414821"/>
                    <a:pt x="204650" y="413640"/>
                    <a:pt x="228600" y="442912"/>
                  </a:cubicBezTo>
                  <a:cubicBezTo>
                    <a:pt x="243832" y="461529"/>
                    <a:pt x="261434" y="490949"/>
                    <a:pt x="271463" y="514350"/>
                  </a:cubicBezTo>
                  <a:cubicBezTo>
                    <a:pt x="274429" y="521271"/>
                    <a:pt x="274870" y="529243"/>
                    <a:pt x="278606" y="535781"/>
                  </a:cubicBezTo>
                  <a:cubicBezTo>
                    <a:pt x="290824" y="557162"/>
                    <a:pt x="304581" y="568899"/>
                    <a:pt x="321469" y="585787"/>
                  </a:cubicBezTo>
                  <a:cubicBezTo>
                    <a:pt x="323850" y="592931"/>
                    <a:pt x="324570" y="600866"/>
                    <a:pt x="328613" y="607219"/>
                  </a:cubicBezTo>
                  <a:cubicBezTo>
                    <a:pt x="341397" y="627309"/>
                    <a:pt x="358266" y="644556"/>
                    <a:pt x="371475" y="664369"/>
                  </a:cubicBezTo>
                  <a:lnTo>
                    <a:pt x="385763" y="685800"/>
                  </a:lnTo>
                  <a:cubicBezTo>
                    <a:pt x="400295" y="729399"/>
                    <a:pt x="384579" y="685618"/>
                    <a:pt x="414338" y="750094"/>
                  </a:cubicBezTo>
                  <a:cubicBezTo>
                    <a:pt x="423840" y="770680"/>
                    <a:pt x="443709" y="822726"/>
                    <a:pt x="457200" y="842962"/>
                  </a:cubicBezTo>
                  <a:cubicBezTo>
                    <a:pt x="474075" y="868275"/>
                    <a:pt x="493517" y="886423"/>
                    <a:pt x="514350" y="907256"/>
                  </a:cubicBezTo>
                  <a:cubicBezTo>
                    <a:pt x="525129" y="939591"/>
                    <a:pt x="521412" y="934704"/>
                    <a:pt x="550069" y="971550"/>
                  </a:cubicBezTo>
                  <a:cubicBezTo>
                    <a:pt x="556271" y="979525"/>
                    <a:pt x="563279" y="987109"/>
                    <a:pt x="571500" y="992981"/>
                  </a:cubicBezTo>
                  <a:cubicBezTo>
                    <a:pt x="580166" y="999171"/>
                    <a:pt x="590550" y="1002506"/>
                    <a:pt x="600075" y="1007269"/>
                  </a:cubicBezTo>
                  <a:cubicBezTo>
                    <a:pt x="610695" y="1039127"/>
                    <a:pt x="605033" y="1027306"/>
                    <a:pt x="628650" y="1064419"/>
                  </a:cubicBezTo>
                  <a:cubicBezTo>
                    <a:pt x="637869" y="1078906"/>
                    <a:pt x="657225" y="1107281"/>
                    <a:pt x="657225" y="1107281"/>
                  </a:cubicBezTo>
                  <a:cubicBezTo>
                    <a:pt x="664399" y="1143150"/>
                    <a:pt x="664156" y="1149611"/>
                    <a:pt x="678656" y="1185862"/>
                  </a:cubicBezTo>
                  <a:cubicBezTo>
                    <a:pt x="682611" y="1195750"/>
                    <a:pt x="689305" y="1204429"/>
                    <a:pt x="692944" y="1214437"/>
                  </a:cubicBezTo>
                  <a:cubicBezTo>
                    <a:pt x="698868" y="1230729"/>
                    <a:pt x="700057" y="1248662"/>
                    <a:pt x="707231" y="1264444"/>
                  </a:cubicBezTo>
                  <a:cubicBezTo>
                    <a:pt x="712158" y="1275283"/>
                    <a:pt x="722353" y="1282922"/>
                    <a:pt x="728663" y="1293019"/>
                  </a:cubicBezTo>
                  <a:cubicBezTo>
                    <a:pt x="734307" y="1302049"/>
                    <a:pt x="737471" y="1312462"/>
                    <a:pt x="742950" y="1321594"/>
                  </a:cubicBezTo>
                  <a:cubicBezTo>
                    <a:pt x="755119" y="1341875"/>
                    <a:pt x="802292" y="1409510"/>
                    <a:pt x="814388" y="1421606"/>
                  </a:cubicBezTo>
                  <a:lnTo>
                    <a:pt x="835819" y="1443037"/>
                  </a:lnTo>
                  <a:cubicBezTo>
                    <a:pt x="838200" y="1450181"/>
                    <a:pt x="839595" y="1457734"/>
                    <a:pt x="842963" y="1464469"/>
                  </a:cubicBezTo>
                  <a:cubicBezTo>
                    <a:pt x="853505" y="1485554"/>
                    <a:pt x="873558" y="1502342"/>
                    <a:pt x="885825" y="1521619"/>
                  </a:cubicBezTo>
                  <a:cubicBezTo>
                    <a:pt x="894401" y="1535095"/>
                    <a:pt x="899037" y="1550784"/>
                    <a:pt x="907256" y="1564481"/>
                  </a:cubicBezTo>
                  <a:cubicBezTo>
                    <a:pt x="913382" y="1574691"/>
                    <a:pt x="922378" y="1582959"/>
                    <a:pt x="928688" y="1593056"/>
                  </a:cubicBezTo>
                  <a:cubicBezTo>
                    <a:pt x="934332" y="1602086"/>
                    <a:pt x="937691" y="1612385"/>
                    <a:pt x="942975" y="1621631"/>
                  </a:cubicBezTo>
                  <a:cubicBezTo>
                    <a:pt x="947235" y="1629086"/>
                    <a:pt x="952500" y="1635918"/>
                    <a:pt x="957263" y="1643062"/>
                  </a:cubicBezTo>
                  <a:lnTo>
                    <a:pt x="971550" y="1685925"/>
                  </a:lnTo>
                  <a:cubicBezTo>
                    <a:pt x="973931" y="1693069"/>
                    <a:pt x="972429" y="1703179"/>
                    <a:pt x="978694" y="1707356"/>
                  </a:cubicBezTo>
                  <a:lnTo>
                    <a:pt x="1000125" y="1721644"/>
                  </a:lnTo>
                  <a:cubicBezTo>
                    <a:pt x="1007269" y="1733550"/>
                    <a:pt x="1015347" y="1744943"/>
                    <a:pt x="1021556" y="1757362"/>
                  </a:cubicBezTo>
                  <a:cubicBezTo>
                    <a:pt x="1024924" y="1764097"/>
                    <a:pt x="1024964" y="1772256"/>
                    <a:pt x="1028700" y="1778794"/>
                  </a:cubicBezTo>
                  <a:cubicBezTo>
                    <a:pt x="1034607" y="1789132"/>
                    <a:pt x="1043386" y="1797558"/>
                    <a:pt x="1050131" y="1807369"/>
                  </a:cubicBezTo>
                  <a:cubicBezTo>
                    <a:pt x="1069587" y="1835669"/>
                    <a:pt x="1091922" y="1862377"/>
                    <a:pt x="1107281" y="1893094"/>
                  </a:cubicBezTo>
                  <a:cubicBezTo>
                    <a:pt x="1112044" y="1902619"/>
                    <a:pt x="1115925" y="1912638"/>
                    <a:pt x="1121569" y="1921669"/>
                  </a:cubicBezTo>
                  <a:cubicBezTo>
                    <a:pt x="1127879" y="1931765"/>
                    <a:pt x="1136396" y="1940337"/>
                    <a:pt x="1143000" y="1950244"/>
                  </a:cubicBezTo>
                  <a:cubicBezTo>
                    <a:pt x="1150702" y="1961797"/>
                    <a:pt x="1157782" y="1973773"/>
                    <a:pt x="1164431" y="1985962"/>
                  </a:cubicBezTo>
                  <a:cubicBezTo>
                    <a:pt x="1172080" y="1999986"/>
                    <a:pt x="1177002" y="2015534"/>
                    <a:pt x="1185863" y="2028825"/>
                  </a:cubicBezTo>
                  <a:cubicBezTo>
                    <a:pt x="1191467" y="2037231"/>
                    <a:pt x="1200150" y="2043112"/>
                    <a:pt x="1207294" y="2050256"/>
                  </a:cubicBezTo>
                  <a:cubicBezTo>
                    <a:pt x="1216819" y="2069306"/>
                    <a:pt x="1224055" y="2089684"/>
                    <a:pt x="1235869" y="2107406"/>
                  </a:cubicBezTo>
                  <a:cubicBezTo>
                    <a:pt x="1265804" y="2152310"/>
                    <a:pt x="1234233" y="2103033"/>
                    <a:pt x="1264444" y="2157412"/>
                  </a:cubicBezTo>
                  <a:cubicBezTo>
                    <a:pt x="1271187" y="2169550"/>
                    <a:pt x="1279378" y="2180860"/>
                    <a:pt x="1285875" y="2193131"/>
                  </a:cubicBezTo>
                  <a:cubicBezTo>
                    <a:pt x="1300823" y="2221366"/>
                    <a:pt x="1308780" y="2253909"/>
                    <a:pt x="1328738" y="2278856"/>
                  </a:cubicBezTo>
                  <a:cubicBezTo>
                    <a:pt x="1338263" y="2290762"/>
                    <a:pt x="1349030" y="2301774"/>
                    <a:pt x="1357313" y="2314575"/>
                  </a:cubicBezTo>
                  <a:cubicBezTo>
                    <a:pt x="1375284" y="2342349"/>
                    <a:pt x="1407319" y="2400300"/>
                    <a:pt x="1407319" y="2400300"/>
                  </a:cubicBezTo>
                  <a:cubicBezTo>
                    <a:pt x="1425206" y="2471846"/>
                    <a:pt x="1408657" y="2420958"/>
                    <a:pt x="1493044" y="2536031"/>
                  </a:cubicBezTo>
                  <a:cubicBezTo>
                    <a:pt x="1502569" y="2557462"/>
                    <a:pt x="1511131" y="2579348"/>
                    <a:pt x="1521619" y="2600325"/>
                  </a:cubicBezTo>
                  <a:cubicBezTo>
                    <a:pt x="1525459" y="2608004"/>
                    <a:pt x="1531356" y="2614475"/>
                    <a:pt x="1535906" y="2621756"/>
                  </a:cubicBezTo>
                  <a:cubicBezTo>
                    <a:pt x="1543265" y="2633531"/>
                    <a:pt x="1551128" y="2645056"/>
                    <a:pt x="1557338" y="2657475"/>
                  </a:cubicBezTo>
                  <a:cubicBezTo>
                    <a:pt x="1575973" y="2694744"/>
                    <a:pt x="1567864" y="2698268"/>
                    <a:pt x="1593056" y="2736056"/>
                  </a:cubicBezTo>
                  <a:cubicBezTo>
                    <a:pt x="1623635" y="2781924"/>
                    <a:pt x="1639996" y="2787335"/>
                    <a:pt x="1685925" y="2821781"/>
                  </a:cubicBezTo>
                  <a:cubicBezTo>
                    <a:pt x="1732278" y="2902898"/>
                    <a:pt x="1694396" y="2842601"/>
                    <a:pt x="1743075" y="2907506"/>
                  </a:cubicBezTo>
                  <a:cubicBezTo>
                    <a:pt x="1748226" y="2914375"/>
                    <a:pt x="1751292" y="2922866"/>
                    <a:pt x="1757363" y="2928937"/>
                  </a:cubicBezTo>
                  <a:cubicBezTo>
                    <a:pt x="1765782" y="2937356"/>
                    <a:pt x="1776413" y="2943225"/>
                    <a:pt x="1785938" y="2950369"/>
                  </a:cubicBezTo>
                  <a:cubicBezTo>
                    <a:pt x="1799816" y="2992007"/>
                    <a:pt x="1783838" y="2958691"/>
                    <a:pt x="1835944" y="3000375"/>
                  </a:cubicBezTo>
                  <a:cubicBezTo>
                    <a:pt x="1846463" y="3008790"/>
                    <a:pt x="1854381" y="3020080"/>
                    <a:pt x="1864519" y="3028950"/>
                  </a:cubicBezTo>
                  <a:cubicBezTo>
                    <a:pt x="1873479" y="3036790"/>
                    <a:pt x="1883569" y="3043237"/>
                    <a:pt x="1893094" y="3050381"/>
                  </a:cubicBezTo>
                  <a:cubicBezTo>
                    <a:pt x="1900038" y="3071213"/>
                    <a:pt x="1901916" y="3080212"/>
                    <a:pt x="1914525" y="3100387"/>
                  </a:cubicBezTo>
                  <a:cubicBezTo>
                    <a:pt x="1920835" y="3110483"/>
                    <a:pt x="1928812" y="3119437"/>
                    <a:pt x="1935956" y="3128962"/>
                  </a:cubicBezTo>
                  <a:cubicBezTo>
                    <a:pt x="1946579" y="3160830"/>
                    <a:pt x="1945973" y="3163683"/>
                    <a:pt x="1971675" y="3200400"/>
                  </a:cubicBezTo>
                  <a:cubicBezTo>
                    <a:pt x="1977469" y="3208676"/>
                    <a:pt x="1986904" y="3213856"/>
                    <a:pt x="1993106" y="3221831"/>
                  </a:cubicBezTo>
                  <a:cubicBezTo>
                    <a:pt x="2003648" y="3235385"/>
                    <a:pt x="2010954" y="3251285"/>
                    <a:pt x="2021681" y="3264694"/>
                  </a:cubicBezTo>
                  <a:cubicBezTo>
                    <a:pt x="2036849" y="3283655"/>
                    <a:pt x="2111887" y="3347946"/>
                    <a:pt x="2114550" y="3350419"/>
                  </a:cubicBezTo>
                  <a:cubicBezTo>
                    <a:pt x="2138611" y="3372761"/>
                    <a:pt x="2149970" y="3382043"/>
                    <a:pt x="2164556" y="3407569"/>
                  </a:cubicBezTo>
                  <a:cubicBezTo>
                    <a:pt x="2169839" y="3416815"/>
                    <a:pt x="2173200" y="3427113"/>
                    <a:pt x="2178844" y="3436144"/>
                  </a:cubicBezTo>
                  <a:cubicBezTo>
                    <a:pt x="2219718" y="3501541"/>
                    <a:pt x="2179003" y="3426832"/>
                    <a:pt x="2228850" y="3493294"/>
                  </a:cubicBezTo>
                  <a:cubicBezTo>
                    <a:pt x="2235240" y="3501813"/>
                    <a:pt x="2238375" y="3512344"/>
                    <a:pt x="2243138" y="3521869"/>
                  </a:cubicBezTo>
                  <a:cubicBezTo>
                    <a:pt x="2245428" y="3531030"/>
                    <a:pt x="2252299" y="3561623"/>
                    <a:pt x="2257425" y="3571875"/>
                  </a:cubicBezTo>
                  <a:cubicBezTo>
                    <a:pt x="2263635" y="3584294"/>
                    <a:pt x="2271712" y="3595688"/>
                    <a:pt x="2278856" y="3607594"/>
                  </a:cubicBezTo>
                  <a:cubicBezTo>
                    <a:pt x="2286578" y="3576709"/>
                    <a:pt x="2286000" y="3588837"/>
                    <a:pt x="2286000" y="35718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76" name="Freeform 4"/>
            <p:cNvSpPr>
              <a:spLocks/>
            </p:cNvSpPr>
            <p:nvPr/>
          </p:nvSpPr>
          <p:spPr bwMode="auto">
            <a:xfrm>
              <a:off x="5735638" y="3243263"/>
              <a:ext cx="3122612" cy="1571625"/>
            </a:xfrm>
            <a:custGeom>
              <a:avLst/>
              <a:gdLst>
                <a:gd name="T0" fmla="*/ 35737 w 3121819"/>
                <a:gd name="T1" fmla="*/ 1564481 h 1571625"/>
                <a:gd name="T2" fmla="*/ 107211 w 3121819"/>
                <a:gd name="T3" fmla="*/ 1550193 h 1571625"/>
                <a:gd name="T4" fmla="*/ 157243 w 3121819"/>
                <a:gd name="T5" fmla="*/ 1521618 h 1571625"/>
                <a:gd name="T6" fmla="*/ 228716 w 3121819"/>
                <a:gd name="T7" fmla="*/ 1471612 h 1571625"/>
                <a:gd name="T8" fmla="*/ 350222 w 3121819"/>
                <a:gd name="T9" fmla="*/ 1435893 h 1571625"/>
                <a:gd name="T10" fmla="*/ 550349 w 3121819"/>
                <a:gd name="T11" fmla="*/ 1378743 h 1571625"/>
                <a:gd name="T12" fmla="*/ 693296 w 3121819"/>
                <a:gd name="T13" fmla="*/ 1343025 h 1571625"/>
                <a:gd name="T14" fmla="*/ 779065 w 3121819"/>
                <a:gd name="T15" fmla="*/ 1300162 h 1571625"/>
                <a:gd name="T16" fmla="*/ 893423 w 3121819"/>
                <a:gd name="T17" fmla="*/ 1221581 h 1571625"/>
                <a:gd name="T18" fmla="*/ 943455 w 3121819"/>
                <a:gd name="T19" fmla="*/ 1193006 h 1571625"/>
                <a:gd name="T20" fmla="*/ 1114991 w 3121819"/>
                <a:gd name="T21" fmla="*/ 1143000 h 1571625"/>
                <a:gd name="T22" fmla="*/ 1193613 w 3121819"/>
                <a:gd name="T23" fmla="*/ 1121568 h 1571625"/>
                <a:gd name="T24" fmla="*/ 1300823 w 3121819"/>
                <a:gd name="T25" fmla="*/ 1085850 h 1571625"/>
                <a:gd name="T26" fmla="*/ 1386592 w 3121819"/>
                <a:gd name="T27" fmla="*/ 1035843 h 1571625"/>
                <a:gd name="T28" fmla="*/ 1579571 w 3121819"/>
                <a:gd name="T29" fmla="*/ 1014412 h 1571625"/>
                <a:gd name="T30" fmla="*/ 1665340 w 3121819"/>
                <a:gd name="T31" fmla="*/ 971550 h 1571625"/>
                <a:gd name="T32" fmla="*/ 1736814 w 3121819"/>
                <a:gd name="T33" fmla="*/ 935831 h 1571625"/>
                <a:gd name="T34" fmla="*/ 1793993 w 3121819"/>
                <a:gd name="T35" fmla="*/ 878681 h 1571625"/>
                <a:gd name="T36" fmla="*/ 1858319 w 3121819"/>
                <a:gd name="T37" fmla="*/ 864393 h 1571625"/>
                <a:gd name="T38" fmla="*/ 1908352 w 3121819"/>
                <a:gd name="T39" fmla="*/ 835818 h 1571625"/>
                <a:gd name="T40" fmla="*/ 2001266 w 3121819"/>
                <a:gd name="T41" fmla="*/ 785812 h 1571625"/>
                <a:gd name="T42" fmla="*/ 2058446 w 3121819"/>
                <a:gd name="T43" fmla="*/ 742950 h 1571625"/>
                <a:gd name="T44" fmla="*/ 2158509 w 3121819"/>
                <a:gd name="T45" fmla="*/ 700087 h 1571625"/>
                <a:gd name="T46" fmla="*/ 2287162 w 3121819"/>
                <a:gd name="T47" fmla="*/ 664368 h 1571625"/>
                <a:gd name="T48" fmla="*/ 2358636 w 3121819"/>
                <a:gd name="T49" fmla="*/ 642937 h 1571625"/>
                <a:gd name="T50" fmla="*/ 2430109 w 3121819"/>
                <a:gd name="T51" fmla="*/ 600075 h 1571625"/>
                <a:gd name="T52" fmla="*/ 2530173 w 3121819"/>
                <a:gd name="T53" fmla="*/ 571500 h 1571625"/>
                <a:gd name="T54" fmla="*/ 2637384 w 3121819"/>
                <a:gd name="T55" fmla="*/ 528637 h 1571625"/>
                <a:gd name="T56" fmla="*/ 2716005 w 3121819"/>
                <a:gd name="T57" fmla="*/ 492918 h 1571625"/>
                <a:gd name="T58" fmla="*/ 2801773 w 3121819"/>
                <a:gd name="T59" fmla="*/ 471487 h 1571625"/>
                <a:gd name="T60" fmla="*/ 2880394 w 3121819"/>
                <a:gd name="T61" fmla="*/ 450056 h 1571625"/>
                <a:gd name="T62" fmla="*/ 2937574 w 3121819"/>
                <a:gd name="T63" fmla="*/ 392906 h 1571625"/>
                <a:gd name="T64" fmla="*/ 2966163 w 3121819"/>
                <a:gd name="T65" fmla="*/ 307181 h 1571625"/>
                <a:gd name="T66" fmla="*/ 3044784 w 3121819"/>
                <a:gd name="T67" fmla="*/ 128587 h 1571625"/>
                <a:gd name="T68" fmla="*/ 3123405 w 3121819"/>
                <a:gd name="T69" fmla="*/ 0 h 15716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21819" h="1571625">
                  <a:moveTo>
                    <a:pt x="0" y="1571625"/>
                  </a:moveTo>
                  <a:cubicBezTo>
                    <a:pt x="11906" y="1569244"/>
                    <a:pt x="23742" y="1566477"/>
                    <a:pt x="35719" y="1564481"/>
                  </a:cubicBezTo>
                  <a:cubicBezTo>
                    <a:pt x="52328" y="1561713"/>
                    <a:pt x="69214" y="1560639"/>
                    <a:pt x="85725" y="1557337"/>
                  </a:cubicBezTo>
                  <a:cubicBezTo>
                    <a:pt x="93109" y="1555860"/>
                    <a:pt x="99851" y="1552019"/>
                    <a:pt x="107157" y="1550193"/>
                  </a:cubicBezTo>
                  <a:cubicBezTo>
                    <a:pt x="118936" y="1547248"/>
                    <a:pt x="130969" y="1545431"/>
                    <a:pt x="142875" y="1543050"/>
                  </a:cubicBezTo>
                  <a:cubicBezTo>
                    <a:pt x="147638" y="1535906"/>
                    <a:pt x="150129" y="1526542"/>
                    <a:pt x="157163" y="1521618"/>
                  </a:cubicBezTo>
                  <a:cubicBezTo>
                    <a:pt x="174611" y="1509404"/>
                    <a:pt x="214313" y="1493043"/>
                    <a:pt x="214313" y="1493043"/>
                  </a:cubicBezTo>
                  <a:cubicBezTo>
                    <a:pt x="219075" y="1485899"/>
                    <a:pt x="222529" y="1477683"/>
                    <a:pt x="228600" y="1471612"/>
                  </a:cubicBezTo>
                  <a:cubicBezTo>
                    <a:pt x="234671" y="1465541"/>
                    <a:pt x="242577" y="1461585"/>
                    <a:pt x="250032" y="1457325"/>
                  </a:cubicBezTo>
                  <a:cubicBezTo>
                    <a:pt x="292441" y="1433091"/>
                    <a:pt x="285022" y="1442395"/>
                    <a:pt x="350044" y="1435893"/>
                  </a:cubicBezTo>
                  <a:cubicBezTo>
                    <a:pt x="449821" y="1410949"/>
                    <a:pt x="406715" y="1419304"/>
                    <a:pt x="478632" y="1407318"/>
                  </a:cubicBezTo>
                  <a:cubicBezTo>
                    <a:pt x="548196" y="1372536"/>
                    <a:pt x="494983" y="1395269"/>
                    <a:pt x="550069" y="1378743"/>
                  </a:cubicBezTo>
                  <a:cubicBezTo>
                    <a:pt x="564494" y="1374415"/>
                    <a:pt x="578076" y="1366932"/>
                    <a:pt x="592932" y="1364456"/>
                  </a:cubicBezTo>
                  <a:cubicBezTo>
                    <a:pt x="628897" y="1358462"/>
                    <a:pt x="657350" y="1354890"/>
                    <a:pt x="692944" y="1343025"/>
                  </a:cubicBezTo>
                  <a:cubicBezTo>
                    <a:pt x="707232" y="1338262"/>
                    <a:pt x="722336" y="1335472"/>
                    <a:pt x="735807" y="1328737"/>
                  </a:cubicBezTo>
                  <a:cubicBezTo>
                    <a:pt x="751165" y="1321058"/>
                    <a:pt x="763945" y="1308997"/>
                    <a:pt x="778669" y="1300162"/>
                  </a:cubicBezTo>
                  <a:cubicBezTo>
                    <a:pt x="800735" y="1286922"/>
                    <a:pt x="806506" y="1286121"/>
                    <a:pt x="828675" y="1278731"/>
                  </a:cubicBezTo>
                  <a:cubicBezTo>
                    <a:pt x="847610" y="1259796"/>
                    <a:pt x="867472" y="1234329"/>
                    <a:pt x="892969" y="1221581"/>
                  </a:cubicBezTo>
                  <a:cubicBezTo>
                    <a:pt x="899704" y="1218213"/>
                    <a:pt x="907256" y="1216818"/>
                    <a:pt x="914400" y="1214437"/>
                  </a:cubicBezTo>
                  <a:cubicBezTo>
                    <a:pt x="923925" y="1207293"/>
                    <a:pt x="932637" y="1198913"/>
                    <a:pt x="942975" y="1193006"/>
                  </a:cubicBezTo>
                  <a:cubicBezTo>
                    <a:pt x="959600" y="1183506"/>
                    <a:pt x="1003418" y="1180289"/>
                    <a:pt x="1014413" y="1178718"/>
                  </a:cubicBezTo>
                  <a:cubicBezTo>
                    <a:pt x="1084518" y="1143665"/>
                    <a:pt x="1050554" y="1153644"/>
                    <a:pt x="1114425" y="1143000"/>
                  </a:cubicBezTo>
                  <a:cubicBezTo>
                    <a:pt x="1123950" y="1138237"/>
                    <a:pt x="1132726" y="1131514"/>
                    <a:pt x="1143000" y="1128712"/>
                  </a:cubicBezTo>
                  <a:cubicBezTo>
                    <a:pt x="1159245" y="1124281"/>
                    <a:pt x="1176496" y="1124870"/>
                    <a:pt x="1193007" y="1121568"/>
                  </a:cubicBezTo>
                  <a:cubicBezTo>
                    <a:pt x="1212262" y="1117717"/>
                    <a:pt x="1231213" y="1112448"/>
                    <a:pt x="1250157" y="1107281"/>
                  </a:cubicBezTo>
                  <a:cubicBezTo>
                    <a:pt x="1278633" y="1099515"/>
                    <a:pt x="1269176" y="1099622"/>
                    <a:pt x="1300163" y="1085850"/>
                  </a:cubicBezTo>
                  <a:cubicBezTo>
                    <a:pt x="1325792" y="1074460"/>
                    <a:pt x="1333747" y="1072274"/>
                    <a:pt x="1357313" y="1064418"/>
                  </a:cubicBezTo>
                  <a:cubicBezTo>
                    <a:pt x="1366838" y="1054893"/>
                    <a:pt x="1374113" y="1042385"/>
                    <a:pt x="1385888" y="1035843"/>
                  </a:cubicBezTo>
                  <a:cubicBezTo>
                    <a:pt x="1396502" y="1029946"/>
                    <a:pt x="1409630" y="1030696"/>
                    <a:pt x="1421607" y="1028700"/>
                  </a:cubicBezTo>
                  <a:cubicBezTo>
                    <a:pt x="1486715" y="1017849"/>
                    <a:pt x="1498047" y="1019794"/>
                    <a:pt x="1578769" y="1014412"/>
                  </a:cubicBezTo>
                  <a:cubicBezTo>
                    <a:pt x="1582511" y="1013664"/>
                    <a:pt x="1627378" y="1006225"/>
                    <a:pt x="1635919" y="1000125"/>
                  </a:cubicBezTo>
                  <a:cubicBezTo>
                    <a:pt x="1646880" y="992296"/>
                    <a:pt x="1653130" y="978782"/>
                    <a:pt x="1664494" y="971550"/>
                  </a:cubicBezTo>
                  <a:cubicBezTo>
                    <a:pt x="1679794" y="961814"/>
                    <a:pt x="1698279" y="958228"/>
                    <a:pt x="1714500" y="950118"/>
                  </a:cubicBezTo>
                  <a:cubicBezTo>
                    <a:pt x="1722179" y="946278"/>
                    <a:pt x="1728788" y="940593"/>
                    <a:pt x="1735932" y="935831"/>
                  </a:cubicBezTo>
                  <a:cubicBezTo>
                    <a:pt x="1740694" y="928687"/>
                    <a:pt x="1744723" y="920996"/>
                    <a:pt x="1750219" y="914400"/>
                  </a:cubicBezTo>
                  <a:cubicBezTo>
                    <a:pt x="1761507" y="900854"/>
                    <a:pt x="1777023" y="886710"/>
                    <a:pt x="1793082" y="878681"/>
                  </a:cubicBezTo>
                  <a:cubicBezTo>
                    <a:pt x="1799817" y="875313"/>
                    <a:pt x="1807162" y="873171"/>
                    <a:pt x="1814513" y="871537"/>
                  </a:cubicBezTo>
                  <a:cubicBezTo>
                    <a:pt x="1828652" y="868395"/>
                    <a:pt x="1843088" y="866774"/>
                    <a:pt x="1857375" y="864393"/>
                  </a:cubicBezTo>
                  <a:cubicBezTo>
                    <a:pt x="1866900" y="859631"/>
                    <a:pt x="1876704" y="855389"/>
                    <a:pt x="1885950" y="850106"/>
                  </a:cubicBezTo>
                  <a:cubicBezTo>
                    <a:pt x="1893405" y="845846"/>
                    <a:pt x="1899536" y="839305"/>
                    <a:pt x="1907382" y="835818"/>
                  </a:cubicBezTo>
                  <a:cubicBezTo>
                    <a:pt x="1934942" y="823569"/>
                    <a:pt x="1954738" y="824444"/>
                    <a:pt x="1978819" y="807243"/>
                  </a:cubicBezTo>
                  <a:cubicBezTo>
                    <a:pt x="1987040" y="801371"/>
                    <a:pt x="1992489" y="792279"/>
                    <a:pt x="2000250" y="785812"/>
                  </a:cubicBezTo>
                  <a:cubicBezTo>
                    <a:pt x="2006846" y="780316"/>
                    <a:pt x="2014538" y="776287"/>
                    <a:pt x="2021682" y="771525"/>
                  </a:cubicBezTo>
                  <a:cubicBezTo>
                    <a:pt x="2048793" y="730856"/>
                    <a:pt x="2020240" y="764185"/>
                    <a:pt x="2057400" y="742950"/>
                  </a:cubicBezTo>
                  <a:cubicBezTo>
                    <a:pt x="2057464" y="742913"/>
                    <a:pt x="2101580" y="708979"/>
                    <a:pt x="2107407" y="707231"/>
                  </a:cubicBezTo>
                  <a:cubicBezTo>
                    <a:pt x="2123535" y="702393"/>
                    <a:pt x="2140744" y="702468"/>
                    <a:pt x="2157413" y="700087"/>
                  </a:cubicBezTo>
                  <a:cubicBezTo>
                    <a:pt x="2188190" y="689827"/>
                    <a:pt x="2187948" y="689563"/>
                    <a:pt x="2228850" y="678656"/>
                  </a:cubicBezTo>
                  <a:cubicBezTo>
                    <a:pt x="2247823" y="673596"/>
                    <a:pt x="2267056" y="669535"/>
                    <a:pt x="2286000" y="664368"/>
                  </a:cubicBezTo>
                  <a:cubicBezTo>
                    <a:pt x="2293265" y="662387"/>
                    <a:pt x="2300191" y="659294"/>
                    <a:pt x="2307432" y="657225"/>
                  </a:cubicBezTo>
                  <a:cubicBezTo>
                    <a:pt x="2370188" y="639296"/>
                    <a:pt x="2306080" y="660057"/>
                    <a:pt x="2357438" y="642937"/>
                  </a:cubicBezTo>
                  <a:cubicBezTo>
                    <a:pt x="2426532" y="591117"/>
                    <a:pt x="2352902" y="641633"/>
                    <a:pt x="2407444" y="614362"/>
                  </a:cubicBezTo>
                  <a:cubicBezTo>
                    <a:pt x="2415123" y="610522"/>
                    <a:pt x="2421029" y="603562"/>
                    <a:pt x="2428875" y="600075"/>
                  </a:cubicBezTo>
                  <a:cubicBezTo>
                    <a:pt x="2468283" y="582560"/>
                    <a:pt x="2469042" y="588246"/>
                    <a:pt x="2507457" y="578643"/>
                  </a:cubicBezTo>
                  <a:cubicBezTo>
                    <a:pt x="2514762" y="576817"/>
                    <a:pt x="2521583" y="573326"/>
                    <a:pt x="2528888" y="571500"/>
                  </a:cubicBezTo>
                  <a:cubicBezTo>
                    <a:pt x="2550187" y="566175"/>
                    <a:pt x="2571751" y="561975"/>
                    <a:pt x="2593182" y="557212"/>
                  </a:cubicBezTo>
                  <a:lnTo>
                    <a:pt x="2636044" y="528637"/>
                  </a:lnTo>
                  <a:cubicBezTo>
                    <a:pt x="2643188" y="523875"/>
                    <a:pt x="2649504" y="517539"/>
                    <a:pt x="2657475" y="514350"/>
                  </a:cubicBezTo>
                  <a:cubicBezTo>
                    <a:pt x="2668395" y="509982"/>
                    <a:pt x="2699696" y="496650"/>
                    <a:pt x="2714625" y="492918"/>
                  </a:cubicBezTo>
                  <a:cubicBezTo>
                    <a:pt x="2726405" y="489973"/>
                    <a:pt x="2738564" y="488720"/>
                    <a:pt x="2750344" y="485775"/>
                  </a:cubicBezTo>
                  <a:cubicBezTo>
                    <a:pt x="2767162" y="481571"/>
                    <a:pt x="2783625" y="476048"/>
                    <a:pt x="2800350" y="471487"/>
                  </a:cubicBezTo>
                  <a:cubicBezTo>
                    <a:pt x="2809822" y="468904"/>
                    <a:pt x="2819453" y="466926"/>
                    <a:pt x="2828925" y="464343"/>
                  </a:cubicBezTo>
                  <a:cubicBezTo>
                    <a:pt x="2845650" y="459782"/>
                    <a:pt x="2862263" y="454818"/>
                    <a:pt x="2878932" y="450056"/>
                  </a:cubicBezTo>
                  <a:cubicBezTo>
                    <a:pt x="2893219" y="440531"/>
                    <a:pt x="2909652" y="433623"/>
                    <a:pt x="2921794" y="421481"/>
                  </a:cubicBezTo>
                  <a:cubicBezTo>
                    <a:pt x="2929324" y="413951"/>
                    <a:pt x="2931887" y="402694"/>
                    <a:pt x="2936082" y="392906"/>
                  </a:cubicBezTo>
                  <a:cubicBezTo>
                    <a:pt x="2952117" y="355491"/>
                    <a:pt x="2933601" y="386058"/>
                    <a:pt x="2950369" y="335756"/>
                  </a:cubicBezTo>
                  <a:cubicBezTo>
                    <a:pt x="2953737" y="325653"/>
                    <a:pt x="2959894" y="316706"/>
                    <a:pt x="2964657" y="307181"/>
                  </a:cubicBezTo>
                  <a:cubicBezTo>
                    <a:pt x="2970882" y="282280"/>
                    <a:pt x="2983414" y="229040"/>
                    <a:pt x="2993232" y="214312"/>
                  </a:cubicBezTo>
                  <a:cubicBezTo>
                    <a:pt x="3040678" y="143141"/>
                    <a:pt x="2947495" y="284170"/>
                    <a:pt x="3043238" y="128587"/>
                  </a:cubicBezTo>
                  <a:cubicBezTo>
                    <a:pt x="3053465" y="111969"/>
                    <a:pt x="3091979" y="67240"/>
                    <a:pt x="3100388" y="57150"/>
                  </a:cubicBezTo>
                  <a:cubicBezTo>
                    <a:pt x="3116359" y="9236"/>
                    <a:pt x="3107939" y="27757"/>
                    <a:pt x="3121819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77" name="Text Box 18"/>
            <p:cNvSpPr txBox="1">
              <a:spLocks noChangeArrowheads="1"/>
            </p:cNvSpPr>
            <p:nvPr/>
          </p:nvSpPr>
          <p:spPr bwMode="auto">
            <a:xfrm>
              <a:off x="3182624" y="1323320"/>
              <a:ext cx="1811401" cy="92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Active Wedge</a:t>
              </a:r>
            </a:p>
          </p:txBody>
        </p:sp>
        <p:sp>
          <p:nvSpPr>
            <p:cNvPr id="578" name="Text Box 18"/>
            <p:cNvSpPr txBox="1">
              <a:spLocks noChangeArrowheads="1"/>
            </p:cNvSpPr>
            <p:nvPr/>
          </p:nvSpPr>
          <p:spPr bwMode="auto">
            <a:xfrm>
              <a:off x="6067823" y="3171197"/>
              <a:ext cx="2048170" cy="92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Passive Wedge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8987" y="6729037"/>
            <a:ext cx="3673778" cy="2621221"/>
            <a:chOff x="3348119" y="5518748"/>
            <a:chExt cx="3673778" cy="2621221"/>
          </a:xfrm>
        </p:grpSpPr>
        <p:grpSp>
          <p:nvGrpSpPr>
            <p:cNvPr id="304" name="Group 303"/>
            <p:cNvGrpSpPr/>
            <p:nvPr/>
          </p:nvGrpSpPr>
          <p:grpSpPr>
            <a:xfrm>
              <a:off x="3348119" y="5518748"/>
              <a:ext cx="3673778" cy="2621221"/>
              <a:chOff x="3641293" y="5074248"/>
              <a:chExt cx="3673778" cy="2621221"/>
            </a:xfrm>
          </p:grpSpPr>
          <p:sp>
            <p:nvSpPr>
              <p:cNvPr id="139" name="Line 100"/>
              <p:cNvSpPr>
                <a:spLocks noChangeShapeType="1"/>
              </p:cNvSpPr>
              <p:nvPr/>
            </p:nvSpPr>
            <p:spPr bwMode="auto">
              <a:xfrm>
                <a:off x="5022418" y="5369779"/>
                <a:ext cx="13970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Line 101"/>
              <p:cNvSpPr>
                <a:spLocks noChangeShapeType="1"/>
              </p:cNvSpPr>
              <p:nvPr/>
            </p:nvSpPr>
            <p:spPr bwMode="auto">
              <a:xfrm>
                <a:off x="3641293" y="7401655"/>
                <a:ext cx="1397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Rectangle 102"/>
              <p:cNvSpPr>
                <a:spLocks noChangeArrowheads="1"/>
              </p:cNvSpPr>
              <p:nvPr/>
            </p:nvSpPr>
            <p:spPr bwMode="auto">
              <a:xfrm flipH="1">
                <a:off x="5035118" y="5363429"/>
                <a:ext cx="304800" cy="2047875"/>
              </a:xfrm>
              <a:prstGeom prst="rect">
                <a:avLst/>
              </a:prstGeom>
              <a:solidFill>
                <a:srgbClr val="FFCDCD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42" name="Line 103"/>
              <p:cNvSpPr>
                <a:spLocks noChangeShapeType="1"/>
              </p:cNvSpPr>
              <p:nvPr/>
            </p:nvSpPr>
            <p:spPr bwMode="auto">
              <a:xfrm flipH="1">
                <a:off x="5039876" y="5366671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3" name="Line 104"/>
              <p:cNvSpPr>
                <a:spLocks noChangeShapeType="1"/>
              </p:cNvSpPr>
              <p:nvPr/>
            </p:nvSpPr>
            <p:spPr bwMode="auto">
              <a:xfrm flipH="1">
                <a:off x="5039881" y="55205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" name="Line 105"/>
              <p:cNvSpPr>
                <a:spLocks noChangeShapeType="1"/>
              </p:cNvSpPr>
              <p:nvPr/>
            </p:nvSpPr>
            <p:spPr bwMode="auto">
              <a:xfrm flipH="1">
                <a:off x="5039881" y="56777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5" name="Line 106"/>
              <p:cNvSpPr>
                <a:spLocks noChangeShapeType="1"/>
              </p:cNvSpPr>
              <p:nvPr/>
            </p:nvSpPr>
            <p:spPr bwMode="auto">
              <a:xfrm flipH="1">
                <a:off x="5039881" y="58349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6" name="Line 107"/>
              <p:cNvSpPr>
                <a:spLocks noChangeShapeType="1"/>
              </p:cNvSpPr>
              <p:nvPr/>
            </p:nvSpPr>
            <p:spPr bwMode="auto">
              <a:xfrm flipH="1">
                <a:off x="5039881" y="599207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" name="Line 108"/>
              <p:cNvSpPr>
                <a:spLocks noChangeShapeType="1"/>
              </p:cNvSpPr>
              <p:nvPr/>
            </p:nvSpPr>
            <p:spPr bwMode="auto">
              <a:xfrm flipH="1">
                <a:off x="5039881" y="61508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8" name="Line 109"/>
              <p:cNvSpPr>
                <a:spLocks noChangeShapeType="1"/>
              </p:cNvSpPr>
              <p:nvPr/>
            </p:nvSpPr>
            <p:spPr bwMode="auto">
              <a:xfrm flipH="1">
                <a:off x="5039881" y="63079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9" name="Line 110"/>
              <p:cNvSpPr>
                <a:spLocks noChangeShapeType="1"/>
              </p:cNvSpPr>
              <p:nvPr/>
            </p:nvSpPr>
            <p:spPr bwMode="auto">
              <a:xfrm flipH="1">
                <a:off x="5039881" y="64651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0" name="Line 111"/>
              <p:cNvSpPr>
                <a:spLocks noChangeShapeType="1"/>
              </p:cNvSpPr>
              <p:nvPr/>
            </p:nvSpPr>
            <p:spPr bwMode="auto">
              <a:xfrm flipH="1">
                <a:off x="5039881" y="66223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1" name="Line 112"/>
              <p:cNvSpPr>
                <a:spLocks noChangeShapeType="1"/>
              </p:cNvSpPr>
              <p:nvPr/>
            </p:nvSpPr>
            <p:spPr bwMode="auto">
              <a:xfrm flipH="1">
                <a:off x="5039881" y="678106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2" name="Line 113"/>
              <p:cNvSpPr>
                <a:spLocks noChangeShapeType="1"/>
              </p:cNvSpPr>
              <p:nvPr/>
            </p:nvSpPr>
            <p:spPr bwMode="auto">
              <a:xfrm flipH="1">
                <a:off x="5039881" y="69382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" name="Line 114"/>
              <p:cNvSpPr>
                <a:spLocks noChangeShapeType="1"/>
              </p:cNvSpPr>
              <p:nvPr/>
            </p:nvSpPr>
            <p:spPr bwMode="auto">
              <a:xfrm flipH="1">
                <a:off x="5039881" y="70953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Line 115"/>
              <p:cNvSpPr>
                <a:spLocks noChangeShapeType="1"/>
              </p:cNvSpPr>
              <p:nvPr/>
            </p:nvSpPr>
            <p:spPr bwMode="auto">
              <a:xfrm flipH="1">
                <a:off x="5039881" y="72525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5" name="Line 116"/>
              <p:cNvSpPr>
                <a:spLocks noChangeShapeType="1"/>
              </p:cNvSpPr>
              <p:nvPr/>
            </p:nvSpPr>
            <p:spPr bwMode="auto">
              <a:xfrm flipH="1">
                <a:off x="5039881" y="738749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5058995" y="6387428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57" name="Text Box 119"/>
              <p:cNvSpPr txBox="1">
                <a:spLocks noChangeArrowheads="1"/>
              </p:cNvSpPr>
              <p:nvPr/>
            </p:nvSpPr>
            <p:spPr bwMode="auto">
              <a:xfrm>
                <a:off x="4819218" y="7420832"/>
                <a:ext cx="677863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</a:rPr>
                  <a:t>+2c  K</a:t>
                </a:r>
                <a:r>
                  <a:rPr lang="en-US" altLang="en-US" sz="12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158" name="Freeform 120"/>
              <p:cNvSpPr>
                <a:spLocks/>
              </p:cNvSpPr>
              <p:nvPr/>
            </p:nvSpPr>
            <p:spPr bwMode="auto">
              <a:xfrm>
                <a:off x="5525656" y="5369779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Text Box 121"/>
              <p:cNvSpPr txBox="1">
                <a:spLocks noChangeArrowheads="1"/>
              </p:cNvSpPr>
              <p:nvPr/>
            </p:nvSpPr>
            <p:spPr bwMode="auto">
              <a:xfrm>
                <a:off x="5566931" y="645086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60" name="Line 122"/>
              <p:cNvSpPr>
                <a:spLocks noChangeShapeType="1"/>
              </p:cNvSpPr>
              <p:nvPr/>
            </p:nvSpPr>
            <p:spPr bwMode="auto">
              <a:xfrm flipH="1">
                <a:off x="5520893" y="7411304"/>
                <a:ext cx="6096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Line 123"/>
              <p:cNvSpPr>
                <a:spLocks noChangeShapeType="1"/>
              </p:cNvSpPr>
              <p:nvPr/>
            </p:nvSpPr>
            <p:spPr bwMode="auto">
              <a:xfrm flipH="1">
                <a:off x="5511368" y="5773004"/>
                <a:ext cx="1397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Line 124"/>
              <p:cNvSpPr>
                <a:spLocks noChangeShapeType="1"/>
              </p:cNvSpPr>
              <p:nvPr/>
            </p:nvSpPr>
            <p:spPr bwMode="auto">
              <a:xfrm flipH="1">
                <a:off x="5525656" y="5998429"/>
                <a:ext cx="18732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Line 125"/>
              <p:cNvSpPr>
                <a:spLocks noChangeShapeType="1"/>
              </p:cNvSpPr>
              <p:nvPr/>
            </p:nvSpPr>
            <p:spPr bwMode="auto">
              <a:xfrm flipH="1">
                <a:off x="5525656" y="6228617"/>
                <a:ext cx="252412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" name="Line 126"/>
              <p:cNvSpPr>
                <a:spLocks noChangeShapeType="1"/>
              </p:cNvSpPr>
              <p:nvPr/>
            </p:nvSpPr>
            <p:spPr bwMode="auto">
              <a:xfrm flipH="1">
                <a:off x="5525656" y="6466742"/>
                <a:ext cx="3317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5" name="Line 127"/>
              <p:cNvSpPr>
                <a:spLocks noChangeShapeType="1"/>
              </p:cNvSpPr>
              <p:nvPr/>
            </p:nvSpPr>
            <p:spPr bwMode="auto">
              <a:xfrm flipH="1">
                <a:off x="5522481" y="6752492"/>
                <a:ext cx="4206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6" name="Line 128"/>
              <p:cNvSpPr>
                <a:spLocks noChangeShapeType="1"/>
              </p:cNvSpPr>
              <p:nvPr/>
            </p:nvSpPr>
            <p:spPr bwMode="auto">
              <a:xfrm flipH="1">
                <a:off x="5522481" y="6957279"/>
                <a:ext cx="4778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7" name="Line 129"/>
              <p:cNvSpPr>
                <a:spLocks noChangeShapeType="1"/>
              </p:cNvSpPr>
              <p:nvPr/>
            </p:nvSpPr>
            <p:spPr bwMode="auto">
              <a:xfrm flipH="1">
                <a:off x="5528831" y="7179529"/>
                <a:ext cx="538162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8" name="Text Box 130"/>
              <p:cNvSpPr txBox="1">
                <a:spLocks noChangeArrowheads="1"/>
              </p:cNvSpPr>
              <p:nvPr/>
            </p:nvSpPr>
            <p:spPr bwMode="auto">
              <a:xfrm>
                <a:off x="5287531" y="6377048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69" name="Text Box 131"/>
              <p:cNvSpPr txBox="1">
                <a:spLocks noChangeArrowheads="1"/>
              </p:cNvSpPr>
              <p:nvPr/>
            </p:nvSpPr>
            <p:spPr bwMode="auto">
              <a:xfrm>
                <a:off x="5909831" y="633656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=</a:t>
                </a:r>
              </a:p>
            </p:txBody>
          </p:sp>
          <p:sp>
            <p:nvSpPr>
              <p:cNvPr id="170" name="Text Box 148"/>
              <p:cNvSpPr txBox="1">
                <a:spLocks noChangeArrowheads="1"/>
              </p:cNvSpPr>
              <p:nvPr/>
            </p:nvSpPr>
            <p:spPr bwMode="auto">
              <a:xfrm>
                <a:off x="5960134" y="5082442"/>
                <a:ext cx="7264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</a:rPr>
                  <a:t>+</a:t>
                </a:r>
                <a:r>
                  <a:rPr lang="en-US" altLang="en-US" sz="1200" dirty="0" smtClean="0">
                    <a:solidFill>
                      <a:srgbClr val="FF0000"/>
                    </a:solidFill>
                  </a:rPr>
                  <a:t>2c   </a:t>
                </a:r>
                <a:r>
                  <a:rPr lang="en-US" altLang="en-US" sz="1200" dirty="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12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171" name="Text Box 149"/>
              <p:cNvSpPr txBox="1">
                <a:spLocks noChangeArrowheads="1"/>
              </p:cNvSpPr>
              <p:nvPr/>
            </p:nvSpPr>
            <p:spPr bwMode="auto">
              <a:xfrm>
                <a:off x="5465334" y="7368442"/>
                <a:ext cx="81438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400" dirty="0">
                    <a:solidFill>
                      <a:srgbClr val="FF0000"/>
                    </a:solidFill>
                  </a:rPr>
                  <a:t> H K</a:t>
                </a:r>
                <a:r>
                  <a:rPr lang="en-US" altLang="en-US" sz="14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grpSp>
            <p:nvGrpSpPr>
              <p:cNvPr id="172" name="Group 172"/>
              <p:cNvGrpSpPr>
                <a:grpSpLocks/>
              </p:cNvGrpSpPr>
              <p:nvPr/>
            </p:nvGrpSpPr>
            <p:grpSpPr bwMode="auto">
              <a:xfrm>
                <a:off x="4839855" y="5074248"/>
                <a:ext cx="727076" cy="276224"/>
                <a:chOff x="4355" y="2181"/>
                <a:chExt cx="458" cy="174"/>
              </a:xfrm>
            </p:grpSpPr>
            <p:sp>
              <p:nvSpPr>
                <p:cNvPr id="173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4355" y="2181"/>
                  <a:ext cx="458" cy="1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altLang="en-US" sz="1200" dirty="0" smtClean="0">
                      <a:solidFill>
                        <a:srgbClr val="FF0000"/>
                      </a:solidFill>
                    </a:rPr>
                    <a:t>2c   </a:t>
                  </a:r>
                  <a:r>
                    <a:rPr lang="en-US" altLang="en-US" sz="1200" dirty="0">
                      <a:solidFill>
                        <a:srgbClr val="FF0000"/>
                      </a:solidFill>
                    </a:rPr>
                    <a:t>K</a:t>
                  </a:r>
                  <a:r>
                    <a:rPr lang="en-US" altLang="en-US" sz="1200" baseline="-25000" dirty="0">
                      <a:solidFill>
                        <a:srgbClr val="FF0000"/>
                      </a:solidFill>
                    </a:rPr>
                    <a:t>p</a:t>
                  </a:r>
                </a:p>
              </p:txBody>
            </p:sp>
            <p:grpSp>
              <p:nvGrpSpPr>
                <p:cNvPr id="174" name="Group 150"/>
                <p:cNvGrpSpPr>
                  <a:grpSpLocks/>
                </p:cNvGrpSpPr>
                <p:nvPr/>
              </p:nvGrpSpPr>
              <p:grpSpPr bwMode="auto">
                <a:xfrm>
                  <a:off x="4587" y="2215"/>
                  <a:ext cx="121" cy="94"/>
                  <a:chOff x="4550" y="2040"/>
                  <a:chExt cx="148" cy="108"/>
                </a:xfrm>
              </p:grpSpPr>
              <p:sp>
                <p:nvSpPr>
                  <p:cNvPr id="175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2040"/>
                    <a:ext cx="1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2040"/>
                    <a:ext cx="36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2114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up 154"/>
              <p:cNvGrpSpPr>
                <a:grpSpLocks/>
              </p:cNvGrpSpPr>
              <p:nvPr/>
            </p:nvGrpSpPr>
            <p:grpSpPr bwMode="auto">
              <a:xfrm>
                <a:off x="6324168" y="5123717"/>
                <a:ext cx="192088" cy="149225"/>
                <a:chOff x="4550" y="2040"/>
                <a:chExt cx="148" cy="108"/>
              </a:xfrm>
            </p:grpSpPr>
            <p:sp>
              <p:nvSpPr>
                <p:cNvPr id="179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0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1" name="Line 157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2" name="Group 158"/>
              <p:cNvGrpSpPr>
                <a:grpSpLocks/>
              </p:cNvGrpSpPr>
              <p:nvPr/>
            </p:nvGrpSpPr>
            <p:grpSpPr bwMode="auto">
              <a:xfrm>
                <a:off x="5173231" y="7477982"/>
                <a:ext cx="192087" cy="149225"/>
                <a:chOff x="4550" y="2040"/>
                <a:chExt cx="148" cy="108"/>
              </a:xfrm>
            </p:grpSpPr>
            <p:sp>
              <p:nvSpPr>
                <p:cNvPr id="183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4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Line 161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87" name="Text Box 162"/>
              <p:cNvSpPr txBox="1">
                <a:spLocks noChangeArrowheads="1"/>
              </p:cNvSpPr>
              <p:nvPr/>
            </p:nvSpPr>
            <p:spPr bwMode="auto">
              <a:xfrm>
                <a:off x="6235773" y="7397651"/>
                <a:ext cx="63398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000" dirty="0">
                    <a:solidFill>
                      <a:srgbClr val="FF0000"/>
                    </a:solidFill>
                  </a:rPr>
                  <a:t> H </a:t>
                </a:r>
                <a:r>
                  <a:rPr lang="en-US" altLang="en-US" sz="1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1000" baseline="-25000" dirty="0" smtClean="0">
                    <a:solidFill>
                      <a:srgbClr val="FF0000"/>
                    </a:solidFill>
                  </a:rPr>
                  <a:t>p </a:t>
                </a:r>
                <a:r>
                  <a:rPr lang="en-US" altLang="en-US" sz="1000" dirty="0" smtClean="0">
                    <a:solidFill>
                      <a:srgbClr val="FF0000"/>
                    </a:solidFill>
                  </a:rPr>
                  <a:t>+</a:t>
                </a:r>
                <a:endParaRPr lang="en-US" altLang="en-US" sz="1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6616269" y="7394695"/>
                <a:ext cx="698802" cy="246221"/>
                <a:chOff x="7315562" y="7551004"/>
                <a:chExt cx="698802" cy="246221"/>
              </a:xfrm>
            </p:grpSpPr>
            <p:sp>
              <p:nvSpPr>
                <p:cNvPr id="188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7315562" y="7551004"/>
                  <a:ext cx="6988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dirty="0" smtClean="0">
                      <a:solidFill>
                        <a:srgbClr val="FF0000"/>
                      </a:solidFill>
                    </a:rPr>
                    <a:t>   2c   K</a:t>
                  </a:r>
                  <a:r>
                    <a:rPr lang="en-US" altLang="en-US" sz="1000" baseline="-25000" dirty="0" smtClean="0">
                      <a:solidFill>
                        <a:srgbClr val="FF0000"/>
                      </a:solidFill>
                    </a:rPr>
                    <a:t>p</a:t>
                  </a:r>
                  <a:endParaRPr lang="en-US" altLang="en-US" sz="1000" baseline="-25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89" name="Group 164"/>
                <p:cNvGrpSpPr>
                  <a:grpSpLocks/>
                </p:cNvGrpSpPr>
                <p:nvPr/>
              </p:nvGrpSpPr>
              <p:grpSpPr bwMode="auto">
                <a:xfrm>
                  <a:off x="7692592" y="7576404"/>
                  <a:ext cx="175057" cy="166628"/>
                  <a:chOff x="4550" y="2040"/>
                  <a:chExt cx="148" cy="108"/>
                </a:xfrm>
              </p:grpSpPr>
              <p:sp>
                <p:nvSpPr>
                  <p:cNvPr id="190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2040"/>
                    <a:ext cx="1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2040"/>
                    <a:ext cx="36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2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2114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193" name="Rectangle 173"/>
              <p:cNvSpPr>
                <a:spLocks noChangeArrowheads="1"/>
              </p:cNvSpPr>
              <p:nvPr/>
            </p:nvSpPr>
            <p:spPr bwMode="auto">
              <a:xfrm flipH="1">
                <a:off x="6225743" y="5363429"/>
                <a:ext cx="304800" cy="20478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94" name="Line 174"/>
              <p:cNvSpPr>
                <a:spLocks noChangeShapeType="1"/>
              </p:cNvSpPr>
              <p:nvPr/>
            </p:nvSpPr>
            <p:spPr bwMode="auto">
              <a:xfrm flipH="1">
                <a:off x="6233681" y="53634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" name="Line 175"/>
              <p:cNvSpPr>
                <a:spLocks noChangeShapeType="1"/>
              </p:cNvSpPr>
              <p:nvPr/>
            </p:nvSpPr>
            <p:spPr bwMode="auto">
              <a:xfrm flipH="1">
                <a:off x="6230506" y="55205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Line 176"/>
              <p:cNvSpPr>
                <a:spLocks noChangeShapeType="1"/>
              </p:cNvSpPr>
              <p:nvPr/>
            </p:nvSpPr>
            <p:spPr bwMode="auto">
              <a:xfrm flipH="1">
                <a:off x="6230506" y="56777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77"/>
              <p:cNvSpPr>
                <a:spLocks noChangeShapeType="1"/>
              </p:cNvSpPr>
              <p:nvPr/>
            </p:nvSpPr>
            <p:spPr bwMode="auto">
              <a:xfrm flipH="1">
                <a:off x="6230506" y="58349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78"/>
              <p:cNvSpPr>
                <a:spLocks noChangeShapeType="1"/>
              </p:cNvSpPr>
              <p:nvPr/>
            </p:nvSpPr>
            <p:spPr bwMode="auto">
              <a:xfrm flipH="1">
                <a:off x="6230506" y="599207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79"/>
              <p:cNvSpPr>
                <a:spLocks noChangeShapeType="1"/>
              </p:cNvSpPr>
              <p:nvPr/>
            </p:nvSpPr>
            <p:spPr bwMode="auto">
              <a:xfrm flipH="1">
                <a:off x="6230506" y="61508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Line 180"/>
              <p:cNvSpPr>
                <a:spLocks noChangeShapeType="1"/>
              </p:cNvSpPr>
              <p:nvPr/>
            </p:nvSpPr>
            <p:spPr bwMode="auto">
              <a:xfrm flipH="1">
                <a:off x="6230506" y="63079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Line 181"/>
              <p:cNvSpPr>
                <a:spLocks noChangeShapeType="1"/>
              </p:cNvSpPr>
              <p:nvPr/>
            </p:nvSpPr>
            <p:spPr bwMode="auto">
              <a:xfrm flipH="1">
                <a:off x="6230506" y="64651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Line 182"/>
              <p:cNvSpPr>
                <a:spLocks noChangeShapeType="1"/>
              </p:cNvSpPr>
              <p:nvPr/>
            </p:nvSpPr>
            <p:spPr bwMode="auto">
              <a:xfrm flipH="1">
                <a:off x="6230506" y="66223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Line 183"/>
              <p:cNvSpPr>
                <a:spLocks noChangeShapeType="1"/>
              </p:cNvSpPr>
              <p:nvPr/>
            </p:nvSpPr>
            <p:spPr bwMode="auto">
              <a:xfrm flipH="1">
                <a:off x="6230506" y="678106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4" name="Line 184"/>
              <p:cNvSpPr>
                <a:spLocks noChangeShapeType="1"/>
              </p:cNvSpPr>
              <p:nvPr/>
            </p:nvSpPr>
            <p:spPr bwMode="auto">
              <a:xfrm flipH="1">
                <a:off x="6230506" y="69382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" name="Line 185"/>
              <p:cNvSpPr>
                <a:spLocks noChangeShapeType="1"/>
              </p:cNvSpPr>
              <p:nvPr/>
            </p:nvSpPr>
            <p:spPr bwMode="auto">
              <a:xfrm flipH="1">
                <a:off x="6230506" y="70953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" name="Line 186"/>
              <p:cNvSpPr>
                <a:spLocks noChangeShapeType="1"/>
              </p:cNvSpPr>
              <p:nvPr/>
            </p:nvSpPr>
            <p:spPr bwMode="auto">
              <a:xfrm flipH="1">
                <a:off x="6230506" y="72525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" name="Line 187"/>
              <p:cNvSpPr>
                <a:spLocks noChangeShapeType="1"/>
              </p:cNvSpPr>
              <p:nvPr/>
            </p:nvSpPr>
            <p:spPr bwMode="auto">
              <a:xfrm flipH="1">
                <a:off x="6230506" y="741130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" name="Text Box 188"/>
              <p:cNvSpPr txBox="1">
                <a:spLocks noChangeArrowheads="1"/>
              </p:cNvSpPr>
              <p:nvPr/>
            </p:nvSpPr>
            <p:spPr bwMode="auto">
              <a:xfrm flipH="1">
                <a:off x="6214631" y="639371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6535306" y="5360254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Text Box 190"/>
              <p:cNvSpPr txBox="1">
                <a:spLocks noChangeArrowheads="1"/>
              </p:cNvSpPr>
              <p:nvPr/>
            </p:nvSpPr>
            <p:spPr bwMode="auto">
              <a:xfrm>
                <a:off x="6576581" y="6441342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211" name="Line 191"/>
              <p:cNvSpPr>
                <a:spLocks noChangeShapeType="1"/>
              </p:cNvSpPr>
              <p:nvPr/>
            </p:nvSpPr>
            <p:spPr bwMode="auto">
              <a:xfrm flipH="1">
                <a:off x="6530543" y="7401779"/>
                <a:ext cx="6096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" name="Line 192"/>
              <p:cNvSpPr>
                <a:spLocks noChangeShapeType="1"/>
              </p:cNvSpPr>
              <p:nvPr/>
            </p:nvSpPr>
            <p:spPr bwMode="auto">
              <a:xfrm flipH="1">
                <a:off x="6521018" y="5763479"/>
                <a:ext cx="1397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3" name="Line 193"/>
              <p:cNvSpPr>
                <a:spLocks noChangeShapeType="1"/>
              </p:cNvSpPr>
              <p:nvPr/>
            </p:nvSpPr>
            <p:spPr bwMode="auto">
              <a:xfrm flipH="1">
                <a:off x="6535306" y="5988904"/>
                <a:ext cx="18732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Line 194"/>
              <p:cNvSpPr>
                <a:spLocks noChangeShapeType="1"/>
              </p:cNvSpPr>
              <p:nvPr/>
            </p:nvSpPr>
            <p:spPr bwMode="auto">
              <a:xfrm flipH="1">
                <a:off x="6535306" y="6219092"/>
                <a:ext cx="252412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Line 195"/>
              <p:cNvSpPr>
                <a:spLocks noChangeShapeType="1"/>
              </p:cNvSpPr>
              <p:nvPr/>
            </p:nvSpPr>
            <p:spPr bwMode="auto">
              <a:xfrm flipH="1">
                <a:off x="6535306" y="6457217"/>
                <a:ext cx="3317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Line 196"/>
              <p:cNvSpPr>
                <a:spLocks noChangeShapeType="1"/>
              </p:cNvSpPr>
              <p:nvPr/>
            </p:nvSpPr>
            <p:spPr bwMode="auto">
              <a:xfrm flipH="1">
                <a:off x="6532131" y="6742967"/>
                <a:ext cx="4206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7" name="Line 197"/>
              <p:cNvSpPr>
                <a:spLocks noChangeShapeType="1"/>
              </p:cNvSpPr>
              <p:nvPr/>
            </p:nvSpPr>
            <p:spPr bwMode="auto">
              <a:xfrm flipH="1">
                <a:off x="6532131" y="6947754"/>
                <a:ext cx="4778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8" name="Line 198"/>
              <p:cNvSpPr>
                <a:spLocks noChangeShapeType="1"/>
              </p:cNvSpPr>
              <p:nvPr/>
            </p:nvSpPr>
            <p:spPr bwMode="auto">
              <a:xfrm flipH="1">
                <a:off x="6538481" y="7170004"/>
                <a:ext cx="538162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1" name="Flowchart: Manual Operation 220"/>
              <p:cNvSpPr/>
              <p:nvPr/>
            </p:nvSpPr>
            <p:spPr>
              <a:xfrm flipV="1">
                <a:off x="4257376" y="5367325"/>
                <a:ext cx="781049" cy="204397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2000 w 10109"/>
                  <a:gd name="connsiteY3" fmla="*/ 1000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047 w 10109"/>
                  <a:gd name="connsiteY3" fmla="*/ 1025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357 w 10109"/>
                  <a:gd name="connsiteY3" fmla="*/ 10250 h 10262"/>
                  <a:gd name="connsiteX4" fmla="*/ 0 w 10109"/>
                  <a:gd name="connsiteY4" fmla="*/ 0 h 10262"/>
                  <a:gd name="connsiteX0" fmla="*/ 0 w 10171"/>
                  <a:gd name="connsiteY0" fmla="*/ 0 h 10274"/>
                  <a:gd name="connsiteX1" fmla="*/ 10062 w 10171"/>
                  <a:gd name="connsiteY1" fmla="*/ 12 h 10274"/>
                  <a:gd name="connsiteX2" fmla="*/ 10171 w 10171"/>
                  <a:gd name="connsiteY2" fmla="*/ 10274 h 10274"/>
                  <a:gd name="connsiteX3" fmla="*/ 8419 w 10171"/>
                  <a:gd name="connsiteY3" fmla="*/ 10262 h 10274"/>
                  <a:gd name="connsiteX4" fmla="*/ 0 w 10171"/>
                  <a:gd name="connsiteY4" fmla="*/ 0 h 1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1" h="10274">
                    <a:moveTo>
                      <a:pt x="0" y="0"/>
                    </a:moveTo>
                    <a:lnTo>
                      <a:pt x="10062" y="12"/>
                    </a:lnTo>
                    <a:cubicBezTo>
                      <a:pt x="10098" y="3433"/>
                      <a:pt x="10135" y="6853"/>
                      <a:pt x="10171" y="10274"/>
                    </a:cubicBezTo>
                    <a:lnTo>
                      <a:pt x="8419" y="1026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horzBrick">
                <a:fgClr>
                  <a:srgbClr val="FFE1E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9" name="Oval 558"/>
            <p:cNvSpPr/>
            <p:nvPr/>
          </p:nvSpPr>
          <p:spPr>
            <a:xfrm>
              <a:off x="4845866" y="693746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5355140" y="7003863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003265" y="6946104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>
              <a:off x="6363884" y="699379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15003" y="6696296"/>
            <a:ext cx="3536618" cy="2766235"/>
            <a:chOff x="7561040" y="6093013"/>
            <a:chExt cx="3536618" cy="2766235"/>
          </a:xfrm>
        </p:grpSpPr>
        <p:grpSp>
          <p:nvGrpSpPr>
            <p:cNvPr id="6" name="Group 5"/>
            <p:cNvGrpSpPr/>
            <p:nvPr/>
          </p:nvGrpSpPr>
          <p:grpSpPr>
            <a:xfrm>
              <a:off x="7561040" y="6371829"/>
              <a:ext cx="3348363" cy="2487419"/>
              <a:chOff x="7340473" y="6386659"/>
              <a:chExt cx="4199496" cy="3119705"/>
            </a:xfrm>
          </p:grpSpPr>
          <p:sp>
            <p:nvSpPr>
              <p:cNvPr id="438" name="Rectangle 1"/>
              <p:cNvSpPr>
                <a:spLocks noChangeArrowheads="1"/>
              </p:cNvSpPr>
              <p:nvPr/>
            </p:nvSpPr>
            <p:spPr bwMode="auto">
              <a:xfrm>
                <a:off x="8746998" y="6629815"/>
                <a:ext cx="2661937" cy="146051"/>
              </a:xfrm>
              <a:prstGeom prst="rect">
                <a:avLst/>
              </a:prstGeom>
              <a:pattFill prst="dkVert">
                <a:fgClr>
                  <a:schemeClr val="bg1"/>
                </a:fgClr>
                <a:bgClr>
                  <a:srgbClr val="0070C0"/>
                </a:bgClr>
              </a:patt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39" name="Freeform 101"/>
              <p:cNvSpPr>
                <a:spLocks/>
              </p:cNvSpPr>
              <p:nvPr/>
            </p:nvSpPr>
            <p:spPr bwMode="auto">
              <a:xfrm>
                <a:off x="8046910" y="6769515"/>
                <a:ext cx="693738" cy="2047875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pattFill prst="horzBrick">
                <a:fgClr>
                  <a:schemeClr val="accent4"/>
                </a:fgClr>
                <a:bgClr>
                  <a:schemeClr val="bg1"/>
                </a:bgClr>
              </a:pattFill>
              <a:ln w="3175" cmpd="sng">
                <a:solidFill>
                  <a:srgbClr val="00206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800" dirty="0"/>
              </a:p>
            </p:txBody>
          </p:sp>
          <p:sp>
            <p:nvSpPr>
              <p:cNvPr id="440" name="Line 102"/>
              <p:cNvSpPr>
                <a:spLocks noChangeShapeType="1"/>
              </p:cNvSpPr>
              <p:nvPr/>
            </p:nvSpPr>
            <p:spPr bwMode="auto">
              <a:xfrm>
                <a:off x="8721598" y="6772690"/>
                <a:ext cx="2818371" cy="907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1" name="Line 103"/>
              <p:cNvSpPr>
                <a:spLocks noChangeShapeType="1"/>
              </p:cNvSpPr>
              <p:nvPr/>
            </p:nvSpPr>
            <p:spPr bwMode="auto">
              <a:xfrm>
                <a:off x="7340473" y="8817390"/>
                <a:ext cx="1397000" cy="0"/>
              </a:xfrm>
              <a:prstGeom prst="line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2" name="Freeform 132"/>
              <p:cNvSpPr>
                <a:spLocks/>
              </p:cNvSpPr>
              <p:nvPr/>
            </p:nvSpPr>
            <p:spPr bwMode="auto">
              <a:xfrm>
                <a:off x="9560585" y="6772690"/>
                <a:ext cx="614363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00206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3" name="Text Box 133"/>
              <p:cNvSpPr txBox="1">
                <a:spLocks noChangeArrowheads="1"/>
              </p:cNvSpPr>
              <p:nvPr/>
            </p:nvSpPr>
            <p:spPr bwMode="auto">
              <a:xfrm>
                <a:off x="9623540" y="7853777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+</a:t>
                </a:r>
              </a:p>
            </p:txBody>
          </p:sp>
          <p:sp>
            <p:nvSpPr>
              <p:cNvPr id="444" name="Line 134"/>
              <p:cNvSpPr>
                <a:spLocks noChangeShapeType="1"/>
              </p:cNvSpPr>
              <p:nvPr/>
            </p:nvSpPr>
            <p:spPr bwMode="auto">
              <a:xfrm flipH="1">
                <a:off x="9555823" y="8814215"/>
                <a:ext cx="609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5" name="Line 135"/>
              <p:cNvSpPr>
                <a:spLocks noChangeShapeType="1"/>
              </p:cNvSpPr>
              <p:nvPr/>
            </p:nvSpPr>
            <p:spPr bwMode="auto">
              <a:xfrm flipH="1">
                <a:off x="9546298" y="7175915"/>
                <a:ext cx="1397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6" name="Line 136"/>
              <p:cNvSpPr>
                <a:spLocks noChangeShapeType="1"/>
              </p:cNvSpPr>
              <p:nvPr/>
            </p:nvSpPr>
            <p:spPr bwMode="auto">
              <a:xfrm flipH="1">
                <a:off x="9560585" y="7401340"/>
                <a:ext cx="1873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7" name="Line 137"/>
              <p:cNvSpPr>
                <a:spLocks noChangeShapeType="1"/>
              </p:cNvSpPr>
              <p:nvPr/>
            </p:nvSpPr>
            <p:spPr bwMode="auto">
              <a:xfrm flipH="1">
                <a:off x="9560585" y="7631527"/>
                <a:ext cx="25241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8" name="Line 138"/>
              <p:cNvSpPr>
                <a:spLocks noChangeShapeType="1"/>
              </p:cNvSpPr>
              <p:nvPr/>
            </p:nvSpPr>
            <p:spPr bwMode="auto">
              <a:xfrm flipH="1">
                <a:off x="9560585" y="7869652"/>
                <a:ext cx="3317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9" name="Line 139"/>
              <p:cNvSpPr>
                <a:spLocks noChangeShapeType="1"/>
              </p:cNvSpPr>
              <p:nvPr/>
            </p:nvSpPr>
            <p:spPr bwMode="auto">
              <a:xfrm flipH="1">
                <a:off x="9557410" y="8155402"/>
                <a:ext cx="4206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0" name="Line 140"/>
              <p:cNvSpPr>
                <a:spLocks noChangeShapeType="1"/>
              </p:cNvSpPr>
              <p:nvPr/>
            </p:nvSpPr>
            <p:spPr bwMode="auto">
              <a:xfrm flipH="1">
                <a:off x="9557410" y="8360190"/>
                <a:ext cx="4778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1" name="Line 141"/>
              <p:cNvSpPr>
                <a:spLocks noChangeShapeType="1"/>
              </p:cNvSpPr>
              <p:nvPr/>
            </p:nvSpPr>
            <p:spPr bwMode="auto">
              <a:xfrm flipH="1">
                <a:off x="9563760" y="8582440"/>
                <a:ext cx="538163" cy="15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2" name="Text Box 163"/>
              <p:cNvSpPr txBox="1">
                <a:spLocks noChangeArrowheads="1"/>
              </p:cNvSpPr>
              <p:nvPr/>
            </p:nvSpPr>
            <p:spPr bwMode="auto">
              <a:xfrm>
                <a:off x="9485972" y="8771352"/>
                <a:ext cx="8143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800" dirty="0"/>
                  <a:t> H K</a:t>
                </a:r>
                <a:r>
                  <a:rPr lang="en-US" altLang="en-US" sz="800" baseline="-25000" dirty="0"/>
                  <a:t>a</a:t>
                </a:r>
              </a:p>
            </p:txBody>
          </p:sp>
          <p:grpSp>
            <p:nvGrpSpPr>
              <p:cNvPr id="453" name="Group 3"/>
              <p:cNvGrpSpPr>
                <a:grpSpLocks/>
              </p:cNvGrpSpPr>
              <p:nvPr/>
            </p:nvGrpSpPr>
            <p:grpSpPr bwMode="auto">
              <a:xfrm>
                <a:off x="8746998" y="6777452"/>
                <a:ext cx="304801" cy="2047875"/>
                <a:chOff x="6800850" y="3714750"/>
                <a:chExt cx="304800" cy="2047875"/>
              </a:xfrm>
            </p:grpSpPr>
            <p:sp>
              <p:nvSpPr>
                <p:cNvPr id="454" name="Rectangle 102"/>
                <p:cNvSpPr>
                  <a:spLocks noChangeArrowheads="1"/>
                </p:cNvSpPr>
                <p:nvPr/>
              </p:nvSpPr>
              <p:spPr bwMode="auto">
                <a:xfrm flipH="1">
                  <a:off x="6800850" y="3714750"/>
                  <a:ext cx="304800" cy="2047875"/>
                </a:xfrm>
                <a:prstGeom prst="rect">
                  <a:avLst/>
                </a:prstGeom>
                <a:solidFill>
                  <a:srgbClr val="DCF9F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800" dirty="0"/>
                </a:p>
              </p:txBody>
            </p:sp>
            <p:sp>
              <p:nvSpPr>
                <p:cNvPr id="45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6805613" y="37147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6805613" y="38719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6805613" y="40290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6805613" y="418623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9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6805613" y="434340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0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6805613" y="45021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6805613" y="46593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2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6805613" y="48164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3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6805613" y="497363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4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6805613" y="513238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5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6805613" y="52895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6805613" y="54467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7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6805613" y="56038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8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6805613" y="576262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9" name="Text Box 117"/>
                <p:cNvSpPr txBox="1">
                  <a:spLocks noChangeArrowheads="1"/>
                </p:cNvSpPr>
                <p:nvPr/>
              </p:nvSpPr>
              <p:spPr bwMode="auto">
                <a:xfrm flipH="1">
                  <a:off x="6811418" y="4745038"/>
                  <a:ext cx="24397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+</a:t>
                  </a:r>
                </a:p>
              </p:txBody>
            </p:sp>
          </p:grpSp>
          <p:sp>
            <p:nvSpPr>
              <p:cNvPr id="470" name="Text Box 142"/>
              <p:cNvSpPr txBox="1">
                <a:spLocks noChangeArrowheads="1"/>
              </p:cNvSpPr>
              <p:nvPr/>
            </p:nvSpPr>
            <p:spPr bwMode="auto">
              <a:xfrm>
                <a:off x="9131426" y="7629143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471" name="Rectangle 6"/>
              <p:cNvSpPr>
                <a:spLocks noChangeArrowheads="1"/>
              </p:cNvSpPr>
              <p:nvPr/>
            </p:nvSpPr>
            <p:spPr bwMode="auto">
              <a:xfrm>
                <a:off x="8978565" y="6724669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sp>
            <p:nvSpPr>
              <p:cNvPr id="472" name="Rectangle 265"/>
              <p:cNvSpPr>
                <a:spLocks noChangeArrowheads="1"/>
              </p:cNvSpPr>
              <p:nvPr/>
            </p:nvSpPr>
            <p:spPr bwMode="auto">
              <a:xfrm>
                <a:off x="8738089" y="8780877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cxnSp>
            <p:nvCxnSpPr>
              <p:cNvPr id="473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8876061" y="8970870"/>
                <a:ext cx="7538" cy="152856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4" name="TextBox 12"/>
              <p:cNvSpPr txBox="1">
                <a:spLocks noChangeArrowheads="1"/>
              </p:cNvSpPr>
              <p:nvPr/>
            </p:nvSpPr>
            <p:spPr bwMode="auto">
              <a:xfrm>
                <a:off x="8497013" y="9044699"/>
                <a:ext cx="8850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Effect of Surcharge Load</a:t>
                </a:r>
              </a:p>
            </p:txBody>
          </p:sp>
          <p:sp>
            <p:nvSpPr>
              <p:cNvPr id="476" name="TextBox 284"/>
              <p:cNvSpPr txBox="1">
                <a:spLocks noChangeArrowheads="1"/>
              </p:cNvSpPr>
              <p:nvPr/>
            </p:nvSpPr>
            <p:spPr bwMode="auto">
              <a:xfrm>
                <a:off x="9646343" y="8960265"/>
                <a:ext cx="6804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Effect of Soil Pressure</a:t>
                </a:r>
              </a:p>
            </p:txBody>
          </p:sp>
          <p:grpSp>
            <p:nvGrpSpPr>
              <p:cNvPr id="477" name="Group 302"/>
              <p:cNvGrpSpPr>
                <a:grpSpLocks/>
              </p:cNvGrpSpPr>
              <p:nvPr/>
            </p:nvGrpSpPr>
            <p:grpSpPr bwMode="auto">
              <a:xfrm>
                <a:off x="10512291" y="6764752"/>
                <a:ext cx="450850" cy="2066925"/>
                <a:chOff x="6400716" y="3780640"/>
                <a:chExt cx="451065" cy="2047875"/>
              </a:xfrm>
              <a:pattFill prst="dkHorz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478" name="Freeform 144"/>
                <p:cNvSpPr>
                  <a:spLocks/>
                </p:cNvSpPr>
                <p:nvPr/>
              </p:nvSpPr>
              <p:spPr bwMode="auto">
                <a:xfrm>
                  <a:off x="6400716" y="3791652"/>
                  <a:ext cx="451065" cy="2018434"/>
                </a:xfrm>
                <a:custGeom>
                  <a:avLst/>
                  <a:gdLst>
                    <a:gd name="T0" fmla="*/ 2147483646 w 8611"/>
                    <a:gd name="T1" fmla="*/ 2147483646 h 10021"/>
                    <a:gd name="T2" fmla="*/ 2147483646 w 8611"/>
                    <a:gd name="T3" fmla="*/ 2147483646 h 10021"/>
                    <a:gd name="T4" fmla="*/ 790530935 w 8611"/>
                    <a:gd name="T5" fmla="*/ 0 h 10021"/>
                    <a:gd name="T6" fmla="*/ 2147483646 w 8611"/>
                    <a:gd name="T7" fmla="*/ 2147483646 h 10021"/>
                    <a:gd name="T8" fmla="*/ 2147483646 w 8611"/>
                    <a:gd name="T9" fmla="*/ 2147483646 h 100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11" h="10021">
                      <a:moveTo>
                        <a:pt x="8611" y="10021"/>
                      </a:moveTo>
                      <a:lnTo>
                        <a:pt x="2702" y="21"/>
                      </a:lnTo>
                      <a:lnTo>
                        <a:pt x="2" y="0"/>
                      </a:lnTo>
                      <a:cubicBezTo>
                        <a:pt x="-7" y="3329"/>
                        <a:pt x="29" y="6692"/>
                        <a:pt x="20" y="10021"/>
                      </a:cubicBezTo>
                      <a:lnTo>
                        <a:pt x="8611" y="1002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 sz="800" dirty="0"/>
                </a:p>
              </p:txBody>
            </p:sp>
            <p:cxnSp>
              <p:nvCxnSpPr>
                <p:cNvPr id="479" name="Straight Connector 304"/>
                <p:cNvCxnSpPr>
                  <a:cxnSpLocks noChangeShapeType="1"/>
                </p:cNvCxnSpPr>
                <p:nvPr/>
              </p:nvCxnSpPr>
              <p:spPr bwMode="auto">
                <a:xfrm>
                  <a:off x="6400800" y="3780640"/>
                  <a:ext cx="0" cy="2047875"/>
                </a:xfrm>
                <a:prstGeom prst="line">
                  <a:avLst/>
                </a:prstGeom>
                <a:grpFill/>
                <a:ln w="9525" algn="ctr">
                  <a:solidFill>
                    <a:srgbClr val="002060"/>
                  </a:solidFill>
                  <a:prstDash val="solid"/>
                  <a:round/>
                  <a:headEnd/>
                  <a:tailEnd/>
                </a:ln>
                <a:extLst/>
              </p:spPr>
            </p:cxnSp>
          </p:grpSp>
          <p:sp>
            <p:nvSpPr>
              <p:cNvPr id="480" name="Text Box 133"/>
              <p:cNvSpPr txBox="1">
                <a:spLocks noChangeArrowheads="1"/>
              </p:cNvSpPr>
              <p:nvPr/>
            </p:nvSpPr>
            <p:spPr bwMode="auto">
              <a:xfrm>
                <a:off x="10550646" y="7778368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481" name="Text Box 162"/>
              <p:cNvSpPr txBox="1">
                <a:spLocks noChangeArrowheads="1"/>
              </p:cNvSpPr>
              <p:nvPr/>
            </p:nvSpPr>
            <p:spPr bwMode="auto">
              <a:xfrm>
                <a:off x="10614396" y="6727831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grpSp>
            <p:nvGrpSpPr>
              <p:cNvPr id="482" name="Group 314"/>
              <p:cNvGrpSpPr>
                <a:grpSpLocks/>
              </p:cNvGrpSpPr>
              <p:nvPr/>
            </p:nvGrpSpPr>
            <p:grpSpPr bwMode="auto">
              <a:xfrm>
                <a:off x="10104303" y="8818970"/>
                <a:ext cx="972355" cy="219986"/>
                <a:chOff x="6039810" y="5792787"/>
                <a:chExt cx="972487" cy="219931"/>
              </a:xfrm>
            </p:grpSpPr>
            <p:sp>
              <p:nvSpPr>
                <p:cNvPr id="483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6039810" y="5792787"/>
                  <a:ext cx="814387" cy="215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qk</a:t>
                  </a:r>
                  <a:r>
                    <a:rPr lang="en-US" altLang="en-US" sz="800" baseline="-25000" dirty="0"/>
                    <a:t>a</a:t>
                  </a:r>
                </a:p>
              </p:txBody>
            </p:sp>
            <p:sp>
              <p:nvSpPr>
                <p:cNvPr id="484" name="TextBox 319"/>
                <p:cNvSpPr txBox="1">
                  <a:spLocks noChangeArrowheads="1"/>
                </p:cNvSpPr>
                <p:nvPr/>
              </p:nvSpPr>
              <p:spPr bwMode="auto">
                <a:xfrm>
                  <a:off x="6465278" y="5797328"/>
                  <a:ext cx="547019" cy="215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>
                      <a:latin typeface="Symbol" panose="05050102010706020507" pitchFamily="18" charset="2"/>
                    </a:rPr>
                    <a:t>+ g</a:t>
                  </a:r>
                  <a:r>
                    <a:rPr lang="en-US" altLang="en-US" sz="800" dirty="0"/>
                    <a:t> H K</a:t>
                  </a:r>
                  <a:r>
                    <a:rPr lang="en-US" altLang="en-US" sz="800" baseline="-25000" dirty="0"/>
                    <a:t>a</a:t>
                  </a:r>
                  <a:endParaRPr lang="en-US" altLang="en-US" sz="800" dirty="0"/>
                </a:p>
              </p:txBody>
            </p:sp>
          </p:grpSp>
          <p:sp>
            <p:nvSpPr>
              <p:cNvPr id="485" name="Text Box 142"/>
              <p:cNvSpPr txBox="1">
                <a:spLocks noChangeArrowheads="1"/>
              </p:cNvSpPr>
              <p:nvPr/>
            </p:nvSpPr>
            <p:spPr bwMode="auto">
              <a:xfrm>
                <a:off x="10125391" y="7631527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solidFill>
                      <a:srgbClr val="FF0000"/>
                    </a:solidFill>
                  </a:rPr>
                  <a:t>=</a:t>
                </a:r>
              </a:p>
            </p:txBody>
          </p:sp>
          <p:sp>
            <p:nvSpPr>
              <p:cNvPr id="486" name="Line 102"/>
              <p:cNvSpPr>
                <a:spLocks noChangeShapeType="1"/>
              </p:cNvSpPr>
              <p:nvPr/>
            </p:nvSpPr>
            <p:spPr bwMode="auto">
              <a:xfrm flipV="1">
                <a:off x="8746998" y="8813076"/>
                <a:ext cx="2695791" cy="9075"/>
              </a:xfrm>
              <a:prstGeom prst="line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87" name="Rectangle 6"/>
              <p:cNvSpPr>
                <a:spLocks noChangeArrowheads="1"/>
              </p:cNvSpPr>
              <p:nvPr/>
            </p:nvSpPr>
            <p:spPr bwMode="auto">
              <a:xfrm>
                <a:off x="9007779" y="6386659"/>
                <a:ext cx="26642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i="1" dirty="0" smtClean="0"/>
                  <a:t>q</a:t>
                </a:r>
                <a:endParaRPr lang="en-US" altLang="en-US" sz="1050" b="1" i="1" baseline="-25000" dirty="0"/>
              </a:p>
            </p:txBody>
          </p:sp>
        </p:grpSp>
        <p:sp>
          <p:nvSpPr>
            <p:cNvPr id="488" name="Rectangle 4"/>
            <p:cNvSpPr>
              <a:spLocks noChangeArrowheads="1"/>
            </p:cNvSpPr>
            <p:nvPr/>
          </p:nvSpPr>
          <p:spPr bwMode="auto">
            <a:xfrm>
              <a:off x="7922370" y="6093013"/>
              <a:ext cx="317528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Effect of Surcharge (q) Load on Active </a:t>
              </a:r>
              <a:r>
                <a:rPr lang="en-US" altLang="en-US" sz="12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Earth </a:t>
              </a:r>
              <a:r>
                <a:rPr lang="en-US" altLang="en-US" sz="12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Pressure</a:t>
              </a:r>
              <a:endParaRPr lang="en-US" altLang="en-US" sz="1200" u="sng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8722442" y="7552767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>
              <a:off x="9417657" y="758398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>
              <a:off x="10156860" y="7526776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46920" y="3649565"/>
            <a:ext cx="3259071" cy="2197478"/>
            <a:chOff x="8398168" y="3522068"/>
            <a:chExt cx="3259071" cy="2197478"/>
          </a:xfrm>
        </p:grpSpPr>
        <p:sp>
          <p:nvSpPr>
            <p:cNvPr id="402" name="Rectangle 15"/>
            <p:cNvSpPr>
              <a:spLocks noChangeArrowheads="1"/>
            </p:cNvSpPr>
            <p:nvPr/>
          </p:nvSpPr>
          <p:spPr bwMode="auto">
            <a:xfrm>
              <a:off x="8398168" y="3522068"/>
              <a:ext cx="315342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Rankine’s  Active Earth Pressure in f -  Soil &amp; Water Table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518591" y="3752081"/>
              <a:ext cx="2797115" cy="1967465"/>
              <a:chOff x="7832645" y="4531478"/>
              <a:chExt cx="8205699" cy="5771813"/>
            </a:xfrm>
          </p:grpSpPr>
          <p:sp>
            <p:nvSpPr>
              <p:cNvPr id="403" name="Right Triangle 22"/>
              <p:cNvSpPr>
                <a:spLocks noChangeArrowheads="1"/>
              </p:cNvSpPr>
              <p:nvPr/>
            </p:nvSpPr>
            <p:spPr bwMode="auto">
              <a:xfrm>
                <a:off x="10413920" y="5238017"/>
                <a:ext cx="2724150" cy="4191000"/>
              </a:xfrm>
              <a:prstGeom prst="rtTriangle">
                <a:avLst/>
              </a:prstGeom>
              <a:noFill/>
              <a:ln w="3175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800" dirty="0" smtClean="0"/>
              </a:p>
            </p:txBody>
          </p:sp>
          <p:sp>
            <p:nvSpPr>
              <p:cNvPr id="404" name="Trapezoid 403"/>
              <p:cNvSpPr/>
              <p:nvPr/>
            </p:nvSpPr>
            <p:spPr bwMode="auto">
              <a:xfrm>
                <a:off x="9956720" y="6533417"/>
                <a:ext cx="1743075" cy="2895600"/>
              </a:xfrm>
              <a:prstGeom prst="trapezoid">
                <a:avLst/>
              </a:prstGeom>
              <a:pattFill prst="dkHorz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05" name="Freeform 80"/>
              <p:cNvSpPr>
                <a:spLocks/>
              </p:cNvSpPr>
              <p:nvPr/>
            </p:nvSpPr>
            <p:spPr bwMode="auto">
              <a:xfrm>
                <a:off x="9135983" y="5238017"/>
                <a:ext cx="1284287" cy="4191000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6" name="Line 81"/>
              <p:cNvSpPr>
                <a:spLocks noChangeShapeType="1"/>
              </p:cNvSpPr>
              <p:nvPr/>
            </p:nvSpPr>
            <p:spPr bwMode="auto">
              <a:xfrm>
                <a:off x="10437057" y="5228494"/>
                <a:ext cx="462506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7" name="Line 82"/>
              <p:cNvSpPr>
                <a:spLocks noChangeShapeType="1"/>
              </p:cNvSpPr>
              <p:nvPr/>
            </p:nvSpPr>
            <p:spPr bwMode="auto">
              <a:xfrm>
                <a:off x="7832645" y="9429017"/>
                <a:ext cx="25876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8" name="Line 81"/>
              <p:cNvSpPr>
                <a:spLocks noChangeShapeType="1"/>
              </p:cNvSpPr>
              <p:nvPr/>
            </p:nvSpPr>
            <p:spPr bwMode="auto">
              <a:xfrm flipV="1">
                <a:off x="10423445" y="6533417"/>
                <a:ext cx="4800600" cy="0"/>
              </a:xfrm>
              <a:prstGeom prst="line">
                <a:avLst/>
              </a:prstGeom>
              <a:noFill/>
              <a:ln w="31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cxnSp>
            <p:nvCxnSpPr>
              <p:cNvPr id="409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4233446" y="6562603"/>
                <a:ext cx="990599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4462046" y="6638804"/>
                <a:ext cx="533401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4690646" y="6715002"/>
                <a:ext cx="152399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2" name="Isosceles Triangle 411"/>
              <p:cNvSpPr/>
              <p:nvPr/>
            </p:nvSpPr>
            <p:spPr bwMode="auto">
              <a:xfrm flipV="1">
                <a:off x="14600267" y="6331494"/>
                <a:ext cx="228600" cy="228600"/>
              </a:xfrm>
              <a:prstGeom prst="triangle">
                <a:avLst/>
              </a:prstGeom>
              <a:solidFill>
                <a:schemeClr val="accent6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13" name="TextBox 19"/>
              <p:cNvSpPr txBox="1">
                <a:spLocks noChangeArrowheads="1"/>
              </p:cNvSpPr>
              <p:nvPr/>
            </p:nvSpPr>
            <p:spPr bwMode="auto">
              <a:xfrm>
                <a:off x="14125547" y="5797800"/>
                <a:ext cx="1176597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W.T.</a:t>
                </a:r>
              </a:p>
            </p:txBody>
          </p:sp>
          <p:sp>
            <p:nvSpPr>
              <p:cNvPr id="414" name="Right Triangle 20"/>
              <p:cNvSpPr>
                <a:spLocks noChangeArrowheads="1"/>
              </p:cNvSpPr>
              <p:nvPr/>
            </p:nvSpPr>
            <p:spPr bwMode="auto">
              <a:xfrm>
                <a:off x="10423445" y="5238017"/>
                <a:ext cx="838200" cy="1295400"/>
              </a:xfrm>
              <a:prstGeom prst="rtTriangle">
                <a:avLst/>
              </a:prstGeom>
              <a:pattFill prst="dkHorz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cxnSp>
            <p:nvCxnSpPr>
              <p:cNvPr id="415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8366046" y="5245001"/>
                <a:ext cx="914401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6" name="Straight Connector 26"/>
              <p:cNvCxnSpPr>
                <a:cxnSpLocks noChangeShapeType="1"/>
              </p:cNvCxnSpPr>
              <p:nvPr/>
            </p:nvCxnSpPr>
            <p:spPr bwMode="auto">
              <a:xfrm rot="10800000">
                <a:off x="8442245" y="6533417"/>
                <a:ext cx="1066800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Straight Arrow Connector 28"/>
              <p:cNvCxnSpPr>
                <a:cxnSpLocks noChangeShapeType="1"/>
              </p:cNvCxnSpPr>
              <p:nvPr/>
            </p:nvCxnSpPr>
            <p:spPr bwMode="auto">
              <a:xfrm rot="5400000">
                <a:off x="7946945" y="5892703"/>
                <a:ext cx="1295400" cy="3174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8" name="Straight Arrow Connector 30"/>
              <p:cNvCxnSpPr>
                <a:cxnSpLocks noChangeShapeType="1"/>
              </p:cNvCxnSpPr>
              <p:nvPr/>
            </p:nvCxnSpPr>
            <p:spPr bwMode="auto">
              <a:xfrm rot="5400000">
                <a:off x="7148433" y="7981217"/>
                <a:ext cx="2894012" cy="1588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9" name="TextBox 36"/>
              <p:cNvSpPr txBox="1">
                <a:spLocks noChangeArrowheads="1"/>
              </p:cNvSpPr>
              <p:nvPr/>
            </p:nvSpPr>
            <p:spPr bwMode="auto">
              <a:xfrm>
                <a:off x="13138070" y="5128190"/>
                <a:ext cx="1255013" cy="993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soil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f</a:t>
                </a:r>
              </a:p>
            </p:txBody>
          </p:sp>
          <p:sp>
            <p:nvSpPr>
              <p:cNvPr id="420" name="TextBox 37"/>
              <p:cNvSpPr txBox="1">
                <a:spLocks noChangeArrowheads="1"/>
              </p:cNvSpPr>
              <p:nvPr/>
            </p:nvSpPr>
            <p:spPr bwMode="auto">
              <a:xfrm>
                <a:off x="8433411" y="5660248"/>
                <a:ext cx="8238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i="1" dirty="0"/>
                  <a:t>h</a:t>
                </a:r>
                <a:r>
                  <a:rPr lang="en-US" altLang="en-US" sz="800" i="1" baseline="-25000" dirty="0"/>
                  <a:t>1</a:t>
                </a:r>
              </a:p>
            </p:txBody>
          </p:sp>
          <p:sp>
            <p:nvSpPr>
              <p:cNvPr id="421" name="TextBox 38"/>
              <p:cNvSpPr txBox="1">
                <a:spLocks noChangeArrowheads="1"/>
              </p:cNvSpPr>
              <p:nvPr/>
            </p:nvSpPr>
            <p:spPr bwMode="auto">
              <a:xfrm>
                <a:off x="8400038" y="7687089"/>
                <a:ext cx="8238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i="1" dirty="0"/>
                  <a:t>h</a:t>
                </a:r>
                <a:r>
                  <a:rPr lang="en-US" altLang="en-US" sz="800" i="1" baseline="-25000" dirty="0"/>
                  <a:t>2</a:t>
                </a:r>
              </a:p>
            </p:txBody>
          </p:sp>
          <p:sp>
            <p:nvSpPr>
              <p:cNvPr id="422" name="Oval 40"/>
              <p:cNvSpPr>
                <a:spLocks noChangeArrowheads="1"/>
              </p:cNvSpPr>
              <p:nvPr/>
            </p:nvSpPr>
            <p:spPr bwMode="auto">
              <a:xfrm>
                <a:off x="11658520" y="93813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3" name="Oval 41"/>
              <p:cNvSpPr>
                <a:spLocks noChangeArrowheads="1"/>
              </p:cNvSpPr>
              <p:nvPr/>
            </p:nvSpPr>
            <p:spPr bwMode="auto">
              <a:xfrm>
                <a:off x="11217195" y="64984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4" name="TextBox 42"/>
              <p:cNvSpPr txBox="1">
                <a:spLocks noChangeArrowheads="1"/>
              </p:cNvSpPr>
              <p:nvPr/>
            </p:nvSpPr>
            <p:spPr bwMode="auto">
              <a:xfrm>
                <a:off x="10979065" y="6018385"/>
                <a:ext cx="2192339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dirty="0">
                    <a:latin typeface="Symbol" panose="05050102010706020507" pitchFamily="18" charset="2"/>
                  </a:rPr>
                  <a:t> = 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soil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baseline="-25000" dirty="0">
                    <a:latin typeface="Symbol" panose="05050102010706020507" pitchFamily="18" charset="2"/>
                  </a:rPr>
                  <a:t>1 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K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a</a:t>
                </a:r>
                <a:endParaRPr lang="en-US" altLang="en-US" sz="800" dirty="0">
                  <a:cs typeface="Arial" panose="020B0604020202020204" pitchFamily="34" charset="0"/>
                </a:endParaRPr>
              </a:p>
            </p:txBody>
          </p:sp>
          <p:sp>
            <p:nvSpPr>
              <p:cNvPr id="425" name="Right Triangle 43"/>
              <p:cNvSpPr>
                <a:spLocks noChangeArrowheads="1"/>
              </p:cNvSpPr>
              <p:nvPr/>
            </p:nvSpPr>
            <p:spPr bwMode="auto">
              <a:xfrm>
                <a:off x="13928645" y="6533417"/>
                <a:ext cx="1133475" cy="2895600"/>
              </a:xfrm>
              <a:prstGeom prst="rtTriangle">
                <a:avLst/>
              </a:prstGeom>
              <a:pattFill prst="dkHorz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6" name="TextBox 44"/>
              <p:cNvSpPr txBox="1">
                <a:spLocks noChangeArrowheads="1"/>
              </p:cNvSpPr>
              <p:nvPr/>
            </p:nvSpPr>
            <p:spPr bwMode="auto">
              <a:xfrm>
                <a:off x="12709445" y="7638318"/>
                <a:ext cx="715741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+</a:t>
                </a:r>
              </a:p>
            </p:txBody>
          </p:sp>
          <p:sp>
            <p:nvSpPr>
              <p:cNvPr id="427" name="Isosceles Triangle 426"/>
              <p:cNvSpPr/>
              <p:nvPr/>
            </p:nvSpPr>
            <p:spPr bwMode="auto">
              <a:xfrm flipV="1">
                <a:off x="13871495" y="4999892"/>
                <a:ext cx="228600" cy="228600"/>
              </a:xfrm>
              <a:prstGeom prst="triangle">
                <a:avLst/>
              </a:prstGeom>
              <a:solidFill>
                <a:schemeClr val="accent6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28" name="TextBox 46"/>
              <p:cNvSpPr txBox="1">
                <a:spLocks noChangeArrowheads="1"/>
              </p:cNvSpPr>
              <p:nvPr/>
            </p:nvSpPr>
            <p:spPr bwMode="auto">
              <a:xfrm>
                <a:off x="13419460" y="4531478"/>
                <a:ext cx="1148381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G.S.</a:t>
                </a:r>
              </a:p>
            </p:txBody>
          </p:sp>
          <p:cxnSp>
            <p:nvCxnSpPr>
              <p:cNvPr id="429" name="Straight Arrow Connector 50"/>
              <p:cNvCxnSpPr>
                <a:cxnSpLocks noChangeShapeType="1"/>
              </p:cNvCxnSpPr>
              <p:nvPr/>
            </p:nvCxnSpPr>
            <p:spPr bwMode="auto">
              <a:xfrm rot="10800000">
                <a:off x="13938372" y="8603285"/>
                <a:ext cx="1000124" cy="1587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0" name="TextBox 51"/>
              <p:cNvSpPr txBox="1">
                <a:spLocks noChangeArrowheads="1"/>
              </p:cNvSpPr>
              <p:nvPr/>
            </p:nvSpPr>
            <p:spPr bwMode="auto">
              <a:xfrm>
                <a:off x="13850546" y="9225514"/>
                <a:ext cx="21877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w</a:t>
                </a:r>
                <a:r>
                  <a:rPr lang="en-US" altLang="en-US" sz="800" dirty="0">
                    <a:latin typeface="Symbol" panose="05050102010706020507" pitchFamily="18" charset="2"/>
                  </a:rPr>
                  <a:t> = 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w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baseline="-25000" dirty="0">
                    <a:latin typeface="Symbol" panose="05050102010706020507" pitchFamily="18" charset="2"/>
                  </a:rPr>
                  <a:t>2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2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48209" y="9310099"/>
                    <a:ext cx="4470376" cy="993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en-US" sz="800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altLang="en-US" sz="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𝑠𝑜𝑖𝑙</m:t>
                        </m:r>
                        <m:r>
                          <a:rPr lang="en-US" altLang="en-US" sz="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a14:m>
                    <a:r>
                      <a:rPr lang="en-US" altLang="en-US" sz="800" dirty="0" smtClean="0">
                        <a:latin typeface="Symbol" panose="05050102010706020507" pitchFamily="18" charset="2"/>
                      </a:rPr>
                      <a:t> + 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𝑠𝑜𝑖𝑙</m:t>
                              </m:r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𝑤𝑎𝑡𝑒𝑟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800" dirty="0">
                      <a:latin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2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348209" y="9310099"/>
                    <a:ext cx="4470376" cy="99319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5" name="Straight Arrow Connector 2"/>
              <p:cNvCxnSpPr>
                <a:cxnSpLocks noChangeShapeType="1"/>
              </p:cNvCxnSpPr>
              <p:nvPr/>
            </p:nvCxnSpPr>
            <p:spPr bwMode="auto">
              <a:xfrm flipH="1">
                <a:off x="10416460" y="6533416"/>
                <a:ext cx="838200" cy="0"/>
              </a:xfrm>
              <a:prstGeom prst="straightConnector1">
                <a:avLst/>
              </a:prstGeom>
              <a:noFill/>
              <a:ln w="12700" algn="ctr">
                <a:solidFill>
                  <a:schemeClr val="accent6">
                    <a:lumMod val="75000"/>
                  </a:schemeClr>
                </a:solidFill>
                <a:round/>
                <a:headEnd w="med" len="lg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6" name="Straight Arrow Connector 4"/>
              <p:cNvCxnSpPr>
                <a:cxnSpLocks noChangeShapeType="1"/>
                <a:stCxn id="422" idx="2"/>
                <a:endCxn id="407" idx="1"/>
              </p:cNvCxnSpPr>
              <p:nvPr/>
            </p:nvCxnSpPr>
            <p:spPr bwMode="auto">
              <a:xfrm flipH="1">
                <a:off x="10420270" y="9419492"/>
                <a:ext cx="1238250" cy="9525"/>
              </a:xfrm>
              <a:prstGeom prst="straightConnector1">
                <a:avLst/>
              </a:prstGeom>
              <a:noFill/>
              <a:ln w="127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7" name="TextBox 436"/>
              <p:cNvSpPr txBox="1"/>
              <p:nvPr/>
            </p:nvSpPr>
            <p:spPr>
              <a:xfrm>
                <a:off x="9285959" y="4683874"/>
                <a:ext cx="2103010" cy="63203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Flexible Wall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421759" y="4832026"/>
              <a:ext cx="287337" cy="304800"/>
              <a:chOff x="9421759" y="4832026"/>
              <a:chExt cx="287337" cy="304800"/>
            </a:xfrm>
          </p:grpSpPr>
          <p:sp>
            <p:nvSpPr>
              <p:cNvPr id="566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9340623" y="4170227"/>
              <a:ext cx="287337" cy="304800"/>
              <a:chOff x="9421759" y="4832026"/>
              <a:chExt cx="287337" cy="304800"/>
            </a:xfrm>
          </p:grpSpPr>
          <p:sp>
            <p:nvSpPr>
              <p:cNvPr id="569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1" name="Group 570"/>
            <p:cNvGrpSpPr/>
            <p:nvPr/>
          </p:nvGrpSpPr>
          <p:grpSpPr>
            <a:xfrm>
              <a:off x="10547082" y="4832026"/>
              <a:ext cx="287337" cy="304800"/>
              <a:chOff x="9421759" y="4832026"/>
              <a:chExt cx="287337" cy="304800"/>
            </a:xfrm>
          </p:grpSpPr>
          <p:sp>
            <p:nvSpPr>
              <p:cNvPr id="579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1" name="TextBox 51"/>
            <p:cNvSpPr txBox="1">
              <a:spLocks noChangeArrowheads="1"/>
            </p:cNvSpPr>
            <p:nvPr/>
          </p:nvSpPr>
          <p:spPr bwMode="auto">
            <a:xfrm>
              <a:off x="10796492" y="4969195"/>
              <a:ext cx="86074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cs typeface="Arial" panose="020B0604020202020204" pitchFamily="34" charset="0"/>
                </a:rPr>
                <a:t>P</a:t>
              </a:r>
              <a:r>
                <a:rPr lang="en-US" altLang="en-US" sz="800" baseline="-25000" dirty="0" smtClean="0">
                  <a:cs typeface="Arial" panose="020B0604020202020204" pitchFamily="34" charset="0"/>
                </a:rPr>
                <a:t>w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latin typeface="Symbol" panose="05050102010706020507" pitchFamily="18" charset="2"/>
                </a:rPr>
                <a:t>= 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0.5 g</a:t>
              </a:r>
              <a:r>
                <a:rPr lang="en-US" altLang="en-US" sz="800" baseline="-25000" dirty="0" smtClean="0">
                  <a:cs typeface="Arial" panose="020B0604020202020204" pitchFamily="34" charset="0"/>
                </a:rPr>
                <a:t>w </a:t>
              </a:r>
              <a:r>
                <a:rPr lang="en-US" altLang="en-US" sz="800" dirty="0" smtClean="0">
                  <a:cs typeface="Arial" panose="020B0604020202020204" pitchFamily="34" charset="0"/>
                </a:rPr>
                <a:t>(h</a:t>
              </a:r>
              <a:r>
                <a:rPr lang="en-US" altLang="en-US" sz="800" baseline="-25000" dirty="0" smtClean="0">
                  <a:latin typeface="Symbol" panose="05050102010706020507" pitchFamily="18" charset="2"/>
                </a:rPr>
                <a:t>2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)</a:t>
              </a:r>
              <a:r>
                <a:rPr lang="en-US" altLang="en-US" sz="800" baseline="30000" dirty="0" smtClean="0">
                  <a:latin typeface="Symbol" panose="05050102010706020507" pitchFamily="18" charset="2"/>
                </a:rPr>
                <a:t>2</a:t>
              </a:r>
              <a:endParaRPr lang="en-US" altLang="en-US" sz="800" baseline="30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5769" y="3595520"/>
            <a:ext cx="4499726" cy="2842187"/>
            <a:chOff x="3553340" y="2577842"/>
            <a:chExt cx="4499726" cy="2842187"/>
          </a:xfrm>
        </p:grpSpPr>
        <p:grpSp>
          <p:nvGrpSpPr>
            <p:cNvPr id="13" name="Group 12"/>
            <p:cNvGrpSpPr/>
            <p:nvPr/>
          </p:nvGrpSpPr>
          <p:grpSpPr>
            <a:xfrm>
              <a:off x="3553340" y="2796446"/>
              <a:ext cx="4499726" cy="2623583"/>
              <a:chOff x="3553340" y="2783746"/>
              <a:chExt cx="4499726" cy="2623583"/>
            </a:xfrm>
          </p:grpSpPr>
          <p:sp>
            <p:nvSpPr>
              <p:cNvPr id="222" name="Line 100"/>
              <p:cNvSpPr>
                <a:spLocks noChangeShapeType="1"/>
              </p:cNvSpPr>
              <p:nvPr/>
            </p:nvSpPr>
            <p:spPr bwMode="auto">
              <a:xfrm flipV="1">
                <a:off x="4934465" y="3055465"/>
                <a:ext cx="3118601" cy="17462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3" name="Line 101"/>
              <p:cNvSpPr>
                <a:spLocks noChangeShapeType="1"/>
              </p:cNvSpPr>
              <p:nvPr/>
            </p:nvSpPr>
            <p:spPr bwMode="auto">
              <a:xfrm>
                <a:off x="3553340" y="5117503"/>
                <a:ext cx="1397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4" name="Rectangle 102"/>
              <p:cNvSpPr>
                <a:spLocks noChangeArrowheads="1"/>
              </p:cNvSpPr>
              <p:nvPr/>
            </p:nvSpPr>
            <p:spPr bwMode="auto">
              <a:xfrm flipH="1">
                <a:off x="4947165" y="3072927"/>
                <a:ext cx="304800" cy="2047875"/>
              </a:xfrm>
              <a:prstGeom prst="rect">
                <a:avLst/>
              </a:prstGeom>
              <a:solidFill>
                <a:srgbClr val="D5F4FF"/>
              </a:soli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5" name="Line 103"/>
              <p:cNvSpPr>
                <a:spLocks noChangeShapeType="1"/>
              </p:cNvSpPr>
              <p:nvPr/>
            </p:nvSpPr>
            <p:spPr bwMode="auto">
              <a:xfrm flipH="1">
                <a:off x="4951923" y="3076169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6" name="Line 104"/>
              <p:cNvSpPr>
                <a:spLocks noChangeShapeType="1"/>
              </p:cNvSpPr>
              <p:nvPr/>
            </p:nvSpPr>
            <p:spPr bwMode="auto">
              <a:xfrm flipH="1">
                <a:off x="4951928" y="32300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7" name="Line 105"/>
              <p:cNvSpPr>
                <a:spLocks noChangeShapeType="1"/>
              </p:cNvSpPr>
              <p:nvPr/>
            </p:nvSpPr>
            <p:spPr bwMode="auto">
              <a:xfrm flipH="1">
                <a:off x="4951928" y="33872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8" name="Line 106"/>
              <p:cNvSpPr>
                <a:spLocks noChangeShapeType="1"/>
              </p:cNvSpPr>
              <p:nvPr/>
            </p:nvSpPr>
            <p:spPr bwMode="auto">
              <a:xfrm flipH="1">
                <a:off x="4951928" y="35444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9" name="Line 107"/>
              <p:cNvSpPr>
                <a:spLocks noChangeShapeType="1"/>
              </p:cNvSpPr>
              <p:nvPr/>
            </p:nvSpPr>
            <p:spPr bwMode="auto">
              <a:xfrm flipH="1">
                <a:off x="4951928" y="370157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108"/>
              <p:cNvSpPr>
                <a:spLocks noChangeShapeType="1"/>
              </p:cNvSpPr>
              <p:nvPr/>
            </p:nvSpPr>
            <p:spPr bwMode="auto">
              <a:xfrm flipH="1">
                <a:off x="4951928" y="38603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1" name="Line 109"/>
              <p:cNvSpPr>
                <a:spLocks noChangeShapeType="1"/>
              </p:cNvSpPr>
              <p:nvPr/>
            </p:nvSpPr>
            <p:spPr bwMode="auto">
              <a:xfrm flipH="1">
                <a:off x="4951928" y="40174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2" name="Line 110"/>
              <p:cNvSpPr>
                <a:spLocks noChangeShapeType="1"/>
              </p:cNvSpPr>
              <p:nvPr/>
            </p:nvSpPr>
            <p:spPr bwMode="auto">
              <a:xfrm flipH="1">
                <a:off x="4951928" y="41746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3" name="Line 111"/>
              <p:cNvSpPr>
                <a:spLocks noChangeShapeType="1"/>
              </p:cNvSpPr>
              <p:nvPr/>
            </p:nvSpPr>
            <p:spPr bwMode="auto">
              <a:xfrm flipH="1">
                <a:off x="4951928" y="43318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4" name="Line 112"/>
              <p:cNvSpPr>
                <a:spLocks noChangeShapeType="1"/>
              </p:cNvSpPr>
              <p:nvPr/>
            </p:nvSpPr>
            <p:spPr bwMode="auto">
              <a:xfrm flipH="1">
                <a:off x="4951928" y="449056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5" name="Line 113"/>
              <p:cNvSpPr>
                <a:spLocks noChangeShapeType="1"/>
              </p:cNvSpPr>
              <p:nvPr/>
            </p:nvSpPr>
            <p:spPr bwMode="auto">
              <a:xfrm flipH="1">
                <a:off x="4951928" y="46477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6" name="Line 114"/>
              <p:cNvSpPr>
                <a:spLocks noChangeShapeType="1"/>
              </p:cNvSpPr>
              <p:nvPr/>
            </p:nvSpPr>
            <p:spPr bwMode="auto">
              <a:xfrm flipH="1">
                <a:off x="4951928" y="48048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7" name="Line 115"/>
              <p:cNvSpPr>
                <a:spLocks noChangeShapeType="1"/>
              </p:cNvSpPr>
              <p:nvPr/>
            </p:nvSpPr>
            <p:spPr bwMode="auto">
              <a:xfrm flipH="1">
                <a:off x="4951928" y="496919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8" name="Line 116"/>
              <p:cNvSpPr>
                <a:spLocks noChangeShapeType="1"/>
              </p:cNvSpPr>
              <p:nvPr/>
            </p:nvSpPr>
            <p:spPr bwMode="auto">
              <a:xfrm flipH="1">
                <a:off x="4951928" y="5118421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9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4968446" y="3922277"/>
                <a:ext cx="24397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/>
                  <a:t>-</a:t>
                </a:r>
                <a:endParaRPr lang="en-US" altLang="en-US" sz="1400" b="1" dirty="0"/>
              </a:p>
            </p:txBody>
          </p:sp>
          <p:sp>
            <p:nvSpPr>
              <p:cNvPr id="240" name="Text Box 119"/>
              <p:cNvSpPr txBox="1">
                <a:spLocks noChangeArrowheads="1"/>
              </p:cNvSpPr>
              <p:nvPr/>
            </p:nvSpPr>
            <p:spPr bwMode="auto">
              <a:xfrm>
                <a:off x="4747833" y="5130330"/>
                <a:ext cx="6447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-2c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1" name="Freeform 120"/>
              <p:cNvSpPr>
                <a:spLocks/>
              </p:cNvSpPr>
              <p:nvPr/>
            </p:nvSpPr>
            <p:spPr bwMode="auto">
              <a:xfrm>
                <a:off x="5437703" y="3079277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2" name="Text Box 121"/>
              <p:cNvSpPr txBox="1">
                <a:spLocks noChangeArrowheads="1"/>
              </p:cNvSpPr>
              <p:nvPr/>
            </p:nvSpPr>
            <p:spPr bwMode="auto">
              <a:xfrm>
                <a:off x="5478978" y="416036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43" name="Line 122"/>
              <p:cNvSpPr>
                <a:spLocks noChangeShapeType="1"/>
              </p:cNvSpPr>
              <p:nvPr/>
            </p:nvSpPr>
            <p:spPr bwMode="auto">
              <a:xfrm flipH="1">
                <a:off x="5432940" y="5120802"/>
                <a:ext cx="60960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Line 123"/>
              <p:cNvSpPr>
                <a:spLocks noChangeShapeType="1"/>
              </p:cNvSpPr>
              <p:nvPr/>
            </p:nvSpPr>
            <p:spPr bwMode="auto">
              <a:xfrm flipH="1">
                <a:off x="5423415" y="3482502"/>
                <a:ext cx="13970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5" name="Line 124"/>
              <p:cNvSpPr>
                <a:spLocks noChangeShapeType="1"/>
              </p:cNvSpPr>
              <p:nvPr/>
            </p:nvSpPr>
            <p:spPr bwMode="auto">
              <a:xfrm flipH="1">
                <a:off x="5437703" y="3707927"/>
                <a:ext cx="187325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6" name="Line 125"/>
              <p:cNvSpPr>
                <a:spLocks noChangeShapeType="1"/>
              </p:cNvSpPr>
              <p:nvPr/>
            </p:nvSpPr>
            <p:spPr bwMode="auto">
              <a:xfrm flipH="1">
                <a:off x="5437703" y="3938115"/>
                <a:ext cx="252412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7" name="Line 126"/>
              <p:cNvSpPr>
                <a:spLocks noChangeShapeType="1"/>
              </p:cNvSpPr>
              <p:nvPr/>
            </p:nvSpPr>
            <p:spPr bwMode="auto">
              <a:xfrm flipH="1">
                <a:off x="5437703" y="4176240"/>
                <a:ext cx="33178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8" name="Line 127"/>
              <p:cNvSpPr>
                <a:spLocks noChangeShapeType="1"/>
              </p:cNvSpPr>
              <p:nvPr/>
            </p:nvSpPr>
            <p:spPr bwMode="auto">
              <a:xfrm flipH="1">
                <a:off x="5434528" y="4461990"/>
                <a:ext cx="42068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9" name="Line 128"/>
              <p:cNvSpPr>
                <a:spLocks noChangeShapeType="1"/>
              </p:cNvSpPr>
              <p:nvPr/>
            </p:nvSpPr>
            <p:spPr bwMode="auto">
              <a:xfrm flipH="1">
                <a:off x="5434528" y="4666777"/>
                <a:ext cx="47783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0" name="Line 129"/>
              <p:cNvSpPr>
                <a:spLocks noChangeShapeType="1"/>
              </p:cNvSpPr>
              <p:nvPr/>
            </p:nvSpPr>
            <p:spPr bwMode="auto">
              <a:xfrm flipH="1">
                <a:off x="5440878" y="4889027"/>
                <a:ext cx="538162" cy="158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1" name="Text Box 130"/>
              <p:cNvSpPr txBox="1">
                <a:spLocks noChangeArrowheads="1"/>
              </p:cNvSpPr>
              <p:nvPr/>
            </p:nvSpPr>
            <p:spPr bwMode="auto">
              <a:xfrm>
                <a:off x="5199578" y="408654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52" name="Text Box 131"/>
              <p:cNvSpPr txBox="1">
                <a:spLocks noChangeArrowheads="1"/>
              </p:cNvSpPr>
              <p:nvPr/>
            </p:nvSpPr>
            <p:spPr bwMode="auto">
              <a:xfrm>
                <a:off x="5821878" y="404606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=</a:t>
                </a:r>
              </a:p>
            </p:txBody>
          </p:sp>
          <p:sp>
            <p:nvSpPr>
              <p:cNvPr id="253" name="Text Box 148"/>
              <p:cNvSpPr txBox="1">
                <a:spLocks noChangeArrowheads="1"/>
              </p:cNvSpPr>
              <p:nvPr/>
            </p:nvSpPr>
            <p:spPr bwMode="auto">
              <a:xfrm>
                <a:off x="5856152" y="2791940"/>
                <a:ext cx="7585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 -2c 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4" name="Text Box 149"/>
              <p:cNvSpPr txBox="1">
                <a:spLocks noChangeArrowheads="1"/>
              </p:cNvSpPr>
              <p:nvPr/>
            </p:nvSpPr>
            <p:spPr bwMode="auto">
              <a:xfrm>
                <a:off x="5377381" y="5077940"/>
                <a:ext cx="81438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400" dirty="0">
                    <a:solidFill>
                      <a:schemeClr val="accent1"/>
                    </a:solidFill>
                  </a:rPr>
                  <a:t> H </a:t>
                </a:r>
                <a:r>
                  <a:rPr lang="en-US" altLang="en-US" sz="14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14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4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6" name="Text Box 118"/>
              <p:cNvSpPr txBox="1">
                <a:spLocks noChangeArrowheads="1"/>
              </p:cNvSpPr>
              <p:nvPr/>
            </p:nvSpPr>
            <p:spPr bwMode="auto">
              <a:xfrm>
                <a:off x="4771435" y="2783746"/>
                <a:ext cx="688009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-2c 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57" name="Group 150"/>
              <p:cNvGrpSpPr>
                <a:grpSpLocks/>
              </p:cNvGrpSpPr>
              <p:nvPr/>
            </p:nvGrpSpPr>
            <p:grpSpPr bwMode="auto">
              <a:xfrm>
                <a:off x="5120203" y="2837721"/>
                <a:ext cx="192088" cy="149224"/>
                <a:chOff x="4550" y="2040"/>
                <a:chExt cx="148" cy="108"/>
              </a:xfrm>
            </p:grpSpPr>
            <p:sp>
              <p:nvSpPr>
                <p:cNvPr id="25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59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0" name="Line 153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62" name="Line 155"/>
              <p:cNvSpPr>
                <a:spLocks noChangeShapeType="1"/>
              </p:cNvSpPr>
              <p:nvPr/>
            </p:nvSpPr>
            <p:spPr bwMode="auto">
              <a:xfrm flipH="1">
                <a:off x="6295918" y="2833215"/>
                <a:ext cx="132385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3" name="Line 156"/>
              <p:cNvSpPr>
                <a:spLocks noChangeShapeType="1"/>
              </p:cNvSpPr>
              <p:nvPr/>
            </p:nvSpPr>
            <p:spPr bwMode="auto">
              <a:xfrm flipH="1">
                <a:off x="6249194" y="2833215"/>
                <a:ext cx="46724" cy="149225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4" name="Line 157"/>
              <p:cNvSpPr>
                <a:spLocks noChangeShapeType="1"/>
              </p:cNvSpPr>
              <p:nvPr/>
            </p:nvSpPr>
            <p:spPr bwMode="auto">
              <a:xfrm>
                <a:off x="6236215" y="2935462"/>
                <a:ext cx="10383" cy="4697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05" name="Group 304"/>
              <p:cNvGrpSpPr/>
              <p:nvPr/>
            </p:nvGrpSpPr>
            <p:grpSpPr>
              <a:xfrm>
                <a:off x="5085278" y="5187480"/>
                <a:ext cx="192087" cy="149225"/>
                <a:chOff x="5378452" y="4857280"/>
                <a:chExt cx="192087" cy="149225"/>
              </a:xfrm>
            </p:grpSpPr>
            <p:sp>
              <p:nvSpPr>
                <p:cNvPr id="266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5438155" y="4857280"/>
                  <a:ext cx="13238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7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5391431" y="4857280"/>
                  <a:ext cx="46724" cy="149225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8" name="Line 161"/>
                <p:cNvSpPr>
                  <a:spLocks noChangeShapeType="1"/>
                </p:cNvSpPr>
                <p:nvPr/>
              </p:nvSpPr>
              <p:spPr bwMode="auto">
                <a:xfrm>
                  <a:off x="5378452" y="4959527"/>
                  <a:ext cx="10383" cy="4697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69" name="Text Box 162"/>
              <p:cNvSpPr txBox="1">
                <a:spLocks noChangeArrowheads="1"/>
              </p:cNvSpPr>
              <p:nvPr/>
            </p:nvSpPr>
            <p:spPr bwMode="auto">
              <a:xfrm>
                <a:off x="6147820" y="5107149"/>
                <a:ext cx="63398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000" dirty="0">
                    <a:solidFill>
                      <a:schemeClr val="accent1"/>
                    </a:solidFill>
                  </a:rPr>
                  <a:t> H </a:t>
                </a:r>
                <a:r>
                  <a:rPr lang="en-US" altLang="en-US" sz="1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1000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1000" baseline="-25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000" dirty="0">
                    <a:solidFill>
                      <a:schemeClr val="accent1"/>
                    </a:solidFill>
                  </a:rPr>
                  <a:t>-</a:t>
                </a:r>
              </a:p>
            </p:txBody>
          </p:sp>
          <p:sp>
            <p:nvSpPr>
              <p:cNvPr id="271" name="Text Box 163"/>
              <p:cNvSpPr txBox="1">
                <a:spLocks noChangeArrowheads="1"/>
              </p:cNvSpPr>
              <p:nvPr/>
            </p:nvSpPr>
            <p:spPr bwMode="auto">
              <a:xfrm>
                <a:off x="6528316" y="5104193"/>
                <a:ext cx="69880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 smtClean="0">
                    <a:solidFill>
                      <a:schemeClr val="accent1"/>
                    </a:solidFill>
                  </a:rPr>
                  <a:t>2c   K</a:t>
                </a:r>
                <a:r>
                  <a:rPr lang="en-US" altLang="en-US" sz="10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000" baseline="-250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72" name="Group 164"/>
              <p:cNvGrpSpPr>
                <a:grpSpLocks/>
              </p:cNvGrpSpPr>
              <p:nvPr/>
            </p:nvGrpSpPr>
            <p:grpSpPr bwMode="auto">
              <a:xfrm>
                <a:off x="6872769" y="5148906"/>
                <a:ext cx="175057" cy="166628"/>
                <a:chOff x="4540" y="2168"/>
                <a:chExt cx="148" cy="108"/>
              </a:xfrm>
            </p:grpSpPr>
            <p:sp>
              <p:nvSpPr>
                <p:cNvPr id="273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4586" y="2168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4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4550" y="2168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5" name="Line 167"/>
                <p:cNvSpPr>
                  <a:spLocks noChangeShapeType="1"/>
                </p:cNvSpPr>
                <p:nvPr/>
              </p:nvSpPr>
              <p:spPr bwMode="auto">
                <a:xfrm>
                  <a:off x="4540" y="2242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77" name="Line 174"/>
              <p:cNvSpPr>
                <a:spLocks noChangeShapeType="1"/>
              </p:cNvSpPr>
              <p:nvPr/>
            </p:nvSpPr>
            <p:spPr bwMode="auto">
              <a:xfrm flipH="1">
                <a:off x="6145728" y="30729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8" name="Line 175"/>
              <p:cNvSpPr>
                <a:spLocks noChangeShapeType="1"/>
              </p:cNvSpPr>
              <p:nvPr/>
            </p:nvSpPr>
            <p:spPr bwMode="auto">
              <a:xfrm flipH="1">
                <a:off x="6142553" y="32300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9" name="Line 176"/>
              <p:cNvSpPr>
                <a:spLocks noChangeShapeType="1"/>
              </p:cNvSpPr>
              <p:nvPr/>
            </p:nvSpPr>
            <p:spPr bwMode="auto">
              <a:xfrm flipH="1">
                <a:off x="6142553" y="33872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0" name="Line 177"/>
              <p:cNvSpPr>
                <a:spLocks noChangeShapeType="1"/>
              </p:cNvSpPr>
              <p:nvPr/>
            </p:nvSpPr>
            <p:spPr bwMode="auto">
              <a:xfrm flipH="1">
                <a:off x="6142553" y="35444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1" name="Line 178"/>
              <p:cNvSpPr>
                <a:spLocks noChangeShapeType="1"/>
              </p:cNvSpPr>
              <p:nvPr/>
            </p:nvSpPr>
            <p:spPr bwMode="auto">
              <a:xfrm flipH="1">
                <a:off x="6142553" y="370157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2" name="Line 179"/>
              <p:cNvSpPr>
                <a:spLocks noChangeShapeType="1"/>
              </p:cNvSpPr>
              <p:nvPr/>
            </p:nvSpPr>
            <p:spPr bwMode="auto">
              <a:xfrm flipH="1">
                <a:off x="6142553" y="38603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3" name="Line 180"/>
              <p:cNvSpPr>
                <a:spLocks noChangeShapeType="1"/>
              </p:cNvSpPr>
              <p:nvPr/>
            </p:nvSpPr>
            <p:spPr bwMode="auto">
              <a:xfrm flipH="1">
                <a:off x="6142553" y="40174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4" name="Line 181"/>
              <p:cNvSpPr>
                <a:spLocks noChangeShapeType="1"/>
              </p:cNvSpPr>
              <p:nvPr/>
            </p:nvSpPr>
            <p:spPr bwMode="auto">
              <a:xfrm flipH="1">
                <a:off x="6142553" y="41746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5" name="Line 182"/>
              <p:cNvSpPr>
                <a:spLocks noChangeShapeType="1"/>
              </p:cNvSpPr>
              <p:nvPr/>
            </p:nvSpPr>
            <p:spPr bwMode="auto">
              <a:xfrm flipH="1">
                <a:off x="6142553" y="43318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6" name="Line 183"/>
              <p:cNvSpPr>
                <a:spLocks noChangeShapeType="1"/>
              </p:cNvSpPr>
              <p:nvPr/>
            </p:nvSpPr>
            <p:spPr bwMode="auto">
              <a:xfrm flipH="1">
                <a:off x="6142553" y="449056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7" name="Line 184"/>
              <p:cNvSpPr>
                <a:spLocks noChangeShapeType="1"/>
              </p:cNvSpPr>
              <p:nvPr/>
            </p:nvSpPr>
            <p:spPr bwMode="auto">
              <a:xfrm flipH="1">
                <a:off x="6142553" y="46477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8" name="Line 185"/>
              <p:cNvSpPr>
                <a:spLocks noChangeShapeType="1"/>
              </p:cNvSpPr>
              <p:nvPr/>
            </p:nvSpPr>
            <p:spPr bwMode="auto">
              <a:xfrm flipH="1">
                <a:off x="6142553" y="48048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9" name="Line 186"/>
              <p:cNvSpPr>
                <a:spLocks noChangeShapeType="1"/>
              </p:cNvSpPr>
              <p:nvPr/>
            </p:nvSpPr>
            <p:spPr bwMode="auto">
              <a:xfrm flipH="1">
                <a:off x="6142553" y="49620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1" name="Text Box 188"/>
              <p:cNvSpPr txBox="1">
                <a:spLocks noChangeArrowheads="1"/>
              </p:cNvSpPr>
              <p:nvPr/>
            </p:nvSpPr>
            <p:spPr bwMode="auto">
              <a:xfrm flipH="1">
                <a:off x="6126678" y="410321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92" name="Freeform 189"/>
              <p:cNvSpPr>
                <a:spLocks/>
              </p:cNvSpPr>
              <p:nvPr/>
            </p:nvSpPr>
            <p:spPr bwMode="auto">
              <a:xfrm>
                <a:off x="6142554" y="3072803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3" name="Text Box 190"/>
              <p:cNvSpPr txBox="1">
                <a:spLocks noChangeArrowheads="1"/>
              </p:cNvSpPr>
              <p:nvPr/>
            </p:nvSpPr>
            <p:spPr bwMode="auto">
              <a:xfrm>
                <a:off x="6408025" y="4614712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94" name="Line 191"/>
              <p:cNvSpPr>
                <a:spLocks noChangeShapeType="1"/>
              </p:cNvSpPr>
              <p:nvPr/>
            </p:nvSpPr>
            <p:spPr bwMode="auto">
              <a:xfrm flipH="1" flipV="1">
                <a:off x="6442590" y="5111277"/>
                <a:ext cx="311944" cy="566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9" name="Line 196"/>
              <p:cNvSpPr>
                <a:spLocks noChangeShapeType="1"/>
              </p:cNvSpPr>
              <p:nvPr/>
            </p:nvSpPr>
            <p:spPr bwMode="auto">
              <a:xfrm flipH="1">
                <a:off x="6444178" y="4448025"/>
                <a:ext cx="108742" cy="444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0" name="Line 197"/>
              <p:cNvSpPr>
                <a:spLocks noChangeShapeType="1"/>
              </p:cNvSpPr>
              <p:nvPr/>
            </p:nvSpPr>
            <p:spPr bwMode="auto">
              <a:xfrm flipH="1" flipV="1">
                <a:off x="6444175" y="4657250"/>
                <a:ext cx="156891" cy="2544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1" name="Line 198"/>
              <p:cNvSpPr>
                <a:spLocks noChangeShapeType="1"/>
              </p:cNvSpPr>
              <p:nvPr/>
            </p:nvSpPr>
            <p:spPr bwMode="auto">
              <a:xfrm flipH="1" flipV="1">
                <a:off x="6450528" y="4881090"/>
                <a:ext cx="242770" cy="2956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2" name="Flowchart: Manual Operation 220"/>
              <p:cNvSpPr/>
              <p:nvPr/>
            </p:nvSpPr>
            <p:spPr>
              <a:xfrm flipV="1">
                <a:off x="4169423" y="3076823"/>
                <a:ext cx="781049" cy="204397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2000 w 10109"/>
                  <a:gd name="connsiteY3" fmla="*/ 1000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047 w 10109"/>
                  <a:gd name="connsiteY3" fmla="*/ 1025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357 w 10109"/>
                  <a:gd name="connsiteY3" fmla="*/ 10250 h 10262"/>
                  <a:gd name="connsiteX4" fmla="*/ 0 w 10109"/>
                  <a:gd name="connsiteY4" fmla="*/ 0 h 10262"/>
                  <a:gd name="connsiteX0" fmla="*/ 0 w 10171"/>
                  <a:gd name="connsiteY0" fmla="*/ 0 h 10274"/>
                  <a:gd name="connsiteX1" fmla="*/ 10062 w 10171"/>
                  <a:gd name="connsiteY1" fmla="*/ 12 h 10274"/>
                  <a:gd name="connsiteX2" fmla="*/ 10171 w 10171"/>
                  <a:gd name="connsiteY2" fmla="*/ 10274 h 10274"/>
                  <a:gd name="connsiteX3" fmla="*/ 8419 w 10171"/>
                  <a:gd name="connsiteY3" fmla="*/ 10262 h 10274"/>
                  <a:gd name="connsiteX4" fmla="*/ 0 w 10171"/>
                  <a:gd name="connsiteY4" fmla="*/ 0 h 1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1" h="10274">
                    <a:moveTo>
                      <a:pt x="0" y="0"/>
                    </a:moveTo>
                    <a:lnTo>
                      <a:pt x="10062" y="12"/>
                    </a:lnTo>
                    <a:cubicBezTo>
                      <a:pt x="10098" y="3433"/>
                      <a:pt x="10135" y="6853"/>
                      <a:pt x="10171" y="10274"/>
                    </a:cubicBezTo>
                    <a:lnTo>
                      <a:pt x="8419" y="1026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horzBrick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6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6193851" y="3146093"/>
                <a:ext cx="24397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chemeClr val="accent1"/>
                    </a:solidFill>
                  </a:rPr>
                  <a:t>-</a:t>
                </a:r>
                <a:endParaRPr lang="en-US" altLang="en-US" sz="14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08" name="Straight Connector 307"/>
              <p:cNvCxnSpPr/>
              <p:nvPr/>
            </p:nvCxnSpPr>
            <p:spPr>
              <a:xfrm>
                <a:off x="6145728" y="3076023"/>
                <a:ext cx="608806" cy="20370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endCxn id="294" idx="1"/>
              </p:cNvCxnSpPr>
              <p:nvPr/>
            </p:nvCxnSpPr>
            <p:spPr>
              <a:xfrm flipH="1">
                <a:off x="6442590" y="3068939"/>
                <a:ext cx="1588" cy="204233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508145" y="3072803"/>
                <a:ext cx="2687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6551732" y="4045559"/>
                <a:ext cx="1416843" cy="45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>
                <a:off x="6537748" y="3076023"/>
                <a:ext cx="0" cy="970042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6492527" y="3278750"/>
                    <a:ext cx="962479" cy="5380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Tension Crack  Z</a:t>
                    </a:r>
                    <a:r>
                      <a:rPr lang="en-US" sz="1100" i="1" baseline="-25000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cr</a:t>
                    </a:r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ad>
                              <m:radPr>
                                <m:degHide m:val="on"/>
                                <m:ctrlPr>
                                  <a:rPr lang="en-US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oMath>
                    </a14:m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</a:t>
                    </a:r>
                    <a:endParaRPr lang="en-US" sz="1100" i="1" dirty="0">
                      <a:solidFill>
                        <a:schemeClr val="accent1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6" name="TextBox 3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2527" y="3278750"/>
                    <a:ext cx="962479" cy="53809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1136" r="-1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8" name="Straight Connector 317"/>
              <p:cNvCxnSpPr/>
              <p:nvPr/>
            </p:nvCxnSpPr>
            <p:spPr>
              <a:xfrm flipH="1" flipV="1">
                <a:off x="4947165" y="4039553"/>
                <a:ext cx="1503363" cy="65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ight Triangle 17"/>
            <p:cNvSpPr/>
            <p:nvPr/>
          </p:nvSpPr>
          <p:spPr>
            <a:xfrm>
              <a:off x="7534235" y="3088722"/>
              <a:ext cx="363951" cy="969996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35350" y="3558456"/>
              <a:ext cx="3177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accent1"/>
                  </a:solidFill>
                </a:rPr>
                <a:t>P</a:t>
              </a:r>
              <a:r>
                <a:rPr lang="en-US" sz="1050" i="1" baseline="-25000" dirty="0" smtClean="0">
                  <a:solidFill>
                    <a:schemeClr val="accent1"/>
                  </a:solidFill>
                </a:rPr>
                <a:t>w</a:t>
              </a:r>
              <a:endParaRPr lang="en-US" sz="1050" i="1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531100" y="3801806"/>
              <a:ext cx="4037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5026590" y="4045866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5567205" y="4270324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6249434" y="3265455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>
              <a:off x="6490687" y="4720568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566733" y="3575839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Text Box 190"/>
            <p:cNvSpPr txBox="1">
              <a:spLocks noChangeArrowheads="1"/>
            </p:cNvSpPr>
            <p:nvPr/>
          </p:nvSpPr>
          <p:spPr bwMode="auto">
            <a:xfrm>
              <a:off x="7486127" y="3480347"/>
              <a:ext cx="28733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582" name="Rectangle 4"/>
            <p:cNvSpPr>
              <a:spLocks noChangeArrowheads="1"/>
            </p:cNvSpPr>
            <p:nvPr/>
          </p:nvSpPr>
          <p:spPr bwMode="auto">
            <a:xfrm>
              <a:off x="3880637" y="2577842"/>
              <a:ext cx="385233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Effect of Cohesion of the Rankine’s Active and Passive </a:t>
              </a:r>
              <a:r>
                <a:rPr lang="en-US" altLang="en-US" sz="11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Earth Pressure </a:t>
              </a:r>
            </a:p>
          </p:txBody>
        </p:sp>
      </p:grpSp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007707" y="178330"/>
            <a:ext cx="55006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Earth Pressure Method for (c- </a:t>
            </a:r>
            <a:r>
              <a:rPr lang="en-US" altLang="en-US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Soil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7475055" y="1267904"/>
            <a:ext cx="956015" cy="1552117"/>
          </a:xfrm>
          <a:prstGeom prst="rt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Right Triangle 583"/>
          <p:cNvSpPr/>
          <p:nvPr/>
        </p:nvSpPr>
        <p:spPr>
          <a:xfrm flipH="1">
            <a:off x="6464702" y="2093932"/>
            <a:ext cx="879950" cy="715479"/>
          </a:xfrm>
          <a:prstGeom prst="rtTriangl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89162" y="2275369"/>
            <a:ext cx="1063364" cy="0"/>
          </a:xfrm>
          <a:prstGeom prst="straightConnector1">
            <a:avLst/>
          </a:prstGeom>
          <a:ln w="41275" cmpd="sng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/>
          <p:cNvCxnSpPr/>
          <p:nvPr/>
        </p:nvCxnSpPr>
        <p:spPr>
          <a:xfrm flipH="1">
            <a:off x="6313443" y="2544018"/>
            <a:ext cx="1021249" cy="41051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1101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122032" y="280500"/>
            <a:ext cx="46680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/>
              <a:t>COULOMB’S WEDGE THEORY</a:t>
            </a:r>
            <a:endParaRPr lang="en-US" alt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8" name="TextBox 647"/>
              <p:cNvSpPr txBox="1"/>
              <p:nvPr/>
            </p:nvSpPr>
            <p:spPr>
              <a:xfrm>
                <a:off x="532891" y="1746590"/>
                <a:ext cx="5820311" cy="12717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8" name="TextBox 6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1" y="1746590"/>
                <a:ext cx="5820311" cy="1271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69927" y="513877"/>
            <a:ext cx="7500072" cy="4034613"/>
            <a:chOff x="774506" y="891865"/>
            <a:chExt cx="5603011" cy="2375403"/>
          </a:xfrm>
        </p:grpSpPr>
        <p:sp>
          <p:nvSpPr>
            <p:cNvPr id="15" name="Trapezoid 14"/>
            <p:cNvSpPr/>
            <p:nvPr/>
          </p:nvSpPr>
          <p:spPr>
            <a:xfrm>
              <a:off x="1317676" y="1352313"/>
              <a:ext cx="1066432" cy="1411896"/>
            </a:xfrm>
            <a:custGeom>
              <a:avLst/>
              <a:gdLst>
                <a:gd name="connsiteX0" fmla="*/ 0 w 2211860"/>
                <a:gd name="connsiteY0" fmla="*/ 3484605 h 3484605"/>
                <a:gd name="connsiteX1" fmla="*/ 552965 w 2211860"/>
                <a:gd name="connsiteY1" fmla="*/ 0 h 3484605"/>
                <a:gd name="connsiteX2" fmla="*/ 1658895 w 2211860"/>
                <a:gd name="connsiteY2" fmla="*/ 0 h 3484605"/>
                <a:gd name="connsiteX3" fmla="*/ 2211860 w 2211860"/>
                <a:gd name="connsiteY3" fmla="*/ 3484605 h 3484605"/>
                <a:gd name="connsiteX4" fmla="*/ 0 w 2211860"/>
                <a:gd name="connsiteY4" fmla="*/ 3484605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2079025 w 2631990"/>
                <a:gd name="connsiteY2" fmla="*/ 0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1819533 w 2631990"/>
                <a:gd name="connsiteY2" fmla="*/ 24713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990" h="3484605">
                  <a:moveTo>
                    <a:pt x="0" y="3472249"/>
                  </a:moveTo>
                  <a:lnTo>
                    <a:pt x="973095" y="0"/>
                  </a:lnTo>
                  <a:lnTo>
                    <a:pt x="1819533" y="24713"/>
                  </a:lnTo>
                  <a:lnTo>
                    <a:pt x="2631990" y="3484605"/>
                  </a:lnTo>
                  <a:lnTo>
                    <a:pt x="0" y="3472249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3581" y="1028740"/>
              <a:ext cx="2514109" cy="1733755"/>
            </a:xfrm>
            <a:custGeom>
              <a:avLst/>
              <a:gdLst>
                <a:gd name="connsiteX0" fmla="*/ 0 w 4267200"/>
                <a:gd name="connsiteY0" fmla="*/ 2292178 h 2292178"/>
                <a:gd name="connsiteX1" fmla="*/ 2133600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0 w 4267200"/>
                <a:gd name="connsiteY0" fmla="*/ 2292178 h 2292178"/>
                <a:gd name="connsiteX1" fmla="*/ 45308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819665 w 4221892"/>
                <a:gd name="connsiteY0" fmla="*/ 3478427 h 3478427"/>
                <a:gd name="connsiteX1" fmla="*/ 0 w 4221892"/>
                <a:gd name="connsiteY1" fmla="*/ 0 h 3478427"/>
                <a:gd name="connsiteX2" fmla="*/ 4221892 w 4221892"/>
                <a:gd name="connsiteY2" fmla="*/ 2292178 h 3478427"/>
                <a:gd name="connsiteX3" fmla="*/ 819665 w 4221892"/>
                <a:gd name="connsiteY3" fmla="*/ 3478427 h 3478427"/>
                <a:gd name="connsiteX0" fmla="*/ 819665 w 6186617"/>
                <a:gd name="connsiteY0" fmla="*/ 4287795 h 4287795"/>
                <a:gd name="connsiteX1" fmla="*/ 0 w 6186617"/>
                <a:gd name="connsiteY1" fmla="*/ 809368 h 4287795"/>
                <a:gd name="connsiteX2" fmla="*/ 6186617 w 6186617"/>
                <a:gd name="connsiteY2" fmla="*/ 0 h 4287795"/>
                <a:gd name="connsiteX3" fmla="*/ 819665 w 6186617"/>
                <a:gd name="connsiteY3" fmla="*/ 4287795 h 4287795"/>
                <a:gd name="connsiteX0" fmla="*/ 819665 w 6204905"/>
                <a:gd name="connsiteY0" fmla="*/ 4324371 h 4324371"/>
                <a:gd name="connsiteX1" fmla="*/ 0 w 6204905"/>
                <a:gd name="connsiteY1" fmla="*/ 845944 h 4324371"/>
                <a:gd name="connsiteX2" fmla="*/ 6204905 w 6204905"/>
                <a:gd name="connsiteY2" fmla="*/ 0 h 4324371"/>
                <a:gd name="connsiteX3" fmla="*/ 819665 w 6204905"/>
                <a:gd name="connsiteY3" fmla="*/ 4324371 h 4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4905" h="4324371">
                  <a:moveTo>
                    <a:pt x="819665" y="4324371"/>
                  </a:moveTo>
                  <a:lnTo>
                    <a:pt x="0" y="845944"/>
                  </a:lnTo>
                  <a:lnTo>
                    <a:pt x="6204905" y="0"/>
                  </a:lnTo>
                  <a:lnTo>
                    <a:pt x="819665" y="4324371"/>
                  </a:lnTo>
                  <a:close/>
                </a:path>
              </a:pathLst>
            </a:custGeom>
            <a:solidFill>
              <a:schemeClr val="accent6">
                <a:alpha val="18000"/>
              </a:schemeClr>
            </a:solidFill>
            <a:ln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62187" y="891865"/>
              <a:ext cx="3488851" cy="47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868843" y="1571729"/>
              <a:ext cx="0" cy="49399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38654" y="2237150"/>
              <a:ext cx="339623" cy="401372"/>
            </a:xfrm>
            <a:prstGeom prst="line">
              <a:avLst/>
            </a:prstGeom>
            <a:ln w="63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046463" y="2239608"/>
              <a:ext cx="256071" cy="72005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798331" y="1555040"/>
              <a:ext cx="451763" cy="12516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875909" y="1621129"/>
              <a:ext cx="1153482" cy="980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88259" y="2270734"/>
              <a:ext cx="380377" cy="3334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24440" y="2271958"/>
              <a:ext cx="540926" cy="11114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61301" y="2025308"/>
              <a:ext cx="3129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49699" y="1735052"/>
              <a:ext cx="44460" cy="44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3" name="Rectangle 42"/>
            <p:cNvSpPr/>
            <p:nvPr/>
          </p:nvSpPr>
          <p:spPr>
            <a:xfrm rot="20795995">
              <a:off x="2176764" y="2208523"/>
              <a:ext cx="84466" cy="738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Arc 43"/>
            <p:cNvSpPr/>
            <p:nvPr/>
          </p:nvSpPr>
          <p:spPr>
            <a:xfrm rot="11695940">
              <a:off x="2111209" y="2265354"/>
              <a:ext cx="100376" cy="10787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95403" y="2253697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053581" y="1376602"/>
              <a:ext cx="10568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2942603">
              <a:off x="2610677" y="1264173"/>
              <a:ext cx="128478" cy="10872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2768738" y="1214269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Symbol" panose="05050102010706020507" pitchFamily="18" charset="2"/>
                </a:rPr>
                <a:t>b</a:t>
              </a:r>
              <a:endParaRPr lang="en-US" sz="1400" b="1" i="1" dirty="0">
                <a:latin typeface="Symbol" panose="05050102010706020507" pitchFamily="18" charset="2"/>
              </a:endParaRPr>
            </a:p>
          </p:txBody>
        </p:sp>
        <p:sp>
          <p:nvSpPr>
            <p:cNvPr id="94" name="Arc 93"/>
            <p:cNvSpPr/>
            <p:nvPr/>
          </p:nvSpPr>
          <p:spPr>
            <a:xfrm rot="6217960">
              <a:off x="3105959" y="2389770"/>
              <a:ext cx="123499" cy="139597"/>
            </a:xfrm>
            <a:prstGeom prst="arc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3141023" y="2471605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f</a:t>
              </a:r>
              <a:endParaRPr lang="en-US" sz="1100" dirty="0">
                <a:solidFill>
                  <a:srgbClr val="00206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118285" y="2238351"/>
              <a:ext cx="276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714469" y="2312724"/>
              <a:ext cx="291475" cy="223305"/>
              <a:chOff x="6019800" y="4419600"/>
              <a:chExt cx="719369" cy="55112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3099903" y="1999101"/>
              <a:ext cx="291475" cy="223305"/>
              <a:chOff x="6019800" y="4419600"/>
              <a:chExt cx="719369" cy="551124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3516030" y="1669288"/>
              <a:ext cx="291475" cy="223305"/>
              <a:chOff x="6019800" y="4419600"/>
              <a:chExt cx="719369" cy="551124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4005680" y="1281848"/>
              <a:ext cx="291475" cy="223305"/>
              <a:chOff x="6019800" y="4419600"/>
              <a:chExt cx="719369" cy="551124"/>
            </a:xfrm>
          </p:grpSpPr>
          <p:cxnSp>
            <p:nvCxnSpPr>
              <p:cNvPr id="596" name="Straight Connector 595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 rot="2431119" flipH="1">
              <a:off x="2007491" y="1883107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599" name="Straight Connector 598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 rot="2431119" flipH="1">
              <a:off x="1908845" y="1474170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602" name="Straight Connector 601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3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0" name="Arc 99"/>
            <p:cNvSpPr/>
            <p:nvPr/>
          </p:nvSpPr>
          <p:spPr>
            <a:xfrm rot="15212469">
              <a:off x="2245366" y="2591004"/>
              <a:ext cx="278179" cy="274658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2215091" y="2622022"/>
              <a:ext cx="2568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sz="9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 rot="1270919">
              <a:off x="2449357" y="2570282"/>
              <a:ext cx="246498" cy="30432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2490087" y="2555749"/>
              <a:ext cx="2519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3325898" y="1914685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2733971" y="2382473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2390055" y="2768642"/>
              <a:ext cx="636906" cy="5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TextBox 611"/>
            <p:cNvSpPr txBox="1"/>
            <p:nvPr/>
          </p:nvSpPr>
          <p:spPr>
            <a:xfrm>
              <a:off x="2244930" y="2738064"/>
              <a:ext cx="201427" cy="15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1959412" y="1226098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455512" y="892071"/>
              <a:ext cx="260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</a:t>
              </a:r>
              <a:endParaRPr lang="en-US" sz="1100" dirty="0"/>
            </a:p>
          </p:txBody>
        </p:sp>
        <p:cxnSp>
          <p:nvCxnSpPr>
            <p:cNvPr id="105" name="Straight Connector 104"/>
            <p:cNvCxnSpPr>
              <a:stCxn id="15" idx="1"/>
            </p:cNvCxnSpPr>
            <p:nvPr/>
          </p:nvCxnSpPr>
          <p:spPr>
            <a:xfrm flipH="1">
              <a:off x="934559" y="1352313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774506" y="2761800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1169929" y="1367960"/>
              <a:ext cx="1634" cy="13938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TextBox 615"/>
            <p:cNvSpPr txBox="1"/>
            <p:nvPr/>
          </p:nvSpPr>
          <p:spPr>
            <a:xfrm>
              <a:off x="1012153" y="1919270"/>
              <a:ext cx="2728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endParaRPr lang="en-US" sz="1100" dirty="0"/>
            </a:p>
          </p:txBody>
        </p:sp>
        <p:sp>
          <p:nvSpPr>
            <p:cNvPr id="617" name="TextBox 616"/>
            <p:cNvSpPr txBox="1"/>
            <p:nvPr/>
          </p:nvSpPr>
          <p:spPr>
            <a:xfrm>
              <a:off x="1592807" y="1779846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Wall</a:t>
              </a:r>
              <a:endParaRPr 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339686" y="1251883"/>
              <a:ext cx="612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</a:t>
              </a:r>
            </a:p>
            <a:p>
              <a:r>
                <a:rPr lang="en-US" sz="1100" dirty="0" smtClean="0"/>
                <a:t>Surface</a:t>
              </a:r>
              <a:endParaRPr lang="en-US" sz="11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 flipV="1">
              <a:off x="4412884" y="1163552"/>
              <a:ext cx="64026" cy="14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645435" y="2269071"/>
              <a:ext cx="589072" cy="31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1770431" y="2269751"/>
              <a:ext cx="5797" cy="4952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1480320" y="2401958"/>
              <a:ext cx="35939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H/3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2263449" y="1866320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Arc 617"/>
            <p:cNvSpPr/>
            <p:nvPr/>
          </p:nvSpPr>
          <p:spPr>
            <a:xfrm rot="9759914">
              <a:off x="2101928" y="2230433"/>
              <a:ext cx="246498" cy="304329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2002007" y="2422432"/>
              <a:ext cx="2632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1694820" y="2437171"/>
              <a:ext cx="335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4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621" name="Straight Connector 620"/>
            <p:cNvCxnSpPr/>
            <p:nvPr/>
          </p:nvCxnSpPr>
          <p:spPr>
            <a:xfrm>
              <a:off x="3040217" y="2170195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Arc 622"/>
            <p:cNvSpPr/>
            <p:nvPr/>
          </p:nvSpPr>
          <p:spPr>
            <a:xfrm rot="6887840">
              <a:off x="3005946" y="2377539"/>
              <a:ext cx="124634" cy="1538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17042" y="2532964"/>
              <a:ext cx="132093" cy="475472"/>
            </a:xfrm>
            <a:custGeom>
              <a:avLst/>
              <a:gdLst>
                <a:gd name="connsiteX0" fmla="*/ 177800 w 326009"/>
                <a:gd name="connsiteY0" fmla="*/ 0 h 1173480"/>
                <a:gd name="connsiteX1" fmla="*/ 320040 w 326009"/>
                <a:gd name="connsiteY1" fmla="*/ 949960 h 1173480"/>
                <a:gd name="connsiteX2" fmla="*/ 0 w 326009"/>
                <a:gd name="connsiteY2" fmla="*/ 117348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09" h="1173480">
                  <a:moveTo>
                    <a:pt x="177800" y="0"/>
                  </a:moveTo>
                  <a:cubicBezTo>
                    <a:pt x="263736" y="377190"/>
                    <a:pt x="349673" y="754380"/>
                    <a:pt x="320040" y="949960"/>
                  </a:cubicBezTo>
                  <a:cubicBezTo>
                    <a:pt x="290407" y="1145540"/>
                    <a:pt x="145203" y="1159510"/>
                    <a:pt x="0" y="117348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2552090" y="2886631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panose="05050102010706020507" pitchFamily="18" charset="2"/>
                </a:rPr>
                <a:t>(q - f)</a:t>
              </a:r>
              <a:endParaRPr lang="en-US" sz="1000" dirty="0">
                <a:latin typeface="Symbol" panose="05050102010706020507" pitchFamily="18" charset="2"/>
              </a:endParaRPr>
            </a:p>
          </p:txBody>
        </p:sp>
        <p:sp>
          <p:nvSpPr>
            <p:cNvPr id="625" name="TextBox 624"/>
            <p:cNvSpPr txBox="1"/>
            <p:nvPr/>
          </p:nvSpPr>
          <p:spPr>
            <a:xfrm>
              <a:off x="3251211" y="1284242"/>
              <a:ext cx="5902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Sliding</a:t>
              </a:r>
            </a:p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Wedge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5504479" y="1116869"/>
              <a:ext cx="0" cy="177674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5104748" y="1353102"/>
              <a:ext cx="393830" cy="1540511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5104748" y="1116869"/>
              <a:ext cx="399731" cy="236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TextBox 625"/>
            <p:cNvSpPr txBox="1"/>
            <p:nvPr/>
          </p:nvSpPr>
          <p:spPr>
            <a:xfrm>
              <a:off x="5080290" y="102874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1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1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5072040" y="1996598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i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>
              <a:off x="5456439" y="2441857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399032" y="2445287"/>
              <a:ext cx="100343" cy="38792"/>
            </a:xfrm>
            <a:custGeom>
              <a:avLst/>
              <a:gdLst>
                <a:gd name="connsiteX0" fmla="*/ 0 w 247650"/>
                <a:gd name="connsiteY0" fmla="*/ 95741 h 95741"/>
                <a:gd name="connsiteX1" fmla="*/ 99060 w 247650"/>
                <a:gd name="connsiteY1" fmla="*/ 4301 h 95741"/>
                <a:gd name="connsiteX2" fmla="*/ 247650 w 247650"/>
                <a:gd name="connsiteY2" fmla="*/ 23351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95741">
                  <a:moveTo>
                    <a:pt x="0" y="95741"/>
                  </a:moveTo>
                  <a:cubicBezTo>
                    <a:pt x="28892" y="56053"/>
                    <a:pt x="57785" y="16366"/>
                    <a:pt x="99060" y="4301"/>
                  </a:cubicBezTo>
                  <a:cubicBezTo>
                    <a:pt x="140335" y="-7764"/>
                    <a:pt x="193992" y="7793"/>
                    <a:pt x="247650" y="2335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099546" y="2322159"/>
              <a:ext cx="324185" cy="257632"/>
            </a:xfrm>
            <a:custGeom>
              <a:avLst/>
              <a:gdLst>
                <a:gd name="connsiteX0" fmla="*/ 800100 w 800100"/>
                <a:gd name="connsiteY0" fmla="*/ 296754 h 635844"/>
                <a:gd name="connsiteX1" fmla="*/ 495300 w 800100"/>
                <a:gd name="connsiteY1" fmla="*/ 11004 h 635844"/>
                <a:gd name="connsiteX2" fmla="*/ 0 w 800100"/>
                <a:gd name="connsiteY2" fmla="*/ 635844 h 6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635844">
                  <a:moveTo>
                    <a:pt x="800100" y="296754"/>
                  </a:moveTo>
                  <a:cubicBezTo>
                    <a:pt x="714375" y="125621"/>
                    <a:pt x="628650" y="-45511"/>
                    <a:pt x="495300" y="11004"/>
                  </a:cubicBezTo>
                  <a:cubicBezTo>
                    <a:pt x="361950" y="67519"/>
                    <a:pt x="180975" y="351681"/>
                    <a:pt x="0" y="6358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0" name="TextBox 629"/>
            <p:cNvSpPr txBox="1"/>
            <p:nvPr/>
          </p:nvSpPr>
          <p:spPr>
            <a:xfrm>
              <a:off x="4633084" y="2493805"/>
              <a:ext cx="5725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(q -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5137246" y="1301233"/>
              <a:ext cx="82702" cy="177839"/>
            </a:xfrm>
            <a:custGeom>
              <a:avLst/>
              <a:gdLst>
                <a:gd name="connsiteX0" fmla="*/ 140208 w 202106"/>
                <a:gd name="connsiteY0" fmla="*/ 0 h 438912"/>
                <a:gd name="connsiteX1" fmla="*/ 195072 w 202106"/>
                <a:gd name="connsiteY1" fmla="*/ 225552 h 438912"/>
                <a:gd name="connsiteX2" fmla="*/ 0 w 202106"/>
                <a:gd name="connsiteY2" fmla="*/ 438912 h 438912"/>
                <a:gd name="connsiteX0" fmla="*/ 140208 w 183722"/>
                <a:gd name="connsiteY0" fmla="*/ 0 h 438912"/>
                <a:gd name="connsiteX1" fmla="*/ 173123 w 183722"/>
                <a:gd name="connsiteY1" fmla="*/ 243840 h 438912"/>
                <a:gd name="connsiteX2" fmla="*/ 0 w 183722"/>
                <a:gd name="connsiteY2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22" h="438912">
                  <a:moveTo>
                    <a:pt x="140208" y="0"/>
                  </a:moveTo>
                  <a:cubicBezTo>
                    <a:pt x="179324" y="76200"/>
                    <a:pt x="196491" y="170688"/>
                    <a:pt x="173123" y="243840"/>
                  </a:cubicBezTo>
                  <a:cubicBezTo>
                    <a:pt x="149755" y="316992"/>
                    <a:pt x="85852" y="368808"/>
                    <a:pt x="0" y="438912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410455" y="1176532"/>
              <a:ext cx="98799" cy="56810"/>
            </a:xfrm>
            <a:custGeom>
              <a:avLst/>
              <a:gdLst>
                <a:gd name="connsiteX0" fmla="*/ 0 w 243840"/>
                <a:gd name="connsiteY0" fmla="*/ 0 h 140208"/>
                <a:gd name="connsiteX1" fmla="*/ 73152 w 243840"/>
                <a:gd name="connsiteY1" fmla="*/ 115824 h 140208"/>
                <a:gd name="connsiteX2" fmla="*/ 243840 w 243840"/>
                <a:gd name="connsiteY2" fmla="*/ 140208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140208">
                  <a:moveTo>
                    <a:pt x="0" y="0"/>
                  </a:moveTo>
                  <a:cubicBezTo>
                    <a:pt x="16256" y="46228"/>
                    <a:pt x="32512" y="92456"/>
                    <a:pt x="73152" y="115824"/>
                  </a:cubicBezTo>
                  <a:cubicBezTo>
                    <a:pt x="113792" y="139192"/>
                    <a:pt x="178816" y="139700"/>
                    <a:pt x="243840" y="1402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4013948" y="1821567"/>
              <a:ext cx="12153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(180</a:t>
              </a:r>
              <a:r>
                <a:rPr lang="en-US" sz="1100" baseline="30000" dirty="0" smtClean="0">
                  <a:latin typeface="Symbol" panose="05050102010706020507" pitchFamily="18" charset="2"/>
                </a:rPr>
                <a:t>o </a:t>
              </a:r>
              <a:r>
                <a:rPr lang="en-US" sz="1100" dirty="0" smtClean="0">
                  <a:latin typeface="Symbol" panose="05050102010706020507" pitchFamily="18" charset="2"/>
                </a:rPr>
                <a:t>- y - q +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052308" y="1445760"/>
              <a:ext cx="232158" cy="405077"/>
            </a:xfrm>
            <a:custGeom>
              <a:avLst/>
              <a:gdLst>
                <a:gd name="connsiteX0" fmla="*/ 426720 w 556470"/>
                <a:gd name="connsiteY0" fmla="*/ 28629 h 1028373"/>
                <a:gd name="connsiteX1" fmla="*/ 530352 w 556470"/>
                <a:gd name="connsiteY1" fmla="*/ 126165 h 1028373"/>
                <a:gd name="connsiteX2" fmla="*/ 0 w 556470"/>
                <a:gd name="connsiteY2" fmla="*/ 1028373 h 1028373"/>
                <a:gd name="connsiteX0" fmla="*/ 426720 w 426720"/>
                <a:gd name="connsiteY0" fmla="*/ 0 h 999744"/>
                <a:gd name="connsiteX1" fmla="*/ 0 w 426720"/>
                <a:gd name="connsiteY1" fmla="*/ 999744 h 999744"/>
                <a:gd name="connsiteX0" fmla="*/ 426720 w 572974"/>
                <a:gd name="connsiteY0" fmla="*/ 0 h 999744"/>
                <a:gd name="connsiteX1" fmla="*/ 0 w 572974"/>
                <a:gd name="connsiteY1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974" h="999744">
                  <a:moveTo>
                    <a:pt x="426720" y="0"/>
                  </a:moveTo>
                  <a:cubicBezTo>
                    <a:pt x="881888" y="321056"/>
                    <a:pt x="142240" y="666496"/>
                    <a:pt x="0" y="9997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585312" y="1368880"/>
              <a:ext cx="7922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 =(a - d)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5261638" y="1163552"/>
              <a:ext cx="280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5130686" y="2934810"/>
              <a:ext cx="9941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Force Triangle</a:t>
              </a:r>
              <a:endParaRPr lang="en-US" sz="1100" dirty="0"/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1362276" y="3005658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 Wedge</a:t>
              </a:r>
              <a:endParaRPr lang="en-US" sz="1100" dirty="0"/>
            </a:p>
          </p:txBody>
        </p:sp>
        <p:sp>
          <p:nvSpPr>
            <p:cNvPr id="307" name="Rectangle 306"/>
            <p:cNvSpPr/>
            <p:nvPr/>
          </p:nvSpPr>
          <p:spPr>
            <a:xfrm rot="3062996">
              <a:off x="3072894" y="2224287"/>
              <a:ext cx="79444" cy="794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9109148">
              <a:off x="3469970" y="1717485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70C0"/>
                  </a:solidFill>
                </a:rPr>
                <a:t>Friction</a:t>
              </a:r>
              <a:endParaRPr lang="en-US" sz="900" i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15150438">
              <a:off x="1716712" y="148094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</a:rPr>
                <a:t>Friction</a:t>
              </a:r>
              <a:endParaRPr lang="en-US" sz="9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/>
            <p:cNvCxnSpPr>
              <a:stCxn id="42" idx="3"/>
            </p:cNvCxnSpPr>
            <p:nvPr/>
          </p:nvCxnSpPr>
          <p:spPr>
            <a:xfrm flipH="1">
              <a:off x="2588260" y="1773001"/>
              <a:ext cx="267950" cy="22124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42" idx="4"/>
            </p:cNvCxnSpPr>
            <p:nvPr/>
          </p:nvCxnSpPr>
          <p:spPr>
            <a:xfrm>
              <a:off x="2871929" y="1779512"/>
              <a:ext cx="110215" cy="277444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224169" y="285899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208465" y="2775499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223475" y="2804584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78230" y="2131882"/>
              <a:ext cx="88128" cy="126326"/>
              <a:chOff x="4796329" y="2967078"/>
              <a:chExt cx="88128" cy="12632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H="1">
                <a:off x="4796329" y="2967078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4811339" y="2996163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7" name="Trapezoid 14"/>
          <p:cNvSpPr/>
          <p:nvPr/>
        </p:nvSpPr>
        <p:spPr>
          <a:xfrm>
            <a:off x="10803250" y="7458538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78" name="Straight Connector 277"/>
          <p:cNvCxnSpPr/>
          <p:nvPr/>
        </p:nvCxnSpPr>
        <p:spPr>
          <a:xfrm flipV="1">
            <a:off x="11933321" y="7121643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2912379" y="7340429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Arc 282"/>
          <p:cNvSpPr/>
          <p:nvPr/>
        </p:nvSpPr>
        <p:spPr>
          <a:xfrm rot="2942603">
            <a:off x="13664670" y="7175858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4" name="TextBox 283"/>
          <p:cNvSpPr txBox="1"/>
          <p:nvPr/>
        </p:nvSpPr>
        <p:spPr>
          <a:xfrm>
            <a:off x="13860811" y="7140873"/>
            <a:ext cx="391887" cy="378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b</a:t>
            </a:r>
            <a:endParaRPr lang="en-US" sz="1000" dirty="0">
              <a:latin typeface="Symbol" panose="05050102010706020507" pitchFamily="18" charset="2"/>
            </a:endParaRPr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10210360" y="7466158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9969147" y="9622975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H="1">
            <a:off x="10567748" y="7466158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10443885" y="8431613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293" name="Straight Connector 292"/>
          <p:cNvCxnSpPr/>
          <p:nvPr/>
        </p:nvCxnSpPr>
        <p:spPr>
          <a:xfrm flipH="1" flipV="1">
            <a:off x="11378610" y="8995860"/>
            <a:ext cx="341329" cy="20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11483405" y="8994451"/>
            <a:ext cx="2027" cy="6387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11126714" y="9239543"/>
            <a:ext cx="3789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285" name="Arc 284"/>
          <p:cNvSpPr/>
          <p:nvPr/>
        </p:nvSpPr>
        <p:spPr>
          <a:xfrm rot="15212469">
            <a:off x="12213960" y="9355152"/>
            <a:ext cx="427177" cy="421770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6" name="TextBox 285"/>
          <p:cNvSpPr txBox="1"/>
          <p:nvPr/>
        </p:nvSpPr>
        <p:spPr>
          <a:xfrm>
            <a:off x="12184209" y="938611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anose="05050102010706020507" pitchFamily="18" charset="2"/>
              </a:rPr>
              <a:t>a</a:t>
            </a:r>
            <a:endParaRPr lang="en-US" sz="1200" dirty="0">
              <a:latin typeface="Symbol" panose="05050102010706020507" pitchFamily="18" charset="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4369999" y="7306061"/>
            <a:ext cx="524503" cy="1015663"/>
            <a:chOff x="11903530" y="4404412"/>
            <a:chExt cx="524503" cy="1015663"/>
          </a:xfrm>
        </p:grpSpPr>
        <p:sp>
          <p:nvSpPr>
            <p:cNvPr id="322" name="TextBox 321"/>
            <p:cNvSpPr txBox="1"/>
            <p:nvPr/>
          </p:nvSpPr>
          <p:spPr>
            <a:xfrm>
              <a:off x="11903530" y="4404412"/>
              <a:ext cx="5245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Sand</a:t>
              </a:r>
              <a:r>
                <a:rPr lang="en-US" sz="1200" dirty="0" smtClean="0">
                  <a:latin typeface="Symbol" panose="05050102010706020507" pitchFamily="18" charset="2"/>
                </a:rPr>
                <a:t> 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g</a:t>
              </a:r>
              <a:r>
                <a:rPr lang="en-US" sz="1200" dirty="0" smtClean="0"/>
                <a:t> =  ̸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f</a:t>
              </a:r>
              <a:r>
                <a:rPr lang="en-US" sz="1200" dirty="0" smtClean="0"/>
                <a:t> =  </a:t>
              </a:r>
              <a:r>
                <a:rPr lang="en-US" sz="1200" dirty="0"/>
                <a:t≯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12183910" y="4721170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2197950" y="4912243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arallelogram 63"/>
          <p:cNvSpPr/>
          <p:nvPr/>
        </p:nvSpPr>
        <p:spPr>
          <a:xfrm rot="21157611">
            <a:off x="11913051" y="7137988"/>
            <a:ext cx="2159241" cy="196671"/>
          </a:xfrm>
          <a:prstGeom prst="parallelogram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Parallelogram 324"/>
          <p:cNvSpPr/>
          <p:nvPr/>
        </p:nvSpPr>
        <p:spPr>
          <a:xfrm rot="4615866">
            <a:off x="11133527" y="8388817"/>
            <a:ext cx="2285121" cy="206413"/>
          </a:xfrm>
          <a:custGeom>
            <a:avLst/>
            <a:gdLst>
              <a:gd name="connsiteX0" fmla="*/ 0 w 2283649"/>
              <a:gd name="connsiteY0" fmla="*/ 196671 h 196671"/>
              <a:gd name="connsiteX1" fmla="*/ 49168 w 2283649"/>
              <a:gd name="connsiteY1" fmla="*/ 0 h 196671"/>
              <a:gd name="connsiteX2" fmla="*/ 2283649 w 2283649"/>
              <a:gd name="connsiteY2" fmla="*/ 0 h 196671"/>
              <a:gd name="connsiteX3" fmla="*/ 2234481 w 2283649"/>
              <a:gd name="connsiteY3" fmla="*/ 196671 h 196671"/>
              <a:gd name="connsiteX4" fmla="*/ 0 w 2283649"/>
              <a:gd name="connsiteY4" fmla="*/ 196671 h 196671"/>
              <a:gd name="connsiteX0" fmla="*/ 79336 w 2362985"/>
              <a:gd name="connsiteY0" fmla="*/ 199123 h 199123"/>
              <a:gd name="connsiteX1" fmla="*/ 0 w 2362985"/>
              <a:gd name="connsiteY1" fmla="*/ 0 h 199123"/>
              <a:gd name="connsiteX2" fmla="*/ 2362985 w 2362985"/>
              <a:gd name="connsiteY2" fmla="*/ 2452 h 199123"/>
              <a:gd name="connsiteX3" fmla="*/ 2313817 w 2362985"/>
              <a:gd name="connsiteY3" fmla="*/ 199123 h 199123"/>
              <a:gd name="connsiteX4" fmla="*/ 79336 w 2362985"/>
              <a:gd name="connsiteY4" fmla="*/ 199123 h 19912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313817 w 2362985"/>
              <a:gd name="connsiteY3" fmla="*/ 199123 h 206413"/>
              <a:gd name="connsiteX4" fmla="*/ 85467 w 2362985"/>
              <a:gd name="connsiteY4" fmla="*/ 206413 h 20641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285121 w 2362985"/>
              <a:gd name="connsiteY3" fmla="*/ 196374 h 206413"/>
              <a:gd name="connsiteX4" fmla="*/ 85467 w 2362985"/>
              <a:gd name="connsiteY4" fmla="*/ 206413 h 206413"/>
              <a:gd name="connsiteX0" fmla="*/ 85467 w 2285121"/>
              <a:gd name="connsiteY0" fmla="*/ 206413 h 206413"/>
              <a:gd name="connsiteX1" fmla="*/ 0 w 2285121"/>
              <a:gd name="connsiteY1" fmla="*/ 0 h 206413"/>
              <a:gd name="connsiteX2" fmla="*/ 2192497 w 2285121"/>
              <a:gd name="connsiteY2" fmla="*/ 3944 h 206413"/>
              <a:gd name="connsiteX3" fmla="*/ 2285121 w 2285121"/>
              <a:gd name="connsiteY3" fmla="*/ 196374 h 206413"/>
              <a:gd name="connsiteX4" fmla="*/ 85467 w 2285121"/>
              <a:gd name="connsiteY4" fmla="*/ 206413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121" h="206413">
                <a:moveTo>
                  <a:pt x="85467" y="206413"/>
                </a:moveTo>
                <a:lnTo>
                  <a:pt x="0" y="0"/>
                </a:lnTo>
                <a:lnTo>
                  <a:pt x="2192497" y="3944"/>
                </a:lnTo>
                <a:lnTo>
                  <a:pt x="2285121" y="196374"/>
                </a:lnTo>
                <a:lnTo>
                  <a:pt x="85467" y="20641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7" name="Straight Arrow Connector 326"/>
          <p:cNvCxnSpPr>
            <a:stCxn id="325" idx="1"/>
            <a:endCxn id="277" idx="2"/>
          </p:cNvCxnSpPr>
          <p:nvPr/>
        </p:nvCxnSpPr>
        <p:spPr>
          <a:xfrm flipH="1">
            <a:off x="11935371" y="7355719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>
            <a:off x="11998629" y="7595042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flipH="1">
            <a:off x="12053532" y="7869644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flipH="1">
            <a:off x="12118262" y="814373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>
            <a:off x="12199896" y="8165179"/>
            <a:ext cx="501861" cy="36326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H="1">
            <a:off x="12286277" y="8890427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H="1">
            <a:off x="12332105" y="9094953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ight Triangle 17"/>
          <p:cNvSpPr/>
          <p:nvPr/>
        </p:nvSpPr>
        <p:spPr>
          <a:xfrm>
            <a:off x="12359102" y="7484590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9" name="Straight Connector 278"/>
          <p:cNvCxnSpPr/>
          <p:nvPr/>
        </p:nvCxnSpPr>
        <p:spPr>
          <a:xfrm flipH="1">
            <a:off x="11842990" y="8752787"/>
            <a:ext cx="1462650" cy="307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 rot="20795995">
            <a:off x="12142203" y="8872177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1" name="TextBox 280"/>
          <p:cNvSpPr txBox="1"/>
          <p:nvPr/>
        </p:nvSpPr>
        <p:spPr>
          <a:xfrm>
            <a:off x="12965981" y="8540512"/>
            <a:ext cx="19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endParaRPr lang="en-US" sz="1400" dirty="0">
              <a:latin typeface="Symbol" panose="05050102010706020507" pitchFamily="18" charset="2"/>
            </a:endParaRPr>
          </a:p>
        </p:txBody>
      </p:sp>
      <p:cxnSp>
        <p:nvCxnSpPr>
          <p:cNvPr id="287" name="Straight Connector 286"/>
          <p:cNvCxnSpPr/>
          <p:nvPr/>
        </p:nvCxnSpPr>
        <p:spPr>
          <a:xfrm>
            <a:off x="12878260" y="9625047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3351702" y="7910161"/>
            <a:ext cx="357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01" name="Straight Arrow Connector 300"/>
          <p:cNvCxnSpPr/>
          <p:nvPr/>
        </p:nvCxnSpPr>
        <p:spPr>
          <a:xfrm flipH="1">
            <a:off x="12689899" y="8254381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Arc 301"/>
          <p:cNvSpPr/>
          <p:nvPr/>
        </p:nvSpPr>
        <p:spPr>
          <a:xfrm>
            <a:off x="12834258" y="8668916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5" name="Straight Arrow Connector 304"/>
          <p:cNvCxnSpPr/>
          <p:nvPr/>
        </p:nvCxnSpPr>
        <p:spPr>
          <a:xfrm flipH="1">
            <a:off x="12481230" y="7797700"/>
            <a:ext cx="183684" cy="147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H="1">
            <a:off x="12515646" y="7929771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12593934" y="8116927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639552" y="8242186"/>
            <a:ext cx="467343" cy="397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2426955" y="7672959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304" idx="2"/>
          </p:cNvCxnSpPr>
          <p:nvPr/>
        </p:nvCxnSpPr>
        <p:spPr>
          <a:xfrm flipH="1">
            <a:off x="12871911" y="8912831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H="1">
            <a:off x="12775054" y="8622220"/>
            <a:ext cx="712189" cy="584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H="1">
            <a:off x="12840199" y="8768671"/>
            <a:ext cx="796850" cy="676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H="1">
            <a:off x="12438407" y="9486295"/>
            <a:ext cx="167978" cy="1377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 flipH="1">
            <a:off x="12392570" y="933311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>
            <a:off x="12250301" y="8684399"/>
            <a:ext cx="164724" cy="10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12418879" y="9471971"/>
            <a:ext cx="44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1732645" y="7088625"/>
            <a:ext cx="44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2757627" y="6828142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cxnSp>
        <p:nvCxnSpPr>
          <p:cNvPr id="339" name="Straight Connector 338"/>
          <p:cNvCxnSpPr/>
          <p:nvPr/>
        </p:nvCxnSpPr>
        <p:spPr>
          <a:xfrm flipH="1">
            <a:off x="11693166" y="8411114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/>
          <p:cNvSpPr/>
          <p:nvPr/>
        </p:nvSpPr>
        <p:spPr>
          <a:xfrm rot="20847514">
            <a:off x="12042968" y="8434790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1" name="TextBox 340"/>
          <p:cNvSpPr txBox="1"/>
          <p:nvPr/>
        </p:nvSpPr>
        <p:spPr>
          <a:xfrm>
            <a:off x="12615778" y="7912691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1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43" name="Straight Connector 342"/>
          <p:cNvCxnSpPr/>
          <p:nvPr/>
        </p:nvCxnSpPr>
        <p:spPr>
          <a:xfrm flipH="1" flipV="1">
            <a:off x="11690619" y="8517193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H="1">
            <a:off x="11821369" y="8518238"/>
            <a:ext cx="12011" cy="11205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/>
          <p:cNvSpPr/>
          <p:nvPr/>
        </p:nvSpPr>
        <p:spPr>
          <a:xfrm>
            <a:off x="11540728" y="9132618"/>
            <a:ext cx="3593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H/2</a:t>
            </a:r>
            <a:endParaRPr lang="en-US" sz="900" dirty="0"/>
          </a:p>
        </p:txBody>
      </p:sp>
      <p:sp>
        <p:nvSpPr>
          <p:cNvPr id="351" name="Arc 350"/>
          <p:cNvSpPr/>
          <p:nvPr/>
        </p:nvSpPr>
        <p:spPr>
          <a:xfrm rot="1132109">
            <a:off x="12309628" y="8370788"/>
            <a:ext cx="148798" cy="16989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TextBox 351"/>
          <p:cNvSpPr txBox="1"/>
          <p:nvPr/>
        </p:nvSpPr>
        <p:spPr>
          <a:xfrm>
            <a:off x="12383212" y="8268585"/>
            <a:ext cx="18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d</a:t>
            </a:r>
            <a:endParaRPr lang="en-US" sz="1000" dirty="0">
              <a:latin typeface="Symbol" panose="05050102010706020507" pitchFamily="18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455588" y="8539166"/>
            <a:ext cx="8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</a:t>
            </a:r>
            <a:endParaRPr lang="en-US" sz="1400" b="1" dirty="0"/>
          </a:p>
        </p:txBody>
      </p:sp>
      <p:sp>
        <p:nvSpPr>
          <p:cNvPr id="381" name="TextBox 380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  <p:sp>
        <p:nvSpPr>
          <p:cNvPr id="215" name="TextBox 214"/>
          <p:cNvSpPr txBox="1"/>
          <p:nvPr/>
        </p:nvSpPr>
        <p:spPr>
          <a:xfrm rot="19319088">
            <a:off x="13188673" y="9049365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16" name="Arc 215"/>
          <p:cNvSpPr/>
          <p:nvPr/>
        </p:nvSpPr>
        <p:spPr>
          <a:xfrm rot="893388">
            <a:off x="12961096" y="9464712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13117406" y="9352339"/>
            <a:ext cx="10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latin typeface="Symbol" panose="05050102010706020507" pitchFamily="18" charset="2"/>
              </a:rPr>
              <a:t> + (90</a:t>
            </a:r>
            <a:r>
              <a:rPr lang="en-US" sz="1400" baseline="30000" dirty="0" smtClean="0">
                <a:latin typeface="Symbol" panose="05050102010706020507" pitchFamily="18" charset="2"/>
              </a:rPr>
              <a:t>o</a:t>
            </a:r>
            <a:r>
              <a:rPr lang="en-US" sz="1400" dirty="0" smtClean="0">
                <a:latin typeface="Symbol" panose="05050102010706020507" pitchFamily="18" charset="2"/>
              </a:rPr>
              <a:t>-a)</a:t>
            </a:r>
            <a:endParaRPr lang="en-US" sz="1400" dirty="0">
              <a:latin typeface="Symbol" panose="05050102010706020507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90265" y="4080877"/>
            <a:ext cx="4997552" cy="2771692"/>
            <a:chOff x="9690265" y="4080877"/>
            <a:chExt cx="4997552" cy="2771692"/>
          </a:xfrm>
        </p:grpSpPr>
        <p:grpSp>
          <p:nvGrpSpPr>
            <p:cNvPr id="62" name="Group 61"/>
            <p:cNvGrpSpPr/>
            <p:nvPr/>
          </p:nvGrpSpPr>
          <p:grpSpPr>
            <a:xfrm>
              <a:off x="10030386" y="4080877"/>
              <a:ext cx="4657431" cy="2771692"/>
              <a:chOff x="6124869" y="3675454"/>
              <a:chExt cx="4657431" cy="2771692"/>
            </a:xfrm>
          </p:grpSpPr>
          <p:sp>
            <p:nvSpPr>
              <p:cNvPr id="128" name="Trapezoid 14"/>
              <p:cNvSpPr/>
              <p:nvPr/>
            </p:nvSpPr>
            <p:spPr>
              <a:xfrm>
                <a:off x="6958972" y="4120514"/>
                <a:ext cx="1637635" cy="2168136"/>
              </a:xfrm>
              <a:custGeom>
                <a:avLst/>
                <a:gdLst>
                  <a:gd name="connsiteX0" fmla="*/ 0 w 2211860"/>
                  <a:gd name="connsiteY0" fmla="*/ 3484605 h 3484605"/>
                  <a:gd name="connsiteX1" fmla="*/ 552965 w 2211860"/>
                  <a:gd name="connsiteY1" fmla="*/ 0 h 3484605"/>
                  <a:gd name="connsiteX2" fmla="*/ 1658895 w 2211860"/>
                  <a:gd name="connsiteY2" fmla="*/ 0 h 3484605"/>
                  <a:gd name="connsiteX3" fmla="*/ 2211860 w 2211860"/>
                  <a:gd name="connsiteY3" fmla="*/ 3484605 h 3484605"/>
                  <a:gd name="connsiteX4" fmla="*/ 0 w 2211860"/>
                  <a:gd name="connsiteY4" fmla="*/ 3484605 h 3484605"/>
                  <a:gd name="connsiteX0" fmla="*/ 0 w 2631990"/>
                  <a:gd name="connsiteY0" fmla="*/ 3472249 h 3484605"/>
                  <a:gd name="connsiteX1" fmla="*/ 973095 w 2631990"/>
                  <a:gd name="connsiteY1" fmla="*/ 0 h 3484605"/>
                  <a:gd name="connsiteX2" fmla="*/ 2079025 w 2631990"/>
                  <a:gd name="connsiteY2" fmla="*/ 0 h 3484605"/>
                  <a:gd name="connsiteX3" fmla="*/ 2631990 w 2631990"/>
                  <a:gd name="connsiteY3" fmla="*/ 3484605 h 3484605"/>
                  <a:gd name="connsiteX4" fmla="*/ 0 w 2631990"/>
                  <a:gd name="connsiteY4" fmla="*/ 3472249 h 3484605"/>
                  <a:gd name="connsiteX0" fmla="*/ 0 w 2631990"/>
                  <a:gd name="connsiteY0" fmla="*/ 3472249 h 3484605"/>
                  <a:gd name="connsiteX1" fmla="*/ 973095 w 2631990"/>
                  <a:gd name="connsiteY1" fmla="*/ 0 h 3484605"/>
                  <a:gd name="connsiteX2" fmla="*/ 1819533 w 2631990"/>
                  <a:gd name="connsiteY2" fmla="*/ 24713 h 3484605"/>
                  <a:gd name="connsiteX3" fmla="*/ 2631990 w 2631990"/>
                  <a:gd name="connsiteY3" fmla="*/ 3484605 h 3484605"/>
                  <a:gd name="connsiteX4" fmla="*/ 0 w 2631990"/>
                  <a:gd name="connsiteY4" fmla="*/ 3472249 h 348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1990" h="3484605">
                    <a:moveTo>
                      <a:pt x="0" y="3472249"/>
                    </a:moveTo>
                    <a:lnTo>
                      <a:pt x="973095" y="0"/>
                    </a:lnTo>
                    <a:lnTo>
                      <a:pt x="1819533" y="24713"/>
                    </a:lnTo>
                    <a:lnTo>
                      <a:pt x="2631990" y="3484605"/>
                    </a:lnTo>
                    <a:lnTo>
                      <a:pt x="0" y="3472249"/>
                    </a:lnTo>
                    <a:close/>
                  </a:path>
                </a:pathLst>
              </a:custGeom>
              <a:solidFill>
                <a:srgbClr val="FFFF00">
                  <a:alpha val="42000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flipV="1">
                <a:off x="8089043" y="3783619"/>
                <a:ext cx="2693257" cy="3526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7918243" y="5417367"/>
                <a:ext cx="1105743" cy="2202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 rot="20795995">
                <a:off x="8278205" y="5435328"/>
                <a:ext cx="129708" cy="113406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663842" y="5190218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endParaRPr lang="en-US" sz="14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8089043" y="4137660"/>
                <a:ext cx="16228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Arc 144"/>
              <p:cNvSpPr/>
              <p:nvPr/>
            </p:nvSpPr>
            <p:spPr>
              <a:xfrm rot="2942603">
                <a:off x="8938829" y="3969513"/>
                <a:ext cx="229710" cy="156039"/>
              </a:xfrm>
              <a:prstGeom prst="arc">
                <a:avLst>
                  <a:gd name="adj1" fmla="val 16200000"/>
                  <a:gd name="adj2" fmla="val 2142552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9308657" y="3931463"/>
                <a:ext cx="391887" cy="378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Symbol" panose="05050102010706020507" pitchFamily="18" charset="2"/>
                  </a:rPr>
                  <a:t>b</a:t>
                </a:r>
                <a:endParaRPr lang="en-US" sz="1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56" name="Arc 155"/>
              <p:cNvSpPr/>
              <p:nvPr/>
            </p:nvSpPr>
            <p:spPr>
              <a:xfrm rot="15212469">
                <a:off x="8383552" y="6022673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8349692" y="6020756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endParaRPr lang="en-US" sz="12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>
                <a:off x="8596607" y="6289627"/>
                <a:ext cx="978046" cy="8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6366082" y="4128134"/>
                <a:ext cx="1185779" cy="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6124869" y="6284951"/>
                <a:ext cx="1193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H="1">
                <a:off x="6723470" y="4128134"/>
                <a:ext cx="29420" cy="21696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Box 168"/>
              <p:cNvSpPr txBox="1"/>
              <p:nvPr/>
            </p:nvSpPr>
            <p:spPr>
              <a:xfrm>
                <a:off x="6599607" y="5093589"/>
                <a:ext cx="2968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</a:t>
                </a:r>
                <a:endParaRPr lang="en-US" sz="1400" dirty="0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7520373" y="5528306"/>
                <a:ext cx="378263" cy="49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H="1">
                <a:off x="7654232" y="5529351"/>
                <a:ext cx="8902" cy="7605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Rectangle 174"/>
              <p:cNvSpPr/>
              <p:nvPr/>
            </p:nvSpPr>
            <p:spPr>
              <a:xfrm>
                <a:off x="7208731" y="5732370"/>
                <a:ext cx="551891" cy="35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/>
                  <a:t>H/3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9150059" y="4770321"/>
                <a:ext cx="13172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1600" i="1" baseline="-250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= 0.5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1600" i="1" baseline="300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600" i="1" baseline="-25000" dirty="0" smtClean="0">
                    <a:solidFill>
                      <a:srgbClr val="FF0000"/>
                    </a:solidFill>
                  </a:rPr>
                  <a:t>a</a:t>
                </a:r>
                <a:endParaRPr lang="en-US" sz="1600" i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6" name="Straight Arrow Connector 205"/>
              <p:cNvCxnSpPr/>
              <p:nvPr/>
            </p:nvCxnSpPr>
            <p:spPr>
              <a:xfrm flipH="1">
                <a:off x="8423676" y="4898431"/>
                <a:ext cx="797567" cy="629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>
                <a:off x="8552605" y="5333496"/>
                <a:ext cx="213788" cy="28194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>
                <a:off x="8089043" y="4144542"/>
                <a:ext cx="1420717" cy="2154229"/>
              </a:xfrm>
              <a:custGeom>
                <a:avLst/>
                <a:gdLst>
                  <a:gd name="connsiteX0" fmla="*/ 0 w 2060797"/>
                  <a:gd name="connsiteY0" fmla="*/ 2149149 h 2149149"/>
                  <a:gd name="connsiteX1" fmla="*/ 0 w 2060797"/>
                  <a:gd name="connsiteY1" fmla="*/ 0 h 2149149"/>
                  <a:gd name="connsiteX2" fmla="*/ 2060797 w 2060797"/>
                  <a:gd name="connsiteY2" fmla="*/ 2149149 h 2149149"/>
                  <a:gd name="connsiteX3" fmla="*/ 0 w 2060797"/>
                  <a:gd name="connsiteY3" fmla="*/ 2149149 h 2149149"/>
                  <a:gd name="connsiteX0" fmla="*/ 513080 w 2060797"/>
                  <a:gd name="connsiteY0" fmla="*/ 2154229 h 2154229"/>
                  <a:gd name="connsiteX1" fmla="*/ 0 w 2060797"/>
                  <a:gd name="connsiteY1" fmla="*/ 0 h 2154229"/>
                  <a:gd name="connsiteX2" fmla="*/ 2060797 w 2060797"/>
                  <a:gd name="connsiteY2" fmla="*/ 2149149 h 2154229"/>
                  <a:gd name="connsiteX3" fmla="*/ 513080 w 2060797"/>
                  <a:gd name="connsiteY3" fmla="*/ 2154229 h 2154229"/>
                  <a:gd name="connsiteX0" fmla="*/ 513080 w 1517237"/>
                  <a:gd name="connsiteY0" fmla="*/ 2154229 h 2154229"/>
                  <a:gd name="connsiteX1" fmla="*/ 0 w 1517237"/>
                  <a:gd name="connsiteY1" fmla="*/ 0 h 2154229"/>
                  <a:gd name="connsiteX2" fmla="*/ 1517237 w 1517237"/>
                  <a:gd name="connsiteY2" fmla="*/ 1483669 h 2154229"/>
                  <a:gd name="connsiteX3" fmla="*/ 513080 w 1517237"/>
                  <a:gd name="connsiteY3" fmla="*/ 2154229 h 2154229"/>
                  <a:gd name="connsiteX0" fmla="*/ 513080 w 1456277"/>
                  <a:gd name="connsiteY0" fmla="*/ 2154229 h 2154229"/>
                  <a:gd name="connsiteX1" fmla="*/ 0 w 1456277"/>
                  <a:gd name="connsiteY1" fmla="*/ 0 h 2154229"/>
                  <a:gd name="connsiteX2" fmla="*/ 1456277 w 1456277"/>
                  <a:gd name="connsiteY2" fmla="*/ 1468429 h 2154229"/>
                  <a:gd name="connsiteX3" fmla="*/ 513080 w 1456277"/>
                  <a:gd name="connsiteY3" fmla="*/ 2154229 h 2154229"/>
                  <a:gd name="connsiteX0" fmla="*/ 513080 w 1420717"/>
                  <a:gd name="connsiteY0" fmla="*/ 2154229 h 2154229"/>
                  <a:gd name="connsiteX1" fmla="*/ 0 w 1420717"/>
                  <a:gd name="connsiteY1" fmla="*/ 0 h 2154229"/>
                  <a:gd name="connsiteX2" fmla="*/ 1420717 w 1420717"/>
                  <a:gd name="connsiteY2" fmla="*/ 1432869 h 2154229"/>
                  <a:gd name="connsiteX3" fmla="*/ 513080 w 1420717"/>
                  <a:gd name="connsiteY3" fmla="*/ 2154229 h 21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717" h="2154229">
                    <a:moveTo>
                      <a:pt x="513080" y="2154229"/>
                    </a:moveTo>
                    <a:lnTo>
                      <a:pt x="0" y="0"/>
                    </a:lnTo>
                    <a:lnTo>
                      <a:pt x="1420717" y="1432869"/>
                    </a:lnTo>
                    <a:lnTo>
                      <a:pt x="513080" y="2154229"/>
                    </a:ln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199120" y="4448164"/>
                <a:ext cx="167756" cy="12657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 flipH="1">
                <a:off x="8251533" y="4611034"/>
                <a:ext cx="294814" cy="2382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 flipH="1">
                <a:off x="8318313" y="4766985"/>
                <a:ext cx="390524" cy="3205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 flipH="1">
                <a:off x="8368075" y="4901459"/>
                <a:ext cx="485370" cy="4000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H="1">
                <a:off x="8145302" y="4337539"/>
                <a:ext cx="121527" cy="801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>
                <a:stCxn id="18" idx="2"/>
              </p:cNvCxnSpPr>
              <p:nvPr/>
            </p:nvCxnSpPr>
            <p:spPr>
              <a:xfrm flipH="1">
                <a:off x="8590258" y="5577411"/>
                <a:ext cx="919502" cy="7291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flipH="1">
                <a:off x="8493400" y="5280233"/>
                <a:ext cx="727843" cy="5906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H="1">
                <a:off x="8558546" y="5429674"/>
                <a:ext cx="808450" cy="6803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Rectangle 247"/>
              <p:cNvSpPr/>
              <p:nvPr/>
            </p:nvSpPr>
            <p:spPr>
              <a:xfrm rot="20795995">
                <a:off x="8429567" y="5516611"/>
                <a:ext cx="129708" cy="113406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253" name="Straight Arrow Connector 252"/>
              <p:cNvCxnSpPr/>
              <p:nvPr/>
            </p:nvCxnSpPr>
            <p:spPr>
              <a:xfrm>
                <a:off x="8418191" y="5073590"/>
                <a:ext cx="0" cy="4882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flipH="1">
                <a:off x="8421670" y="5550641"/>
                <a:ext cx="421009" cy="503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/>
              <p:cNvSpPr txBox="1"/>
              <p:nvPr/>
            </p:nvSpPr>
            <p:spPr>
              <a:xfrm>
                <a:off x="8878767" y="5402909"/>
                <a:ext cx="151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</a:t>
                </a:r>
                <a:r>
                  <a:rPr lang="en-US" sz="1200" baseline="-25000" dirty="0" smtClean="0"/>
                  <a:t>h </a:t>
                </a:r>
                <a:r>
                  <a:rPr lang="en-US" sz="1200" dirty="0" smtClean="0"/>
                  <a:t>= cos [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d </a:t>
                </a:r>
                <a:r>
                  <a:rPr lang="en-US" sz="1200" dirty="0">
                    <a:latin typeface="Symbol" panose="05050102010706020507" pitchFamily="18" charset="2"/>
                  </a:rPr>
                  <a:t>+ (90</a:t>
                </a:r>
                <a:r>
                  <a:rPr lang="en-US" sz="1200" baseline="30000" dirty="0">
                    <a:latin typeface="Symbol" panose="05050102010706020507" pitchFamily="18" charset="2"/>
                  </a:rPr>
                  <a:t>o</a:t>
                </a:r>
                <a:r>
                  <a:rPr lang="en-US" sz="1200" dirty="0">
                    <a:latin typeface="Symbol" panose="05050102010706020507" pitchFamily="18" charset="2"/>
                  </a:rPr>
                  <a:t>-a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)]</a:t>
                </a:r>
                <a:endParaRPr lang="en-US" sz="1200" dirty="0">
                  <a:latin typeface="Symbol" panose="05050102010706020507" pitchFamily="18" charset="2"/>
                </a:endParaRPr>
              </a:p>
              <a:p>
                <a:endParaRPr lang="en-US" sz="1200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8324275" y="4869437"/>
                <a:ext cx="317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P</a:t>
                </a:r>
                <a:r>
                  <a:rPr lang="en-US" sz="1200" i="1" baseline="-25000" dirty="0" smtClean="0"/>
                  <a:t>v</a:t>
                </a:r>
                <a:endParaRPr lang="en-US" sz="1200" i="1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92930" y="3675454"/>
                <a:ext cx="131786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400" dirty="0" smtClean="0"/>
                  <a:t> = 0.5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f</a:t>
                </a:r>
                <a:r>
                  <a:rPr lang="en-US" sz="1400" dirty="0" smtClean="0"/>
                  <a:t> to 0.7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f</a:t>
                </a:r>
                <a:endParaRPr lang="en-US" sz="14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9904950" y="4060846"/>
                <a:ext cx="5196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 Narrow" panose="020B0606020202030204" pitchFamily="34" charset="0"/>
                  </a:rPr>
                  <a:t>Sand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 </a:t>
                </a:r>
              </a:p>
              <a:p>
                <a:r>
                  <a:rPr lang="en-US" sz="12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200" dirty="0" smtClean="0"/>
                  <a:t> =  ̸</a:t>
                </a:r>
              </a:p>
              <a:p>
                <a:r>
                  <a:rPr lang="en-US" sz="1200" dirty="0" smtClean="0">
                    <a:latin typeface="Symbol" panose="05050102010706020507" pitchFamily="18" charset="2"/>
                  </a:rPr>
                  <a:t>f</a:t>
                </a:r>
                <a:r>
                  <a:rPr lang="en-US" sz="1200" dirty="0" smtClean="0"/>
                  <a:t> =  ̸ </a:t>
                </a:r>
                <a:endParaRPr lang="en-US" sz="1200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0185330" y="4377604"/>
                <a:ext cx="14040" cy="70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10199370" y="4568677"/>
                <a:ext cx="14040" cy="70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TextBox 213"/>
            <p:cNvSpPr txBox="1"/>
            <p:nvPr/>
          </p:nvSpPr>
          <p:spPr>
            <a:xfrm rot="19319088">
              <a:off x="12785873" y="6167786"/>
              <a:ext cx="752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h </a:t>
              </a:r>
              <a:r>
                <a:rPr lang="en-US" sz="1200" dirty="0" smtClean="0">
                  <a:solidFill>
                    <a:srgbClr val="FF0000"/>
                  </a:solidFill>
                </a:rPr>
                <a:t>= </a:t>
              </a:r>
              <a:r>
                <a:rPr lang="en-US" sz="1200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HK</a:t>
              </a:r>
              <a:r>
                <a:rPr lang="en-US" sz="1200" baseline="-25000" dirty="0" err="1" smtClean="0">
                  <a:solidFill>
                    <a:srgbClr val="FF0000"/>
                  </a:solidFill>
                </a:rPr>
                <a:t>a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9690265" y="5118265"/>
              <a:ext cx="2303813" cy="890649"/>
            </a:xfrm>
            <a:custGeom>
              <a:avLst/>
              <a:gdLst>
                <a:gd name="connsiteX0" fmla="*/ 0 w 2303813"/>
                <a:gd name="connsiteY0" fmla="*/ 0 h 890649"/>
                <a:gd name="connsiteX1" fmla="*/ 1900052 w 2303813"/>
                <a:gd name="connsiteY1" fmla="*/ 285008 h 890649"/>
                <a:gd name="connsiteX2" fmla="*/ 2303813 w 2303813"/>
                <a:gd name="connsiteY2" fmla="*/ 890649 h 89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3813" h="890649">
                  <a:moveTo>
                    <a:pt x="0" y="0"/>
                  </a:moveTo>
                  <a:cubicBezTo>
                    <a:pt x="758041" y="68283"/>
                    <a:pt x="1516083" y="136567"/>
                    <a:pt x="1900052" y="285008"/>
                  </a:cubicBezTo>
                  <a:cubicBezTo>
                    <a:pt x="2284021" y="433449"/>
                    <a:pt x="2293917" y="662049"/>
                    <a:pt x="2303813" y="890649"/>
                  </a:cubicBezTo>
                </a:path>
              </a:pathLst>
            </a:custGeom>
            <a:noFill/>
            <a:ln w="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62701" y="4821382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Draw this perpendicular line first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Then draw P</a:t>
            </a:r>
            <a:r>
              <a:rPr lang="en-US" sz="1200" baseline="-25000" dirty="0" smtClean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 with  an angle = 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1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10997" y="5308137"/>
                <a:ext cx="5833924" cy="12717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97" y="5308137"/>
                <a:ext cx="5833924" cy="1271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88640" y="4445000"/>
            <a:ext cx="519694" cy="425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47" name="Trapezoid 14"/>
          <p:cNvSpPr/>
          <p:nvPr/>
        </p:nvSpPr>
        <p:spPr>
          <a:xfrm>
            <a:off x="1893209" y="7228497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48" name="Straight Connector 347"/>
          <p:cNvCxnSpPr/>
          <p:nvPr/>
        </p:nvCxnSpPr>
        <p:spPr>
          <a:xfrm flipV="1">
            <a:off x="3023280" y="6891602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flipH="1">
            <a:off x="2852480" y="8525350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/>
          <p:cNvSpPr/>
          <p:nvPr/>
        </p:nvSpPr>
        <p:spPr>
          <a:xfrm rot="20795995">
            <a:off x="3212442" y="8543311"/>
            <a:ext cx="129708" cy="11340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3" name="TextBox 352"/>
          <p:cNvSpPr txBox="1"/>
          <p:nvPr/>
        </p:nvSpPr>
        <p:spPr>
          <a:xfrm>
            <a:off x="3598079" y="829820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endParaRPr lang="en-US" sz="1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354" name="Straight Connector 353"/>
          <p:cNvCxnSpPr/>
          <p:nvPr/>
        </p:nvCxnSpPr>
        <p:spPr>
          <a:xfrm>
            <a:off x="3023280" y="7245643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Arc 354"/>
          <p:cNvSpPr/>
          <p:nvPr/>
        </p:nvSpPr>
        <p:spPr>
          <a:xfrm rot="2942603">
            <a:off x="3873066" y="7077496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7" name="TextBox 356"/>
          <p:cNvSpPr txBox="1"/>
          <p:nvPr/>
        </p:nvSpPr>
        <p:spPr>
          <a:xfrm>
            <a:off x="4238133" y="6974676"/>
            <a:ext cx="21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Symbol" panose="05050102010706020507" pitchFamily="18" charset="2"/>
              </a:rPr>
              <a:t>b</a:t>
            </a:r>
            <a:endParaRPr lang="en-US" sz="1400" b="1" i="1" dirty="0">
              <a:latin typeface="Symbol" panose="05050102010706020507" pitchFamily="18" charset="2"/>
            </a:endParaRPr>
          </a:p>
        </p:txBody>
      </p:sp>
      <p:cxnSp>
        <p:nvCxnSpPr>
          <p:cNvPr id="360" name="Straight Connector 359"/>
          <p:cNvCxnSpPr/>
          <p:nvPr/>
        </p:nvCxnSpPr>
        <p:spPr>
          <a:xfrm>
            <a:off x="3530844" y="9397610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H="1">
            <a:off x="1300319" y="7236117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H="1">
            <a:off x="1059106" y="9392934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H="1">
            <a:off x="1657707" y="7236117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1533844" y="8201572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365" name="Straight Connector 364"/>
          <p:cNvCxnSpPr/>
          <p:nvPr/>
        </p:nvCxnSpPr>
        <p:spPr>
          <a:xfrm flipH="1" flipV="1">
            <a:off x="2454610" y="8636289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H="1">
            <a:off x="2588469" y="8637334"/>
            <a:ext cx="8902" cy="7605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>
            <a:off x="2142968" y="8840353"/>
            <a:ext cx="551891" cy="35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084296" y="7878304"/>
            <a:ext cx="1317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 </a:t>
            </a:r>
            <a:r>
              <a:rPr lang="en-US" sz="1600" i="1" dirty="0" smtClean="0">
                <a:solidFill>
                  <a:srgbClr val="FF0000"/>
                </a:solidFill>
              </a:rPr>
              <a:t>= 0.5</a:t>
            </a:r>
            <a:r>
              <a:rPr lang="en-US" sz="16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sz="1600" i="1" dirty="0" smtClean="0">
                <a:solidFill>
                  <a:srgbClr val="FF0000"/>
                </a:solidFill>
              </a:rPr>
              <a:t>H</a:t>
            </a:r>
            <a:r>
              <a:rPr lang="en-US" sz="1600" i="1" baseline="30000" dirty="0" smtClean="0">
                <a:solidFill>
                  <a:srgbClr val="FF0000"/>
                </a:solidFill>
              </a:rPr>
              <a:t>2 </a:t>
            </a:r>
            <a:r>
              <a:rPr lang="en-US" sz="1600" i="1" dirty="0" smtClean="0">
                <a:solidFill>
                  <a:srgbClr val="FF0000"/>
                </a:solidFill>
              </a:rPr>
              <a:t>k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69" name="Straight Arrow Connector 368"/>
          <p:cNvCxnSpPr/>
          <p:nvPr/>
        </p:nvCxnSpPr>
        <p:spPr>
          <a:xfrm flipH="1">
            <a:off x="3357913" y="8006414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Arc 369"/>
          <p:cNvSpPr/>
          <p:nvPr/>
        </p:nvSpPr>
        <p:spPr>
          <a:xfrm>
            <a:off x="3486842" y="8441479"/>
            <a:ext cx="213788" cy="28194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Right Triangle 17"/>
          <p:cNvSpPr/>
          <p:nvPr/>
        </p:nvSpPr>
        <p:spPr>
          <a:xfrm>
            <a:off x="3023280" y="7252525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2" name="Straight Arrow Connector 371"/>
          <p:cNvCxnSpPr/>
          <p:nvPr/>
        </p:nvCxnSpPr>
        <p:spPr>
          <a:xfrm flipH="1">
            <a:off x="3133357" y="7556147"/>
            <a:ext cx="167756" cy="126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flipH="1">
            <a:off x="3185770" y="7719017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 flipH="1">
            <a:off x="3252550" y="7874968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 flipH="1">
            <a:off x="3302312" y="8009442"/>
            <a:ext cx="485370" cy="400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/>
          <p:nvPr/>
        </p:nvCxnSpPr>
        <p:spPr>
          <a:xfrm flipH="1">
            <a:off x="3079539" y="7445522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>
            <a:stCxn id="371" idx="2"/>
          </p:cNvCxnSpPr>
          <p:nvPr/>
        </p:nvCxnSpPr>
        <p:spPr>
          <a:xfrm flipH="1">
            <a:off x="3524495" y="8685394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/>
          <p:nvPr/>
        </p:nvCxnSpPr>
        <p:spPr>
          <a:xfrm flipH="1">
            <a:off x="3427637" y="8388216"/>
            <a:ext cx="727843" cy="59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H="1">
            <a:off x="3492783" y="8537657"/>
            <a:ext cx="808450" cy="680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79"/>
          <p:cNvSpPr/>
          <p:nvPr/>
        </p:nvSpPr>
        <p:spPr>
          <a:xfrm rot="20795995">
            <a:off x="3363804" y="8624594"/>
            <a:ext cx="129708" cy="11340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82" name="Straight Arrow Connector 381"/>
          <p:cNvCxnSpPr/>
          <p:nvPr/>
        </p:nvCxnSpPr>
        <p:spPr>
          <a:xfrm>
            <a:off x="3352428" y="8181573"/>
            <a:ext cx="0" cy="48827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/>
          <p:nvPr/>
        </p:nvCxnSpPr>
        <p:spPr>
          <a:xfrm flipH="1">
            <a:off x="3355907" y="8658624"/>
            <a:ext cx="421009" cy="503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3813004" y="8510892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h </a:t>
            </a:r>
            <a:r>
              <a:rPr lang="en-US" sz="1200" dirty="0" smtClean="0"/>
              <a:t>= cos [</a:t>
            </a:r>
            <a:r>
              <a:rPr lang="en-US" sz="1200" dirty="0" smtClean="0">
                <a:latin typeface="Symbol" panose="05050102010706020507" pitchFamily="18" charset="2"/>
              </a:rPr>
              <a:t>d </a:t>
            </a:r>
            <a:r>
              <a:rPr lang="en-US" sz="1200" dirty="0">
                <a:latin typeface="Symbol" panose="05050102010706020507" pitchFamily="18" charset="2"/>
              </a:rPr>
              <a:t>+ (90</a:t>
            </a:r>
            <a:r>
              <a:rPr lang="en-US" sz="1200" baseline="30000" dirty="0">
                <a:latin typeface="Symbol" panose="05050102010706020507" pitchFamily="18" charset="2"/>
              </a:rPr>
              <a:t>o</a:t>
            </a:r>
            <a:r>
              <a:rPr lang="en-US" sz="1200" dirty="0">
                <a:latin typeface="Symbol" panose="05050102010706020507" pitchFamily="18" charset="2"/>
              </a:rPr>
              <a:t>-a</a:t>
            </a:r>
            <a:r>
              <a:rPr lang="en-US" sz="1200" dirty="0" smtClean="0">
                <a:latin typeface="Symbol" panose="05050102010706020507" pitchFamily="18" charset="2"/>
              </a:rPr>
              <a:t>)]</a:t>
            </a:r>
            <a:endParaRPr lang="en-US" sz="1200" dirty="0">
              <a:latin typeface="Symbol" panose="05050102010706020507" pitchFamily="18" charset="2"/>
            </a:endParaRPr>
          </a:p>
          <a:p>
            <a:endParaRPr lang="en-US" sz="1200" dirty="0"/>
          </a:p>
        </p:txBody>
      </p:sp>
      <p:sp>
        <p:nvSpPr>
          <p:cNvPr id="385" name="TextBox 384"/>
          <p:cNvSpPr txBox="1"/>
          <p:nvPr/>
        </p:nvSpPr>
        <p:spPr>
          <a:xfrm>
            <a:off x="3258512" y="797742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</a:t>
            </a:r>
            <a:r>
              <a:rPr lang="en-US" sz="1200" i="1" baseline="-25000" dirty="0" smtClean="0"/>
              <a:t>v</a:t>
            </a:r>
            <a:endParaRPr lang="en-US" sz="1200" i="1" baseline="-25000" dirty="0"/>
          </a:p>
        </p:txBody>
      </p:sp>
      <p:sp>
        <p:nvSpPr>
          <p:cNvPr id="387" name="TextBox 386"/>
          <p:cNvSpPr txBox="1"/>
          <p:nvPr/>
        </p:nvSpPr>
        <p:spPr>
          <a:xfrm>
            <a:off x="4839187" y="7168829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Sand</a:t>
            </a:r>
            <a:r>
              <a:rPr lang="en-US" sz="1200" dirty="0" smtClean="0">
                <a:latin typeface="Symbol" panose="05050102010706020507" pitchFamily="18" charset="2"/>
              </a:rPr>
              <a:t> </a:t>
            </a:r>
          </a:p>
          <a:p>
            <a:r>
              <a:rPr lang="en-US" sz="1200" dirty="0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=  ̸</a:t>
            </a:r>
          </a:p>
          <a:p>
            <a:r>
              <a:rPr lang="en-US" sz="1200" dirty="0" smtClean="0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 =  ̸ </a:t>
            </a:r>
            <a:endParaRPr lang="en-US" sz="12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5119567" y="7485587"/>
            <a:ext cx="14040" cy="7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5133607" y="7676660"/>
            <a:ext cx="14040" cy="7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 rot="19319088">
            <a:off x="3814593" y="8870346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346" name="Freeform 345"/>
          <p:cNvSpPr/>
          <p:nvPr/>
        </p:nvSpPr>
        <p:spPr>
          <a:xfrm>
            <a:off x="718985" y="7820825"/>
            <a:ext cx="2303813" cy="890649"/>
          </a:xfrm>
          <a:custGeom>
            <a:avLst/>
            <a:gdLst>
              <a:gd name="connsiteX0" fmla="*/ 0 w 2303813"/>
              <a:gd name="connsiteY0" fmla="*/ 0 h 890649"/>
              <a:gd name="connsiteX1" fmla="*/ 1900052 w 2303813"/>
              <a:gd name="connsiteY1" fmla="*/ 285008 h 890649"/>
              <a:gd name="connsiteX2" fmla="*/ 2303813 w 2303813"/>
              <a:gd name="connsiteY2" fmla="*/ 89064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3813" h="890649">
                <a:moveTo>
                  <a:pt x="0" y="0"/>
                </a:moveTo>
                <a:cubicBezTo>
                  <a:pt x="758041" y="68283"/>
                  <a:pt x="1516083" y="136567"/>
                  <a:pt x="1900052" y="285008"/>
                </a:cubicBezTo>
                <a:cubicBezTo>
                  <a:pt x="2284021" y="433449"/>
                  <a:pt x="2293917" y="662049"/>
                  <a:pt x="2303813" y="890649"/>
                </a:cubicBezTo>
              </a:path>
            </a:pathLst>
          </a:custGeom>
          <a:noFill/>
          <a:ln w="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12630" y="7242604"/>
            <a:ext cx="9970" cy="639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801407" y="6996385"/>
            <a:ext cx="442254" cy="764449"/>
            <a:chOff x="2801407" y="6996385"/>
            <a:chExt cx="442254" cy="764449"/>
          </a:xfrm>
        </p:grpSpPr>
        <p:sp>
          <p:nvSpPr>
            <p:cNvPr id="359" name="TextBox 358"/>
            <p:cNvSpPr txBox="1"/>
            <p:nvPr/>
          </p:nvSpPr>
          <p:spPr>
            <a:xfrm>
              <a:off x="2930361" y="7483835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q</a:t>
              </a:r>
              <a:endParaRPr lang="en-US" sz="12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01407" y="6996385"/>
              <a:ext cx="442254" cy="430824"/>
              <a:chOff x="2801407" y="6996385"/>
              <a:chExt cx="442254" cy="430824"/>
            </a:xfrm>
          </p:grpSpPr>
          <p:sp>
            <p:nvSpPr>
              <p:cNvPr id="358" name="Arc 357"/>
              <p:cNvSpPr/>
              <p:nvPr/>
            </p:nvSpPr>
            <p:spPr>
              <a:xfrm rot="4766632">
                <a:off x="2819187" y="6999089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90" name="Arc 389"/>
              <p:cNvSpPr/>
              <p:nvPr/>
            </p:nvSpPr>
            <p:spPr>
              <a:xfrm rot="10800000">
                <a:off x="2801407" y="7005439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8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66099" y="337186"/>
            <a:ext cx="12923025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Coulomb’s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53461" y="1771863"/>
            <a:ext cx="664972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Given</a:t>
            </a:r>
            <a:r>
              <a:rPr lang="en-US" altLang="en-US" sz="18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Backfill unit weight (</a:t>
            </a:r>
            <a:r>
              <a:rPr lang="en-US" altLang="en-US" sz="1800" dirty="0">
                <a:latin typeface="Symbol" panose="05050102010706020507" pitchFamily="18" charset="2"/>
              </a:rPr>
              <a:t>g</a:t>
            </a:r>
            <a:r>
              <a:rPr lang="en-US" altLang="en-US" sz="18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Angle of soil friction (</a:t>
            </a:r>
            <a:r>
              <a:rPr lang="en-US" altLang="en-US" sz="1800" dirty="0">
                <a:latin typeface="Symbol" panose="05050102010706020507" pitchFamily="18" charset="2"/>
              </a:rPr>
              <a:t>f</a:t>
            </a:r>
            <a:r>
              <a:rPr lang="en-US" altLang="en-US" sz="1800" dirty="0"/>
              <a:t>) = 30</a:t>
            </a:r>
            <a:r>
              <a:rPr lang="en-US" altLang="en-US" sz="1800" baseline="30000" dirty="0"/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Assume wall to be </a:t>
            </a:r>
            <a:r>
              <a:rPr lang="en-US" altLang="en-US" sz="1800" dirty="0" smtClean="0"/>
              <a:t>smooth (</a:t>
            </a:r>
            <a:r>
              <a:rPr lang="en-US" altLang="en-US" sz="1800" dirty="0" smtClean="0">
                <a:latin typeface="Symbol" panose="05050102010706020507" pitchFamily="18" charset="2"/>
              </a:rPr>
              <a:t>d</a:t>
            </a:r>
            <a:r>
              <a:rPr lang="en-US" altLang="en-US" sz="1800" dirty="0" smtClean="0"/>
              <a:t>=20)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Find</a:t>
            </a: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Lateral force P</a:t>
            </a:r>
            <a:r>
              <a:rPr lang="en-US" altLang="en-US" sz="1800" baseline="-25000" dirty="0"/>
              <a:t>a</a:t>
            </a:r>
            <a:r>
              <a:rPr lang="en-US" altLang="en-US" sz="18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Solution</a:t>
            </a:r>
            <a:r>
              <a:rPr lang="en-US" altLang="en-US" sz="18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2471" y="1126847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- 6</a:t>
            </a:r>
            <a:endParaRPr lang="en-US" altLang="en-US" sz="264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543997" y="1202227"/>
            <a:ext cx="3339643" cy="2870663"/>
            <a:chOff x="10543997" y="1202227"/>
            <a:chExt cx="3339643" cy="287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1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  <m:r>
                                                      <a:rPr lang="en-US" sz="100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sz="1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den>
                                        </m:f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</m:e>
                                    </m:rad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blipFill>
                  <a:blip r:embed="rId2"/>
                  <a:stretch>
                    <a:fillRect l="-1273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1543" t="37747" r="35377" b="33940"/>
            <a:stretch/>
          </p:blipFill>
          <p:spPr>
            <a:xfrm>
              <a:off x="10550671" y="1918975"/>
              <a:ext cx="3323385" cy="215391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0461" y="4908665"/>
                <a:ext cx="9974959" cy="988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=0.297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1" y="4908665"/>
                <a:ext cx="9974959" cy="9889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596029" y="5142230"/>
            <a:ext cx="5587931" cy="3861035"/>
            <a:chOff x="8971189" y="5126990"/>
            <a:chExt cx="5587931" cy="3861035"/>
          </a:xfrm>
        </p:grpSpPr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571029" y="5532065"/>
              <a:ext cx="1017481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accent4">
                  <a:lumMod val="50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>
              <a:off x="11565226" y="5532065"/>
              <a:ext cx="204893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539576" y="8530958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1590838" y="5532065"/>
              <a:ext cx="901064" cy="2998893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1288">
                  <a:moveTo>
                    <a:pt x="595" y="1288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595" y="128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3" name="Text Box 49"/>
            <p:cNvSpPr txBox="1">
              <a:spLocks noChangeArrowheads="1"/>
            </p:cNvSpPr>
            <p:nvPr/>
          </p:nvSpPr>
          <p:spPr bwMode="auto">
            <a:xfrm>
              <a:off x="11367319" y="8354005"/>
              <a:ext cx="2703194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20" dirty="0">
                  <a:latin typeface="Symbol" panose="05050102010706020507" pitchFamily="18" charset="2"/>
                </a:rPr>
                <a:t>s</a:t>
              </a:r>
              <a:r>
                <a:rPr lang="en-US" altLang="en-US" sz="3520" baseline="-25000" dirty="0"/>
                <a:t>h</a:t>
              </a:r>
              <a:r>
                <a:rPr lang="en-US" altLang="en-US" sz="3520" dirty="0"/>
                <a:t> = </a:t>
              </a:r>
              <a:r>
                <a:rPr lang="en-US" altLang="en-US" sz="3520" dirty="0">
                  <a:latin typeface="Symbol" panose="05050102010706020507" pitchFamily="18" charset="2"/>
                </a:rPr>
                <a:t>s</a:t>
              </a:r>
              <a:r>
                <a:rPr lang="en-US" altLang="en-US" sz="3520" baseline="-25000" dirty="0"/>
                <a:t>v</a:t>
              </a:r>
              <a:r>
                <a:rPr lang="en-US" altLang="en-US" sz="3520" dirty="0"/>
                <a:t> k</a:t>
              </a:r>
              <a:r>
                <a:rPr lang="en-US" altLang="en-US" sz="3520" baseline="-25000" dirty="0"/>
                <a:t>a</a:t>
              </a:r>
            </a:p>
          </p:txBody>
        </p:sp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583852" y="8526735"/>
              <a:ext cx="89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5" name="Line 51"/>
            <p:cNvSpPr>
              <a:spLocks noChangeShapeType="1"/>
            </p:cNvSpPr>
            <p:nvPr/>
          </p:nvSpPr>
          <p:spPr bwMode="auto">
            <a:xfrm flipH="1">
              <a:off x="11582371" y="7191375"/>
              <a:ext cx="1232564" cy="364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>
              <a:off x="10184129" y="7560943"/>
              <a:ext cx="281939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 flipH="1">
              <a:off x="10340522" y="7557134"/>
              <a:ext cx="3628" cy="969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9205272" y="7762608"/>
              <a:ext cx="1374094" cy="45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y</a:t>
              </a:r>
              <a:r>
                <a:rPr lang="en-US" altLang="en-US" sz="2347" baseline="-25000" dirty="0"/>
                <a:t>a</a:t>
              </a:r>
              <a:r>
                <a:rPr lang="en-US" altLang="en-US" sz="2347" dirty="0"/>
                <a:t> = 12/3</a:t>
              </a:r>
            </a:p>
          </p:txBody>
        </p:sp>
        <p:sp>
          <p:nvSpPr>
            <p:cNvPr id="8215" name="Freeform 1"/>
            <p:cNvSpPr>
              <a:spLocks/>
            </p:cNvSpPr>
            <p:nvPr/>
          </p:nvSpPr>
          <p:spPr bwMode="auto">
            <a:xfrm>
              <a:off x="10761979" y="5351779"/>
              <a:ext cx="784113" cy="283047"/>
            </a:xfrm>
            <a:custGeom>
              <a:avLst/>
              <a:gdLst>
                <a:gd name="T0" fmla="*/ 0 w 921957"/>
                <a:gd name="T1" fmla="*/ 0 h 408079"/>
                <a:gd name="T2" fmla="*/ 392966 w 921957"/>
                <a:gd name="T3" fmla="*/ 309838 h 408079"/>
                <a:gd name="T4" fmla="*/ 921957 w 921957"/>
                <a:gd name="T5" fmla="*/ 408079 h 4080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1957" h="408079">
                  <a:moveTo>
                    <a:pt x="0" y="0"/>
                  </a:moveTo>
                  <a:cubicBezTo>
                    <a:pt x="119653" y="120912"/>
                    <a:pt x="239307" y="241825"/>
                    <a:pt x="392966" y="309838"/>
                  </a:cubicBezTo>
                  <a:cubicBezTo>
                    <a:pt x="546625" y="377851"/>
                    <a:pt x="734291" y="392965"/>
                    <a:pt x="921957" y="40807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479414" y="7298634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200" dirty="0" smtClean="0">
                  <a:solidFill>
                    <a:srgbClr val="C00000"/>
                  </a:solidFill>
                </a:rPr>
                <a:t> = 20</a:t>
              </a:r>
              <a:r>
                <a:rPr lang="en-US" sz="1200" baseline="30000" dirty="0" smtClean="0">
                  <a:solidFill>
                    <a:srgbClr val="C00000"/>
                  </a:solidFill>
                </a:rPr>
                <a:t>o</a:t>
              </a:r>
              <a:endParaRPr lang="en-US" sz="1200" baseline="30000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971189" y="6106380"/>
              <a:ext cx="2614202" cy="934583"/>
              <a:chOff x="8318087" y="3737138"/>
              <a:chExt cx="2614202" cy="93458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318087" y="3737138"/>
                <a:ext cx="2033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i="1" dirty="0" smtClean="0"/>
                  <a:t>Friction between wall and soil</a:t>
                </a:r>
              </a:p>
              <a:p>
                <a:pPr algn="ctr"/>
                <a:r>
                  <a:rPr lang="en-US" altLang="en-US" sz="1200" i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altLang="en-US" sz="1200" i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1200" i="1" dirty="0" smtClean="0">
                    <a:solidFill>
                      <a:srgbClr val="C00000"/>
                    </a:solidFill>
                  </a:rPr>
                  <a:t>=20)</a:t>
                </a:r>
                <a:endParaRPr lang="en-US" sz="12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323408" y="4132162"/>
                <a:ext cx="1608881" cy="539559"/>
              </a:xfrm>
              <a:custGeom>
                <a:avLst/>
                <a:gdLst>
                  <a:gd name="connsiteX0" fmla="*/ 0 w 1608881"/>
                  <a:gd name="connsiteY0" fmla="*/ 0 h 539559"/>
                  <a:gd name="connsiteX1" fmla="*/ 353027 w 1608881"/>
                  <a:gd name="connsiteY1" fmla="*/ 480349 h 539559"/>
                  <a:gd name="connsiteX2" fmla="*/ 1608881 w 1608881"/>
                  <a:gd name="connsiteY2" fmla="*/ 515073 h 53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8881" h="539559">
                    <a:moveTo>
                      <a:pt x="0" y="0"/>
                    </a:moveTo>
                    <a:cubicBezTo>
                      <a:pt x="42440" y="197252"/>
                      <a:pt x="84880" y="394504"/>
                      <a:pt x="353027" y="480349"/>
                    </a:cubicBezTo>
                    <a:cubicBezTo>
                      <a:pt x="621174" y="566194"/>
                      <a:pt x="1115027" y="540633"/>
                      <a:pt x="1608881" y="515073"/>
                    </a:cubicBezTo>
                  </a:path>
                </a:pathLst>
              </a:custGeom>
              <a:noFill/>
              <a:ln w="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489180" y="6579870"/>
                  <a:ext cx="1786258" cy="622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9180" y="6579870"/>
                  <a:ext cx="1786258" cy="6225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Arc 5"/>
            <p:cNvSpPr/>
            <p:nvPr/>
          </p:nvSpPr>
          <p:spPr>
            <a:xfrm rot="2420639">
              <a:off x="12178489" y="7265264"/>
              <a:ext cx="365760" cy="365760"/>
            </a:xfrm>
            <a:prstGeom prst="arc">
              <a:avLst/>
            </a:prstGeom>
            <a:ln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95769" y="5418399"/>
              <a:ext cx="763351" cy="42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b</a:t>
              </a:r>
              <a:r>
                <a:rPr lang="en-US" dirty="0" smtClean="0"/>
                <a:t> = 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20580" y="5126990"/>
              <a:ext cx="1122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This angle  </a:t>
              </a:r>
              <a:r>
                <a:rPr lang="en-US" sz="1200" dirty="0" smtClean="0">
                  <a:latin typeface="Symbol" panose="05050102010706020507" pitchFamily="18" charset="2"/>
                </a:rPr>
                <a:t>q</a:t>
              </a:r>
              <a:r>
                <a:rPr lang="en-US" sz="1200" dirty="0" smtClean="0"/>
                <a:t>=0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45051" y="8377629"/>
              <a:ext cx="143256" cy="152400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00002"/>
                  </p:ext>
                </p:extLst>
              </p:nvPr>
            </p:nvGraphicFramePr>
            <p:xfrm>
              <a:off x="510005" y="6806471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0.5x409.86x12=2,459.2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115x12x0.297= 409.86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00002"/>
                  </p:ext>
                </p:extLst>
              </p:nvPr>
            </p:nvGraphicFramePr>
            <p:xfrm>
              <a:off x="510005" y="6806471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3345" t="-2439" r="-306826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0344" t="-2439" r="-157593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0.5x409.86x12=2,459.2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115x12x0.297= 409.86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Freeform 11"/>
          <p:cNvSpPr/>
          <p:nvPr/>
        </p:nvSpPr>
        <p:spPr>
          <a:xfrm>
            <a:off x="4052562" y="5305245"/>
            <a:ext cx="6067690" cy="2786332"/>
          </a:xfrm>
          <a:custGeom>
            <a:avLst/>
            <a:gdLst>
              <a:gd name="connsiteX0" fmla="*/ 5729793 w 6067690"/>
              <a:gd name="connsiteY0" fmla="*/ 0 h 2786332"/>
              <a:gd name="connsiteX1" fmla="*/ 5531385 w 6067690"/>
              <a:gd name="connsiteY1" fmla="*/ 707366 h 2786332"/>
              <a:gd name="connsiteX2" fmla="*/ 683340 w 6067690"/>
              <a:gd name="connsiteY2" fmla="*/ 1138687 h 2786332"/>
              <a:gd name="connsiteX3" fmla="*/ 148502 w 6067690"/>
              <a:gd name="connsiteY3" fmla="*/ 2786332 h 27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690" h="2786332">
                <a:moveTo>
                  <a:pt x="5729793" y="0"/>
                </a:moveTo>
                <a:cubicBezTo>
                  <a:pt x="6051126" y="258792"/>
                  <a:pt x="6372460" y="517585"/>
                  <a:pt x="5531385" y="707366"/>
                </a:cubicBezTo>
                <a:cubicBezTo>
                  <a:pt x="4690310" y="897147"/>
                  <a:pt x="1580487" y="792193"/>
                  <a:pt x="683340" y="1138687"/>
                </a:cubicBezTo>
                <a:cubicBezTo>
                  <a:pt x="-213807" y="1485181"/>
                  <a:pt x="-32653" y="2135756"/>
                  <a:pt x="148502" y="2786332"/>
                </a:cubicBez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3200" y="8091577"/>
            <a:ext cx="304800" cy="59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8684817"/>
            <a:ext cx="326884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About 10% less than the Rankine’s Earth Pressure</a:t>
            </a:r>
            <a:endParaRPr lang="en-US" sz="1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6624" y="337186"/>
            <a:ext cx="12923025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Coulomb’s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202184" y="1778694"/>
            <a:ext cx="66497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Given</a:t>
            </a:r>
            <a:r>
              <a:rPr lang="en-US" altLang="en-US" sz="18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Backfill unit weight (</a:t>
            </a:r>
            <a:r>
              <a:rPr lang="en-US" altLang="en-US" sz="1800" dirty="0">
                <a:latin typeface="Symbol" panose="05050102010706020507" pitchFamily="18" charset="2"/>
              </a:rPr>
              <a:t>g</a:t>
            </a:r>
            <a:r>
              <a:rPr lang="en-US" altLang="en-US" sz="18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Angle of soil friction (</a:t>
            </a:r>
            <a:r>
              <a:rPr lang="en-US" altLang="en-US" sz="1800" dirty="0">
                <a:latin typeface="Symbol" panose="05050102010706020507" pitchFamily="18" charset="2"/>
              </a:rPr>
              <a:t>f</a:t>
            </a:r>
            <a:r>
              <a:rPr lang="en-US" altLang="en-US" sz="1800" dirty="0"/>
              <a:t>) = </a:t>
            </a:r>
            <a:r>
              <a:rPr lang="en-US" altLang="en-US" sz="1800" dirty="0" smtClean="0"/>
              <a:t>30</a:t>
            </a:r>
            <a:r>
              <a:rPr lang="en-US" altLang="en-US" sz="1800" baseline="30000" dirty="0" smtClean="0"/>
              <a:t>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/>
              <a:t>- Ground surface slope </a:t>
            </a:r>
            <a:r>
              <a:rPr lang="en-US" altLang="en-US" sz="1800" dirty="0" smtClean="0">
                <a:latin typeface="Symbol" panose="05050102010706020507" pitchFamily="18" charset="2"/>
              </a:rPr>
              <a:t>a</a:t>
            </a:r>
            <a:r>
              <a:rPr lang="en-US" altLang="en-US" sz="1800" dirty="0" smtClean="0"/>
              <a:t> = 10</a:t>
            </a:r>
            <a:r>
              <a:rPr lang="en-US" altLang="en-US" sz="1800" baseline="30000" dirty="0" smtClean="0"/>
              <a:t>o</a:t>
            </a:r>
            <a:endParaRPr lang="en-US" altLang="en-US" sz="1800" baseline="30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Assume wall to be </a:t>
            </a:r>
            <a:r>
              <a:rPr lang="en-US" altLang="en-US" sz="1800" dirty="0" smtClean="0"/>
              <a:t>smooth (</a:t>
            </a:r>
            <a:r>
              <a:rPr lang="en-US" altLang="en-US" sz="1800" dirty="0" smtClean="0">
                <a:latin typeface="Symbol" panose="05050102010706020507" pitchFamily="18" charset="2"/>
              </a:rPr>
              <a:t>d</a:t>
            </a:r>
            <a:r>
              <a:rPr lang="en-US" altLang="en-US" sz="1800" dirty="0" smtClean="0"/>
              <a:t>=20)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Find</a:t>
            </a: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Lateral force P</a:t>
            </a:r>
            <a:r>
              <a:rPr lang="en-US" altLang="en-US" sz="1800" baseline="-25000" dirty="0"/>
              <a:t>a</a:t>
            </a:r>
            <a:r>
              <a:rPr lang="en-US" altLang="en-US" sz="18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Solution</a:t>
            </a:r>
            <a:r>
              <a:rPr lang="en-US" altLang="en-US" sz="18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119335" y="1115272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- 7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6624" y="5239368"/>
                <a:ext cx="9856860" cy="988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4" y="5239368"/>
                <a:ext cx="9856860" cy="9889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5813120" y="1087995"/>
            <a:ext cx="3339643" cy="2870663"/>
            <a:chOff x="10543997" y="1202227"/>
            <a:chExt cx="3339643" cy="287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1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  <m:r>
                                                      <a:rPr lang="en-US" sz="100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sz="1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den>
                                        </m:f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</m:e>
                                    </m:rad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blipFill>
                  <a:blip r:embed="rId3"/>
                  <a:stretch>
                    <a:fillRect l="-1275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1543" t="37747" r="35377" b="33940"/>
            <a:stretch/>
          </p:blipFill>
          <p:spPr>
            <a:xfrm>
              <a:off x="10550671" y="1918975"/>
              <a:ext cx="3323385" cy="215391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9018163" y="3486854"/>
            <a:ext cx="6493569" cy="3929549"/>
            <a:chOff x="8526431" y="3991867"/>
            <a:chExt cx="6493569" cy="3929549"/>
          </a:xfrm>
        </p:grpSpPr>
        <p:sp>
          <p:nvSpPr>
            <p:cNvPr id="2" name="Rectangle 1"/>
            <p:cNvSpPr/>
            <p:nvPr/>
          </p:nvSpPr>
          <p:spPr>
            <a:xfrm>
              <a:off x="11148164" y="4096010"/>
              <a:ext cx="3256767" cy="3822545"/>
            </a:xfrm>
            <a:custGeom>
              <a:avLst/>
              <a:gdLst>
                <a:gd name="connsiteX0" fmla="*/ 0 w 3244241"/>
                <a:gd name="connsiteY0" fmla="*/ 0 h 1866378"/>
                <a:gd name="connsiteX1" fmla="*/ 3244241 w 3244241"/>
                <a:gd name="connsiteY1" fmla="*/ 0 h 1866378"/>
                <a:gd name="connsiteX2" fmla="*/ 3244241 w 3244241"/>
                <a:gd name="connsiteY2" fmla="*/ 1866378 h 1866378"/>
                <a:gd name="connsiteX3" fmla="*/ 0 w 3244241"/>
                <a:gd name="connsiteY3" fmla="*/ 1866378 h 1866378"/>
                <a:gd name="connsiteX4" fmla="*/ 0 w 3244241"/>
                <a:gd name="connsiteY4" fmla="*/ 0 h 1866378"/>
                <a:gd name="connsiteX0" fmla="*/ 37578 w 3244241"/>
                <a:gd name="connsiteY0" fmla="*/ 739036 h 1866378"/>
                <a:gd name="connsiteX1" fmla="*/ 3244241 w 3244241"/>
                <a:gd name="connsiteY1" fmla="*/ 0 h 1866378"/>
                <a:gd name="connsiteX2" fmla="*/ 3244241 w 3244241"/>
                <a:gd name="connsiteY2" fmla="*/ 1866378 h 1866378"/>
                <a:gd name="connsiteX3" fmla="*/ 0 w 3244241"/>
                <a:gd name="connsiteY3" fmla="*/ 1866378 h 1866378"/>
                <a:gd name="connsiteX4" fmla="*/ 37578 w 3244241"/>
                <a:gd name="connsiteY4" fmla="*/ 739036 h 1866378"/>
                <a:gd name="connsiteX0" fmla="*/ 37578 w 3244241"/>
                <a:gd name="connsiteY0" fmla="*/ 739036 h 1866378"/>
                <a:gd name="connsiteX1" fmla="*/ 3244241 w 3244241"/>
                <a:gd name="connsiteY1" fmla="*/ 0 h 1866378"/>
                <a:gd name="connsiteX2" fmla="*/ 3219189 w 3244241"/>
                <a:gd name="connsiteY2" fmla="*/ 613775 h 1866378"/>
                <a:gd name="connsiteX3" fmla="*/ 0 w 3244241"/>
                <a:gd name="connsiteY3" fmla="*/ 1866378 h 1866378"/>
                <a:gd name="connsiteX4" fmla="*/ 37578 w 3244241"/>
                <a:gd name="connsiteY4" fmla="*/ 739036 h 1866378"/>
                <a:gd name="connsiteX0" fmla="*/ 0 w 3206663"/>
                <a:gd name="connsiteY0" fmla="*/ 739036 h 1415441"/>
                <a:gd name="connsiteX1" fmla="*/ 3206663 w 3206663"/>
                <a:gd name="connsiteY1" fmla="*/ 0 h 1415441"/>
                <a:gd name="connsiteX2" fmla="*/ 3181611 w 3206663"/>
                <a:gd name="connsiteY2" fmla="*/ 613775 h 1415441"/>
                <a:gd name="connsiteX3" fmla="*/ 0 w 3206663"/>
                <a:gd name="connsiteY3" fmla="*/ 1415441 h 1415441"/>
                <a:gd name="connsiteX4" fmla="*/ 0 w 3206663"/>
                <a:gd name="connsiteY4" fmla="*/ 739036 h 1415441"/>
                <a:gd name="connsiteX0" fmla="*/ 0 w 3244241"/>
                <a:gd name="connsiteY0" fmla="*/ 739036 h 3660571"/>
                <a:gd name="connsiteX1" fmla="*/ 3206663 w 3244241"/>
                <a:gd name="connsiteY1" fmla="*/ 0 h 3660571"/>
                <a:gd name="connsiteX2" fmla="*/ 3244241 w 3244241"/>
                <a:gd name="connsiteY2" fmla="*/ 3660571 h 3660571"/>
                <a:gd name="connsiteX3" fmla="*/ 0 w 3244241"/>
                <a:gd name="connsiteY3" fmla="*/ 1415441 h 3660571"/>
                <a:gd name="connsiteX4" fmla="*/ 0 w 3244241"/>
                <a:gd name="connsiteY4" fmla="*/ 739036 h 3660571"/>
                <a:gd name="connsiteX0" fmla="*/ 12526 w 3256767"/>
                <a:gd name="connsiteY0" fmla="*/ 739036 h 3660571"/>
                <a:gd name="connsiteX1" fmla="*/ 3219189 w 3256767"/>
                <a:gd name="connsiteY1" fmla="*/ 0 h 3660571"/>
                <a:gd name="connsiteX2" fmla="*/ 3256767 w 3256767"/>
                <a:gd name="connsiteY2" fmla="*/ 3660571 h 3660571"/>
                <a:gd name="connsiteX3" fmla="*/ 0 w 3256767"/>
                <a:gd name="connsiteY3" fmla="*/ 3562592 h 3660571"/>
                <a:gd name="connsiteX4" fmla="*/ 12526 w 3256767"/>
                <a:gd name="connsiteY4" fmla="*/ 739036 h 36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767" h="3660571">
                  <a:moveTo>
                    <a:pt x="12526" y="739036"/>
                  </a:moveTo>
                  <a:lnTo>
                    <a:pt x="3219189" y="0"/>
                  </a:lnTo>
                  <a:lnTo>
                    <a:pt x="3256767" y="3660571"/>
                  </a:lnTo>
                  <a:lnTo>
                    <a:pt x="0" y="3562592"/>
                  </a:lnTo>
                  <a:cubicBezTo>
                    <a:pt x="4175" y="2621407"/>
                    <a:pt x="8351" y="1680221"/>
                    <a:pt x="12526" y="739036"/>
                  </a:cubicBezTo>
                  <a:close/>
                </a:path>
              </a:pathLst>
            </a:custGeom>
            <a:pattFill prst="pct10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120484" y="4818003"/>
              <a:ext cx="1017481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 flipV="1">
              <a:off x="11135424" y="4109977"/>
              <a:ext cx="3228763" cy="723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089031" y="7816896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1140293" y="4818003"/>
              <a:ext cx="1049109" cy="2998893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  <a:gd name="connsiteX0" fmla="*/ 14989 w 14989"/>
                <a:gd name="connsiteY0" fmla="*/ 8196 h 10000"/>
                <a:gd name="connsiteX1" fmla="*/ 0 w 14989"/>
                <a:gd name="connsiteY1" fmla="*/ 0 h 10000"/>
                <a:gd name="connsiteX2" fmla="*/ 0 w 14989"/>
                <a:gd name="connsiteY2" fmla="*/ 10000 h 10000"/>
                <a:gd name="connsiteX3" fmla="*/ 14989 w 14989"/>
                <a:gd name="connsiteY3" fmla="*/ 8196 h 10000"/>
                <a:gd name="connsiteX0" fmla="*/ 13763 w 13763"/>
                <a:gd name="connsiteY0" fmla="*/ 9060 h 10000"/>
                <a:gd name="connsiteX1" fmla="*/ 0 w 13763"/>
                <a:gd name="connsiteY1" fmla="*/ 0 h 10000"/>
                <a:gd name="connsiteX2" fmla="*/ 0 w 13763"/>
                <a:gd name="connsiteY2" fmla="*/ 10000 h 10000"/>
                <a:gd name="connsiteX3" fmla="*/ 13763 w 13763"/>
                <a:gd name="connsiteY3" fmla="*/ 9060 h 10000"/>
                <a:gd name="connsiteX0" fmla="*/ 11643 w 11643"/>
                <a:gd name="connsiteY0" fmla="*/ 7497 h 10000"/>
                <a:gd name="connsiteX1" fmla="*/ 0 w 11643"/>
                <a:gd name="connsiteY1" fmla="*/ 0 h 10000"/>
                <a:gd name="connsiteX2" fmla="*/ 0 w 11643"/>
                <a:gd name="connsiteY2" fmla="*/ 10000 h 10000"/>
                <a:gd name="connsiteX3" fmla="*/ 11643 w 11643"/>
                <a:gd name="connsiteY3" fmla="*/ 74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3" h="10000">
                  <a:moveTo>
                    <a:pt x="11643" y="7497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11643" y="749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3" name="Text Box 49"/>
            <p:cNvSpPr txBox="1">
              <a:spLocks noChangeArrowheads="1"/>
            </p:cNvSpPr>
            <p:nvPr/>
          </p:nvSpPr>
          <p:spPr bwMode="auto">
            <a:xfrm>
              <a:off x="11572560" y="7204269"/>
              <a:ext cx="1436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h</a:t>
              </a:r>
              <a:r>
                <a:rPr lang="en-US" altLang="en-US" sz="1600" dirty="0"/>
                <a:t> = </a:t>
              </a: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v</a:t>
              </a:r>
              <a:r>
                <a:rPr lang="en-US" altLang="en-US" sz="1600" dirty="0"/>
                <a:t> k</a:t>
              </a:r>
              <a:r>
                <a:rPr lang="en-US" altLang="en-US" sz="1600" baseline="-25000" dirty="0"/>
                <a:t>a</a:t>
              </a:r>
            </a:p>
          </p:txBody>
        </p:sp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116372" y="7077919"/>
              <a:ext cx="1048619" cy="742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5" name="Line 51"/>
            <p:cNvSpPr>
              <a:spLocks noChangeShapeType="1"/>
            </p:cNvSpPr>
            <p:nvPr/>
          </p:nvSpPr>
          <p:spPr bwMode="auto">
            <a:xfrm flipH="1">
              <a:off x="11131335" y="6039735"/>
              <a:ext cx="1125548" cy="783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 flipV="1">
              <a:off x="9610578" y="6820369"/>
              <a:ext cx="1798086" cy="105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9889977" y="6820370"/>
              <a:ext cx="0" cy="991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8754727" y="7048546"/>
              <a:ext cx="1374094" cy="45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y</a:t>
              </a:r>
              <a:r>
                <a:rPr lang="en-US" altLang="en-US" sz="2347" baseline="-25000" dirty="0"/>
                <a:t>a</a:t>
              </a:r>
              <a:r>
                <a:rPr lang="en-US" altLang="en-US" sz="2347" dirty="0"/>
                <a:t> = 12/3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615734" y="3991867"/>
              <a:ext cx="1404266" cy="460403"/>
              <a:chOff x="13407390" y="2701290"/>
              <a:chExt cx="1404266" cy="46040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3407390" y="2971800"/>
                <a:ext cx="7658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4093190" y="2701290"/>
                <a:ext cx="7184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b</a:t>
                </a:r>
                <a:r>
                  <a:rPr lang="en-US" sz="1600" i="1" dirty="0" smtClean="0"/>
                  <a:t> = 10</a:t>
                </a:r>
                <a:endParaRPr lang="en-US" sz="1600" i="1" dirty="0"/>
              </a:p>
            </p:txBody>
          </p:sp>
          <p:sp>
            <p:nvSpPr>
              <p:cNvPr id="5" name="Arc 4"/>
              <p:cNvSpPr/>
              <p:nvPr/>
            </p:nvSpPr>
            <p:spPr>
              <a:xfrm rot="21148907">
                <a:off x="13691236" y="2727960"/>
                <a:ext cx="203835" cy="305752"/>
              </a:xfrm>
              <a:prstGeom prst="arc">
                <a:avLst/>
              </a:prstGeom>
              <a:ln w="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 rot="4370647">
                <a:off x="13636645" y="2871388"/>
                <a:ext cx="291588" cy="289021"/>
              </a:xfrm>
              <a:prstGeom prst="arc">
                <a:avLst>
                  <a:gd name="adj1" fmla="val 16200000"/>
                  <a:gd name="adj2" fmla="val 21253563"/>
                </a:avLst>
              </a:prstGeom>
              <a:ln w="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526431" y="5027715"/>
              <a:ext cx="2033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i="1" dirty="0" smtClean="0"/>
                <a:t>Friction between wall and soil</a:t>
              </a:r>
            </a:p>
            <a:p>
              <a:pPr algn="ctr"/>
              <a:r>
                <a:rPr lang="en-US" altLang="en-US" sz="1200" i="1" dirty="0" smtClean="0"/>
                <a:t>(</a:t>
              </a:r>
              <a:r>
                <a:rPr lang="en-US" altLang="en-US" sz="1200" i="1" dirty="0" smtClean="0">
                  <a:latin typeface="Symbol" panose="05050102010706020507" pitchFamily="18" charset="2"/>
                </a:rPr>
                <a:t>d</a:t>
              </a:r>
              <a:r>
                <a:rPr lang="en-US" altLang="en-US" sz="1200" i="1" dirty="0" smtClean="0"/>
                <a:t>=20)</a:t>
              </a:r>
              <a:endParaRPr lang="en-US" sz="1200" i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531752" y="5422739"/>
              <a:ext cx="1608881" cy="539559"/>
            </a:xfrm>
            <a:custGeom>
              <a:avLst/>
              <a:gdLst>
                <a:gd name="connsiteX0" fmla="*/ 0 w 1608881"/>
                <a:gd name="connsiteY0" fmla="*/ 0 h 539559"/>
                <a:gd name="connsiteX1" fmla="*/ 353027 w 1608881"/>
                <a:gd name="connsiteY1" fmla="*/ 480349 h 539559"/>
                <a:gd name="connsiteX2" fmla="*/ 1608881 w 1608881"/>
                <a:gd name="connsiteY2" fmla="*/ 515073 h 5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539559">
                  <a:moveTo>
                    <a:pt x="0" y="0"/>
                  </a:moveTo>
                  <a:cubicBezTo>
                    <a:pt x="42440" y="197252"/>
                    <a:pt x="84880" y="394504"/>
                    <a:pt x="353027" y="480349"/>
                  </a:cubicBezTo>
                  <a:cubicBezTo>
                    <a:pt x="621174" y="566194"/>
                    <a:pt x="1115027" y="540633"/>
                    <a:pt x="1608881" y="515073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1701909" y="5507090"/>
                  <a:ext cx="1786258" cy="622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1909" y="5507090"/>
                  <a:ext cx="1786258" cy="6225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1136694" y="7542446"/>
              <a:ext cx="918889" cy="378970"/>
              <a:chOff x="11136694" y="7542446"/>
              <a:chExt cx="918889" cy="37897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1136694" y="7813297"/>
                <a:ext cx="76581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1531080" y="7565647"/>
                <a:ext cx="52450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1050" i="1" dirty="0" smtClean="0">
                    <a:solidFill>
                      <a:srgbClr val="C00000"/>
                    </a:solidFill>
                  </a:rPr>
                  <a:t> = 10</a:t>
                </a:r>
                <a:endParaRPr lang="en-US" sz="105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Arc 58"/>
              <p:cNvSpPr/>
              <p:nvPr/>
            </p:nvSpPr>
            <p:spPr>
              <a:xfrm rot="1643029">
                <a:off x="11223917" y="7542446"/>
                <a:ext cx="378970" cy="378970"/>
              </a:xfrm>
              <a:prstGeom prst="arc">
                <a:avLst/>
              </a:prstGeom>
              <a:ln w="0">
                <a:solidFill>
                  <a:srgbClr val="FF0000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1116374" y="6822378"/>
              <a:ext cx="76581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11251857" y="6549306"/>
              <a:ext cx="823354" cy="378970"/>
              <a:chOff x="11223917" y="7542446"/>
              <a:chExt cx="823354" cy="37897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1522768" y="7565647"/>
                <a:ext cx="52450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1050" i="1" dirty="0" smtClean="0">
                    <a:solidFill>
                      <a:srgbClr val="C00000"/>
                    </a:solidFill>
                  </a:rPr>
                  <a:t> = 10</a:t>
                </a:r>
                <a:endParaRPr lang="en-US" sz="105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Arc 65"/>
              <p:cNvSpPr/>
              <p:nvPr/>
            </p:nvSpPr>
            <p:spPr>
              <a:xfrm rot="1643029">
                <a:off x="11223917" y="7542446"/>
                <a:ext cx="378970" cy="378970"/>
              </a:xfrm>
              <a:prstGeom prst="arc">
                <a:avLst/>
              </a:prstGeom>
              <a:ln w="0">
                <a:solidFill>
                  <a:srgbClr val="FF0000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1024236" y="6823711"/>
              <a:ext cx="111442" cy="111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540365" y="6877050"/>
              <a:ext cx="544830" cy="421332"/>
              <a:chOff x="10540365" y="6877050"/>
              <a:chExt cx="544830" cy="421332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10765155" y="6877050"/>
                <a:ext cx="320040" cy="323850"/>
              </a:xfrm>
              <a:custGeom>
                <a:avLst/>
                <a:gdLst>
                  <a:gd name="connsiteX0" fmla="*/ 320040 w 320040"/>
                  <a:gd name="connsiteY0" fmla="*/ 0 h 323850"/>
                  <a:gd name="connsiteX1" fmla="*/ 133350 w 320040"/>
                  <a:gd name="connsiteY1" fmla="*/ 93345 h 323850"/>
                  <a:gd name="connsiteX2" fmla="*/ 201930 w 320040"/>
                  <a:gd name="connsiteY2" fmla="*/ 260985 h 323850"/>
                  <a:gd name="connsiteX3" fmla="*/ 0 w 320040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040" h="323850">
                    <a:moveTo>
                      <a:pt x="320040" y="0"/>
                    </a:moveTo>
                    <a:cubicBezTo>
                      <a:pt x="236537" y="24924"/>
                      <a:pt x="153035" y="49848"/>
                      <a:pt x="133350" y="93345"/>
                    </a:cubicBezTo>
                    <a:cubicBezTo>
                      <a:pt x="113665" y="136842"/>
                      <a:pt x="224155" y="222568"/>
                      <a:pt x="201930" y="260985"/>
                    </a:cubicBezTo>
                    <a:cubicBezTo>
                      <a:pt x="179705" y="299402"/>
                      <a:pt x="89852" y="311626"/>
                      <a:pt x="0" y="323850"/>
                    </a:cubicBezTo>
                  </a:path>
                </a:pathLst>
              </a:custGeom>
              <a:noFill/>
              <a:ln w="0">
                <a:solidFill>
                  <a:srgbClr val="FF0000"/>
                </a:solidFill>
                <a:head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40365" y="7067550"/>
                <a:ext cx="3401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90</a:t>
                </a:r>
                <a:r>
                  <a:rPr lang="en-US" sz="900" baseline="30000" dirty="0" smtClean="0">
                    <a:solidFill>
                      <a:srgbClr val="C00000"/>
                    </a:solidFill>
                  </a:rPr>
                  <a:t>o</a:t>
                </a:r>
                <a:endParaRPr lang="en-US" sz="900" baseline="30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9758680" y="4414520"/>
              <a:ext cx="1069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+mj-lt"/>
                </a:rPr>
                <a:t>This angle  </a:t>
              </a:r>
              <a:r>
                <a:rPr lang="en-US" sz="1050" dirty="0" smtClean="0">
                  <a:latin typeface="Symbol" panose="05050102010706020507" pitchFamily="18" charset="2"/>
                </a:rPr>
                <a:t>q</a:t>
              </a:r>
              <a:r>
                <a:rPr lang="en-US" sz="1050" dirty="0" smtClean="0"/>
                <a:t>=0</a:t>
              </a:r>
              <a:endParaRPr lang="en-US" sz="1050" dirty="0"/>
            </a:p>
          </p:txBody>
        </p:sp>
        <p:sp>
          <p:nvSpPr>
            <p:cNvPr id="69" name="Freeform 1"/>
            <p:cNvSpPr>
              <a:spLocks/>
            </p:cNvSpPr>
            <p:nvPr/>
          </p:nvSpPr>
          <p:spPr bwMode="auto">
            <a:xfrm>
              <a:off x="10331449" y="4627879"/>
              <a:ext cx="784113" cy="283047"/>
            </a:xfrm>
            <a:custGeom>
              <a:avLst/>
              <a:gdLst>
                <a:gd name="T0" fmla="*/ 0 w 921957"/>
                <a:gd name="T1" fmla="*/ 0 h 408079"/>
                <a:gd name="T2" fmla="*/ 392966 w 921957"/>
                <a:gd name="T3" fmla="*/ 309838 h 408079"/>
                <a:gd name="T4" fmla="*/ 921957 w 921957"/>
                <a:gd name="T5" fmla="*/ 408079 h 4080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1957" h="408079">
                  <a:moveTo>
                    <a:pt x="0" y="0"/>
                  </a:moveTo>
                  <a:cubicBezTo>
                    <a:pt x="119653" y="120912"/>
                    <a:pt x="239307" y="241825"/>
                    <a:pt x="392966" y="309838"/>
                  </a:cubicBezTo>
                  <a:cubicBezTo>
                    <a:pt x="546625" y="377851"/>
                    <a:pt x="734291" y="392965"/>
                    <a:pt x="921957" y="40807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482549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0.5x469.2x12 = 2,815.2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115x12x0.34= 469.2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482549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0.5x469.2x12 = 2,815.2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115x12x0.34= 469.2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/>
          <p:cNvSpPr txBox="1"/>
          <p:nvPr/>
        </p:nvSpPr>
        <p:spPr>
          <a:xfrm>
            <a:off x="4724400" y="8592181"/>
            <a:ext cx="326884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About 3% less than the Rankine’s Earth Pressure</a:t>
            </a:r>
            <a:endParaRPr lang="en-US" sz="1200" i="1" dirty="0">
              <a:solidFill>
                <a:srgbClr val="C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475736" y="7992509"/>
            <a:ext cx="304800" cy="59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/>
          <p:cNvSpPr/>
          <p:nvPr/>
        </p:nvSpPr>
        <p:spPr>
          <a:xfrm>
            <a:off x="11600405" y="4195649"/>
            <a:ext cx="3256767" cy="3695179"/>
          </a:xfrm>
          <a:custGeom>
            <a:avLst/>
            <a:gdLst>
              <a:gd name="connsiteX0" fmla="*/ 0 w 3244241"/>
              <a:gd name="connsiteY0" fmla="*/ 0 h 1866378"/>
              <a:gd name="connsiteX1" fmla="*/ 3244241 w 3244241"/>
              <a:gd name="connsiteY1" fmla="*/ 0 h 1866378"/>
              <a:gd name="connsiteX2" fmla="*/ 3244241 w 3244241"/>
              <a:gd name="connsiteY2" fmla="*/ 1866378 h 1866378"/>
              <a:gd name="connsiteX3" fmla="*/ 0 w 3244241"/>
              <a:gd name="connsiteY3" fmla="*/ 1866378 h 1866378"/>
              <a:gd name="connsiteX4" fmla="*/ 0 w 3244241"/>
              <a:gd name="connsiteY4" fmla="*/ 0 h 1866378"/>
              <a:gd name="connsiteX0" fmla="*/ 37578 w 3244241"/>
              <a:gd name="connsiteY0" fmla="*/ 739036 h 1866378"/>
              <a:gd name="connsiteX1" fmla="*/ 3244241 w 3244241"/>
              <a:gd name="connsiteY1" fmla="*/ 0 h 1866378"/>
              <a:gd name="connsiteX2" fmla="*/ 3244241 w 3244241"/>
              <a:gd name="connsiteY2" fmla="*/ 1866378 h 1866378"/>
              <a:gd name="connsiteX3" fmla="*/ 0 w 3244241"/>
              <a:gd name="connsiteY3" fmla="*/ 1866378 h 1866378"/>
              <a:gd name="connsiteX4" fmla="*/ 37578 w 3244241"/>
              <a:gd name="connsiteY4" fmla="*/ 739036 h 1866378"/>
              <a:gd name="connsiteX0" fmla="*/ 37578 w 3244241"/>
              <a:gd name="connsiteY0" fmla="*/ 739036 h 1866378"/>
              <a:gd name="connsiteX1" fmla="*/ 3244241 w 3244241"/>
              <a:gd name="connsiteY1" fmla="*/ 0 h 1866378"/>
              <a:gd name="connsiteX2" fmla="*/ 3219189 w 3244241"/>
              <a:gd name="connsiteY2" fmla="*/ 613775 h 1866378"/>
              <a:gd name="connsiteX3" fmla="*/ 0 w 3244241"/>
              <a:gd name="connsiteY3" fmla="*/ 1866378 h 1866378"/>
              <a:gd name="connsiteX4" fmla="*/ 37578 w 3244241"/>
              <a:gd name="connsiteY4" fmla="*/ 739036 h 1866378"/>
              <a:gd name="connsiteX0" fmla="*/ 0 w 3206663"/>
              <a:gd name="connsiteY0" fmla="*/ 739036 h 1415441"/>
              <a:gd name="connsiteX1" fmla="*/ 3206663 w 3206663"/>
              <a:gd name="connsiteY1" fmla="*/ 0 h 1415441"/>
              <a:gd name="connsiteX2" fmla="*/ 3181611 w 3206663"/>
              <a:gd name="connsiteY2" fmla="*/ 613775 h 1415441"/>
              <a:gd name="connsiteX3" fmla="*/ 0 w 3206663"/>
              <a:gd name="connsiteY3" fmla="*/ 1415441 h 1415441"/>
              <a:gd name="connsiteX4" fmla="*/ 0 w 3206663"/>
              <a:gd name="connsiteY4" fmla="*/ 739036 h 1415441"/>
              <a:gd name="connsiteX0" fmla="*/ 0 w 3244241"/>
              <a:gd name="connsiteY0" fmla="*/ 739036 h 3660571"/>
              <a:gd name="connsiteX1" fmla="*/ 3206663 w 3244241"/>
              <a:gd name="connsiteY1" fmla="*/ 0 h 3660571"/>
              <a:gd name="connsiteX2" fmla="*/ 3244241 w 3244241"/>
              <a:gd name="connsiteY2" fmla="*/ 3660571 h 3660571"/>
              <a:gd name="connsiteX3" fmla="*/ 0 w 3244241"/>
              <a:gd name="connsiteY3" fmla="*/ 1415441 h 3660571"/>
              <a:gd name="connsiteX4" fmla="*/ 0 w 3244241"/>
              <a:gd name="connsiteY4" fmla="*/ 739036 h 3660571"/>
              <a:gd name="connsiteX0" fmla="*/ 12526 w 3256767"/>
              <a:gd name="connsiteY0" fmla="*/ 739036 h 3660571"/>
              <a:gd name="connsiteX1" fmla="*/ 3219189 w 3256767"/>
              <a:gd name="connsiteY1" fmla="*/ 0 h 3660571"/>
              <a:gd name="connsiteX2" fmla="*/ 3256767 w 3256767"/>
              <a:gd name="connsiteY2" fmla="*/ 3660571 h 3660571"/>
              <a:gd name="connsiteX3" fmla="*/ 0 w 3256767"/>
              <a:gd name="connsiteY3" fmla="*/ 3562592 h 3660571"/>
              <a:gd name="connsiteX4" fmla="*/ 12526 w 3256767"/>
              <a:gd name="connsiteY4" fmla="*/ 739036 h 3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67" h="3660571">
                <a:moveTo>
                  <a:pt x="12526" y="739036"/>
                </a:moveTo>
                <a:lnTo>
                  <a:pt x="3219189" y="0"/>
                </a:lnTo>
                <a:lnTo>
                  <a:pt x="3256767" y="3660571"/>
                </a:lnTo>
                <a:lnTo>
                  <a:pt x="0" y="3562592"/>
                </a:lnTo>
                <a:cubicBezTo>
                  <a:pt x="4175" y="2621407"/>
                  <a:pt x="8351" y="1680221"/>
                  <a:pt x="12526" y="739036"/>
                </a:cubicBezTo>
                <a:close/>
              </a:path>
            </a:pathLst>
          </a:custGeom>
          <a:pattFill prst="pct10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6624" y="337186"/>
            <a:ext cx="12923025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Coulomb’s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166624" y="1778694"/>
            <a:ext cx="664972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Given</a:t>
            </a:r>
            <a:r>
              <a:rPr lang="en-US" altLang="en-US" sz="18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Backfill unit weight (</a:t>
            </a:r>
            <a:r>
              <a:rPr lang="en-US" altLang="en-US" sz="1800" dirty="0">
                <a:latin typeface="Symbol" panose="05050102010706020507" pitchFamily="18" charset="2"/>
              </a:rPr>
              <a:t>g</a:t>
            </a:r>
            <a:r>
              <a:rPr lang="en-US" altLang="en-US" sz="18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Angle of soil friction (</a:t>
            </a:r>
            <a:r>
              <a:rPr lang="en-US" altLang="en-US" sz="1800" dirty="0">
                <a:latin typeface="Symbol" panose="05050102010706020507" pitchFamily="18" charset="2"/>
              </a:rPr>
              <a:t>f</a:t>
            </a:r>
            <a:r>
              <a:rPr lang="en-US" altLang="en-US" sz="1800" dirty="0"/>
              <a:t>) = </a:t>
            </a:r>
            <a:r>
              <a:rPr lang="en-US" altLang="en-US" sz="1800" dirty="0" smtClean="0"/>
              <a:t>30</a:t>
            </a:r>
            <a:r>
              <a:rPr lang="en-US" altLang="en-US" sz="1800" baseline="30000" dirty="0" smtClean="0"/>
              <a:t>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/>
              <a:t>- Ground surface slope </a:t>
            </a:r>
            <a:r>
              <a:rPr lang="en-US" altLang="en-US" sz="1800" dirty="0" smtClean="0">
                <a:latin typeface="Symbol" panose="05050102010706020507" pitchFamily="18" charset="2"/>
              </a:rPr>
              <a:t>a</a:t>
            </a:r>
            <a:r>
              <a:rPr lang="en-US" altLang="en-US" sz="1800" dirty="0" smtClean="0"/>
              <a:t> = 10</a:t>
            </a:r>
            <a:r>
              <a:rPr lang="en-US" altLang="en-US" sz="1800" baseline="30000" dirty="0" smtClean="0"/>
              <a:t>o</a:t>
            </a:r>
            <a:endParaRPr lang="en-US" altLang="en-US" sz="1800" baseline="30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Assume wall to be </a:t>
            </a:r>
            <a:r>
              <a:rPr lang="en-US" altLang="en-US" sz="1800" dirty="0" smtClean="0"/>
              <a:t>smooth (</a:t>
            </a:r>
            <a:r>
              <a:rPr lang="en-US" altLang="en-US" sz="1800" dirty="0" smtClean="0">
                <a:latin typeface="Symbol" panose="05050102010706020507" pitchFamily="18" charset="2"/>
              </a:rPr>
              <a:t>d</a:t>
            </a:r>
            <a:r>
              <a:rPr lang="en-US" altLang="en-US" sz="1800" dirty="0" smtClean="0"/>
              <a:t>=20)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The wall batter angle </a:t>
            </a:r>
            <a:r>
              <a:rPr lang="en-US" altLang="en-US" sz="1800" dirty="0" smtClean="0">
                <a:latin typeface="Symbol" panose="05050102010706020507" pitchFamily="18" charset="2"/>
              </a:rPr>
              <a:t>q</a:t>
            </a:r>
            <a:r>
              <a:rPr lang="en-US" altLang="en-US" sz="1800" dirty="0" smtClean="0"/>
              <a:t> = 10</a:t>
            </a:r>
            <a:r>
              <a:rPr lang="en-US" altLang="en-US" sz="1800" baseline="30000" dirty="0" smtClean="0"/>
              <a:t>o</a:t>
            </a:r>
            <a:r>
              <a:rPr lang="en-US" altLang="en-US" sz="1800" dirty="0" smtClean="0"/>
              <a:t>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Find</a:t>
            </a: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Lateral force P</a:t>
            </a:r>
            <a:r>
              <a:rPr lang="en-US" altLang="en-US" sz="1800" baseline="-25000" dirty="0"/>
              <a:t>a</a:t>
            </a:r>
            <a:r>
              <a:rPr lang="en-US" altLang="en-US" sz="18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Solution</a:t>
            </a:r>
            <a:r>
              <a:rPr lang="en-US" altLang="en-US" sz="18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176340" y="1149996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- 8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6944" y="5593657"/>
                <a:ext cx="9521541" cy="57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l-G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∅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∅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r>
                                                  <a:rPr lang="en-US" sz="1400" b="0" i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  <m:r>
                                                  <a:rPr lang="en-US" sz="1400" b="0" i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func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ra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20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30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30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20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func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rad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00" dirty="0" smtClean="0"/>
                  <a:t>0.475</a:t>
                </a:r>
                <a:endParaRPr lang="en-US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4" y="5593657"/>
                <a:ext cx="9521541" cy="577338"/>
              </a:xfrm>
              <a:prstGeom prst="rect">
                <a:avLst/>
              </a:prstGeom>
              <a:blipFill rotWithShape="0">
                <a:blip r:embed="rId2"/>
                <a:stretch>
                  <a:fillRect l="-640" b="-2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9976838" y="1202227"/>
            <a:ext cx="3339643" cy="2870663"/>
            <a:chOff x="10543997" y="1202227"/>
            <a:chExt cx="3339643" cy="287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1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  <m:r>
                                                      <a:rPr lang="en-US" sz="100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sz="1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den>
                                        </m:f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</m:e>
                                    </m:rad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blipFill>
                  <a:blip r:embed="rId3"/>
                  <a:stretch>
                    <a:fillRect l="-1275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1543" t="37747" r="35377" b="33940"/>
            <a:stretch/>
          </p:blipFill>
          <p:spPr>
            <a:xfrm>
              <a:off x="10550671" y="1918975"/>
              <a:ext cx="3323385" cy="215391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8972085" y="4088387"/>
            <a:ext cx="6510195" cy="3825029"/>
            <a:chOff x="8509805" y="3991867"/>
            <a:chExt cx="6510195" cy="3825029"/>
          </a:xfrm>
        </p:grpSpPr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120485" y="4818003"/>
              <a:ext cx="1545350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  <a:gd name="connsiteX0" fmla="*/ 0 w 15188"/>
                <a:gd name="connsiteY0" fmla="*/ 10000 h 10000"/>
                <a:gd name="connsiteX1" fmla="*/ 8038 w 15188"/>
                <a:gd name="connsiteY1" fmla="*/ 0 h 10000"/>
                <a:gd name="connsiteX2" fmla="*/ 10000 w 15188"/>
                <a:gd name="connsiteY2" fmla="*/ 0 h 10000"/>
                <a:gd name="connsiteX3" fmla="*/ 15188 w 15188"/>
                <a:gd name="connsiteY3" fmla="*/ 9972 h 10000"/>
                <a:gd name="connsiteX4" fmla="*/ 0 w 15188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8" h="10000">
                  <a:moveTo>
                    <a:pt x="0" y="10000"/>
                  </a:moveTo>
                  <a:lnTo>
                    <a:pt x="8038" y="0"/>
                  </a:lnTo>
                  <a:lnTo>
                    <a:pt x="10000" y="0"/>
                  </a:lnTo>
                  <a:lnTo>
                    <a:pt x="15188" y="9972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 flipV="1">
              <a:off x="11122954" y="4109977"/>
              <a:ext cx="3228763" cy="723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089031" y="7816896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1136519" y="4839241"/>
              <a:ext cx="1403406" cy="2968304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  <a:gd name="connsiteX0" fmla="*/ 14989 w 14989"/>
                <a:gd name="connsiteY0" fmla="*/ 8196 h 10000"/>
                <a:gd name="connsiteX1" fmla="*/ 0 w 14989"/>
                <a:gd name="connsiteY1" fmla="*/ 0 h 10000"/>
                <a:gd name="connsiteX2" fmla="*/ 0 w 14989"/>
                <a:gd name="connsiteY2" fmla="*/ 10000 h 10000"/>
                <a:gd name="connsiteX3" fmla="*/ 14989 w 14989"/>
                <a:gd name="connsiteY3" fmla="*/ 8196 h 10000"/>
                <a:gd name="connsiteX0" fmla="*/ 13763 w 13763"/>
                <a:gd name="connsiteY0" fmla="*/ 9060 h 10000"/>
                <a:gd name="connsiteX1" fmla="*/ 0 w 13763"/>
                <a:gd name="connsiteY1" fmla="*/ 0 h 10000"/>
                <a:gd name="connsiteX2" fmla="*/ 0 w 13763"/>
                <a:gd name="connsiteY2" fmla="*/ 10000 h 10000"/>
                <a:gd name="connsiteX3" fmla="*/ 13763 w 13763"/>
                <a:gd name="connsiteY3" fmla="*/ 9060 h 10000"/>
                <a:gd name="connsiteX0" fmla="*/ 11643 w 11643"/>
                <a:gd name="connsiteY0" fmla="*/ 7497 h 10000"/>
                <a:gd name="connsiteX1" fmla="*/ 0 w 11643"/>
                <a:gd name="connsiteY1" fmla="*/ 0 h 10000"/>
                <a:gd name="connsiteX2" fmla="*/ 0 w 11643"/>
                <a:gd name="connsiteY2" fmla="*/ 10000 h 10000"/>
                <a:gd name="connsiteX3" fmla="*/ 11643 w 11643"/>
                <a:gd name="connsiteY3" fmla="*/ 7497 h 10000"/>
                <a:gd name="connsiteX0" fmla="*/ 9698 w 9698"/>
                <a:gd name="connsiteY0" fmla="*/ 6963 h 10000"/>
                <a:gd name="connsiteX1" fmla="*/ 0 w 9698"/>
                <a:gd name="connsiteY1" fmla="*/ 0 h 10000"/>
                <a:gd name="connsiteX2" fmla="*/ 0 w 9698"/>
                <a:gd name="connsiteY2" fmla="*/ 10000 h 10000"/>
                <a:gd name="connsiteX3" fmla="*/ 9698 w 9698"/>
                <a:gd name="connsiteY3" fmla="*/ 6963 h 10000"/>
                <a:gd name="connsiteX0" fmla="*/ 16060 w 16060"/>
                <a:gd name="connsiteY0" fmla="*/ 6861 h 9898"/>
                <a:gd name="connsiteX1" fmla="*/ 0 w 16060"/>
                <a:gd name="connsiteY1" fmla="*/ 0 h 9898"/>
                <a:gd name="connsiteX2" fmla="*/ 6060 w 16060"/>
                <a:gd name="connsiteY2" fmla="*/ 9898 h 9898"/>
                <a:gd name="connsiteX3" fmla="*/ 16060 w 16060"/>
                <a:gd name="connsiteY3" fmla="*/ 6861 h 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" h="9898">
                  <a:moveTo>
                    <a:pt x="16060" y="6861"/>
                  </a:moveTo>
                  <a:lnTo>
                    <a:pt x="0" y="0"/>
                  </a:lnTo>
                  <a:lnTo>
                    <a:pt x="6060" y="9898"/>
                  </a:lnTo>
                  <a:lnTo>
                    <a:pt x="16060" y="686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3" name="Text Box 49"/>
            <p:cNvSpPr txBox="1">
              <a:spLocks noChangeArrowheads="1"/>
            </p:cNvSpPr>
            <p:nvPr/>
          </p:nvSpPr>
          <p:spPr bwMode="auto">
            <a:xfrm>
              <a:off x="12086910" y="6939647"/>
              <a:ext cx="1436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h</a:t>
              </a:r>
              <a:r>
                <a:rPr lang="en-US" altLang="en-US" sz="1600" dirty="0"/>
                <a:t> = </a:t>
              </a: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v</a:t>
              </a:r>
              <a:r>
                <a:rPr lang="en-US" altLang="en-US" sz="1600" dirty="0"/>
                <a:t> k</a:t>
              </a:r>
              <a:r>
                <a:rPr lang="en-US" altLang="en-US" sz="1600" baseline="-25000" dirty="0"/>
                <a:t>a</a:t>
              </a:r>
            </a:p>
          </p:txBody>
        </p:sp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657392" y="6899910"/>
              <a:ext cx="869888" cy="907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>
              <a:off x="9610578" y="6812280"/>
              <a:ext cx="1263162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9889977" y="6820370"/>
              <a:ext cx="0" cy="991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8754727" y="7048546"/>
              <a:ext cx="1374094" cy="45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y</a:t>
              </a:r>
              <a:r>
                <a:rPr lang="en-US" altLang="en-US" sz="2347" baseline="-25000" dirty="0"/>
                <a:t>a</a:t>
              </a:r>
              <a:r>
                <a:rPr lang="en-US" altLang="en-US" sz="2347" dirty="0"/>
                <a:t> = 12/3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615734" y="3991867"/>
              <a:ext cx="1404266" cy="460403"/>
              <a:chOff x="13407390" y="2701290"/>
              <a:chExt cx="1404266" cy="46040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3407390" y="2971800"/>
                <a:ext cx="7658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4093190" y="2701290"/>
                <a:ext cx="7184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b</a:t>
                </a:r>
                <a:r>
                  <a:rPr lang="en-US" sz="1600" i="1" dirty="0" smtClean="0"/>
                  <a:t> = 10</a:t>
                </a:r>
                <a:endParaRPr lang="en-US" sz="1600" i="1" dirty="0"/>
              </a:p>
            </p:txBody>
          </p:sp>
          <p:sp>
            <p:nvSpPr>
              <p:cNvPr id="5" name="Arc 4"/>
              <p:cNvSpPr/>
              <p:nvPr/>
            </p:nvSpPr>
            <p:spPr>
              <a:xfrm rot="21148907">
                <a:off x="13691236" y="2727960"/>
                <a:ext cx="203835" cy="305752"/>
              </a:xfrm>
              <a:prstGeom prst="arc">
                <a:avLst/>
              </a:prstGeom>
              <a:ln w="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 rot="4370647">
                <a:off x="13636645" y="2871388"/>
                <a:ext cx="291588" cy="289021"/>
              </a:xfrm>
              <a:prstGeom prst="arc">
                <a:avLst>
                  <a:gd name="adj1" fmla="val 16200000"/>
                  <a:gd name="adj2" fmla="val 21253563"/>
                </a:avLst>
              </a:prstGeom>
              <a:ln w="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509805" y="5002777"/>
              <a:ext cx="2033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i="1" dirty="0" smtClean="0"/>
                <a:t>Friction between wall and soil</a:t>
              </a:r>
            </a:p>
            <a:p>
              <a:pPr algn="ctr"/>
              <a:r>
                <a:rPr lang="en-US" altLang="en-US" sz="1200" i="1" dirty="0" smtClean="0"/>
                <a:t>(</a:t>
              </a:r>
              <a:r>
                <a:rPr lang="en-US" altLang="en-US" sz="1200" i="1" dirty="0" smtClean="0">
                  <a:latin typeface="Symbol" panose="05050102010706020507" pitchFamily="18" charset="2"/>
                </a:rPr>
                <a:t>d</a:t>
              </a:r>
              <a:r>
                <a:rPr lang="en-US" altLang="en-US" sz="1200" i="1" dirty="0" smtClean="0"/>
                <a:t>=20)</a:t>
              </a:r>
              <a:endParaRPr lang="en-US" sz="1200" i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531752" y="5422739"/>
              <a:ext cx="1608881" cy="539559"/>
            </a:xfrm>
            <a:custGeom>
              <a:avLst/>
              <a:gdLst>
                <a:gd name="connsiteX0" fmla="*/ 0 w 1608881"/>
                <a:gd name="connsiteY0" fmla="*/ 0 h 539559"/>
                <a:gd name="connsiteX1" fmla="*/ 353027 w 1608881"/>
                <a:gd name="connsiteY1" fmla="*/ 480349 h 539559"/>
                <a:gd name="connsiteX2" fmla="*/ 1608881 w 1608881"/>
                <a:gd name="connsiteY2" fmla="*/ 515073 h 5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539559">
                  <a:moveTo>
                    <a:pt x="0" y="0"/>
                  </a:moveTo>
                  <a:cubicBezTo>
                    <a:pt x="42440" y="197252"/>
                    <a:pt x="84880" y="394504"/>
                    <a:pt x="353027" y="480349"/>
                  </a:cubicBezTo>
                  <a:cubicBezTo>
                    <a:pt x="621174" y="566194"/>
                    <a:pt x="1115027" y="540633"/>
                    <a:pt x="1608881" y="515073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2025759" y="5383438"/>
                  <a:ext cx="1786258" cy="622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5759" y="5383438"/>
                  <a:ext cx="1786258" cy="6225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Line 51"/>
            <p:cNvSpPr>
              <a:spLocks noChangeShapeType="1"/>
            </p:cNvSpPr>
            <p:nvPr/>
          </p:nvSpPr>
          <p:spPr bwMode="auto">
            <a:xfrm flipH="1">
              <a:off x="11491986" y="5916930"/>
              <a:ext cx="911469" cy="904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2" name="Rectangle 1"/>
            <p:cNvSpPr/>
            <p:nvPr/>
          </p:nvSpPr>
          <p:spPr>
            <a:xfrm rot="20989777">
              <a:off x="11390948" y="6830379"/>
              <a:ext cx="111442" cy="111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027094" y="6451198"/>
              <a:ext cx="1390065" cy="451570"/>
              <a:chOff x="11027094" y="6451198"/>
              <a:chExt cx="1390065" cy="45157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11027094" y="6725603"/>
                <a:ext cx="995361" cy="177165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 rot="20969751">
                <a:off x="11593805" y="6451198"/>
                <a:ext cx="823354" cy="378970"/>
                <a:chOff x="11223917" y="7542446"/>
                <a:chExt cx="823354" cy="378970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1522768" y="7565647"/>
                  <a:ext cx="52450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i="1" dirty="0" smtClean="0">
                      <a:solidFill>
                        <a:srgbClr val="C00000"/>
                      </a:solidFill>
                      <a:latin typeface="Symbol" panose="05050102010706020507" pitchFamily="18" charset="2"/>
                    </a:rPr>
                    <a:t>d</a:t>
                  </a:r>
                  <a:r>
                    <a:rPr lang="en-US" sz="1050" i="1" dirty="0" smtClean="0">
                      <a:solidFill>
                        <a:srgbClr val="C00000"/>
                      </a:solidFill>
                    </a:rPr>
                    <a:t> = 10</a:t>
                  </a:r>
                  <a:endParaRPr lang="en-US" sz="1050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1643029">
                  <a:off x="11223917" y="7542446"/>
                  <a:ext cx="378970" cy="378970"/>
                </a:xfrm>
                <a:prstGeom prst="arc">
                  <a:avLst/>
                </a:prstGeom>
                <a:ln w="0">
                  <a:solidFill>
                    <a:srgbClr val="FF000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11659554" y="7413393"/>
              <a:ext cx="995361" cy="380915"/>
              <a:chOff x="11027094" y="6521853"/>
              <a:chExt cx="995361" cy="38091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11027094" y="6725603"/>
                <a:ext cx="995361" cy="177165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 rot="20969751">
                <a:off x="11056305" y="6521853"/>
                <a:ext cx="804594" cy="376130"/>
                <a:chOff x="10682961" y="7512242"/>
                <a:chExt cx="804594" cy="376130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10963052" y="7512242"/>
                  <a:ext cx="52450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i="1" dirty="0" smtClean="0">
                      <a:solidFill>
                        <a:srgbClr val="C00000"/>
                      </a:solidFill>
                      <a:latin typeface="Symbol" panose="05050102010706020507" pitchFamily="18" charset="2"/>
                    </a:rPr>
                    <a:t>d</a:t>
                  </a:r>
                  <a:r>
                    <a:rPr lang="en-US" sz="1050" i="1" dirty="0" smtClean="0">
                      <a:solidFill>
                        <a:srgbClr val="C00000"/>
                      </a:solidFill>
                    </a:rPr>
                    <a:t> = 10</a:t>
                  </a:r>
                  <a:endParaRPr lang="en-US" sz="1050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 rot="1643029">
                  <a:off x="10682961" y="7563990"/>
                  <a:ext cx="366969" cy="324382"/>
                </a:xfrm>
                <a:prstGeom prst="arc">
                  <a:avLst/>
                </a:prstGeom>
                <a:ln w="0">
                  <a:solidFill>
                    <a:srgbClr val="FF000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10909935" y="6890385"/>
              <a:ext cx="544830" cy="421332"/>
              <a:chOff x="10540365" y="6877050"/>
              <a:chExt cx="544830" cy="42133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0765155" y="6877050"/>
                <a:ext cx="320040" cy="323850"/>
              </a:xfrm>
              <a:custGeom>
                <a:avLst/>
                <a:gdLst>
                  <a:gd name="connsiteX0" fmla="*/ 320040 w 320040"/>
                  <a:gd name="connsiteY0" fmla="*/ 0 h 323850"/>
                  <a:gd name="connsiteX1" fmla="*/ 133350 w 320040"/>
                  <a:gd name="connsiteY1" fmla="*/ 93345 h 323850"/>
                  <a:gd name="connsiteX2" fmla="*/ 201930 w 320040"/>
                  <a:gd name="connsiteY2" fmla="*/ 260985 h 323850"/>
                  <a:gd name="connsiteX3" fmla="*/ 0 w 320040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040" h="323850">
                    <a:moveTo>
                      <a:pt x="320040" y="0"/>
                    </a:moveTo>
                    <a:cubicBezTo>
                      <a:pt x="236537" y="24924"/>
                      <a:pt x="153035" y="49848"/>
                      <a:pt x="133350" y="93345"/>
                    </a:cubicBezTo>
                    <a:cubicBezTo>
                      <a:pt x="113665" y="136842"/>
                      <a:pt x="224155" y="222568"/>
                      <a:pt x="201930" y="260985"/>
                    </a:cubicBezTo>
                    <a:cubicBezTo>
                      <a:pt x="179705" y="299402"/>
                      <a:pt x="89852" y="311626"/>
                      <a:pt x="0" y="323850"/>
                    </a:cubicBezTo>
                  </a:path>
                </a:pathLst>
              </a:custGeom>
              <a:noFill/>
              <a:ln w="0">
                <a:solidFill>
                  <a:srgbClr val="FF0000"/>
                </a:solidFill>
                <a:head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540365" y="7067550"/>
                <a:ext cx="3401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90</a:t>
                </a:r>
                <a:r>
                  <a:rPr lang="en-US" sz="900" baseline="30000" dirty="0" smtClean="0">
                    <a:solidFill>
                      <a:srgbClr val="C00000"/>
                    </a:solidFill>
                  </a:rPr>
                  <a:t>o</a:t>
                </a:r>
                <a:endParaRPr lang="en-US" sz="900" baseline="3000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4" name="Straight Connector 13"/>
            <p:cNvCxnSpPr>
              <a:stCxn id="8196" idx="0"/>
            </p:cNvCxnSpPr>
            <p:nvPr/>
          </p:nvCxnSpPr>
          <p:spPr>
            <a:xfrm>
              <a:off x="11122954" y="4833243"/>
              <a:ext cx="0" cy="612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0904007" y="4672285"/>
              <a:ext cx="442254" cy="764449"/>
              <a:chOff x="2801407" y="6996385"/>
              <a:chExt cx="442254" cy="76444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930361" y="7483835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q</a:t>
                </a:r>
                <a:endParaRPr lang="en-US" sz="12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801407" y="6996385"/>
                <a:ext cx="442254" cy="430824"/>
                <a:chOff x="2801407" y="6996385"/>
                <a:chExt cx="442254" cy="430824"/>
              </a:xfrm>
            </p:grpSpPr>
            <p:sp>
              <p:nvSpPr>
                <p:cNvPr id="72" name="Arc 71"/>
                <p:cNvSpPr/>
                <p:nvPr/>
              </p:nvSpPr>
              <p:spPr>
                <a:xfrm rot="4766632">
                  <a:off x="2819187" y="6999089"/>
                  <a:ext cx="427177" cy="421770"/>
                </a:xfrm>
                <a:prstGeom prst="arc">
                  <a:avLst/>
                </a:prstGeom>
                <a:ln w="12700">
                  <a:solidFill>
                    <a:srgbClr val="FF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rot="10800000">
                  <a:off x="2801407" y="7005439"/>
                  <a:ext cx="427177" cy="421770"/>
                </a:xfrm>
                <a:prstGeom prst="arc">
                  <a:avLst/>
                </a:prstGeom>
                <a:ln w="12700">
                  <a:solidFill>
                    <a:srgbClr val="FF0000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67242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0.5x655.5x12 = 3,933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115x12x0.475= 655.5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67242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0.5x655.5x12 = 3,933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115x12x0.475= 655.5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4608032" y="8581526"/>
            <a:ext cx="278088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About 28% more than Vertical wall (</a:t>
            </a:r>
            <a:r>
              <a:rPr lang="en-US" sz="1200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sz="1200" i="1" dirty="0" smtClean="0">
                <a:solidFill>
                  <a:srgbClr val="C00000"/>
                </a:solidFill>
              </a:rPr>
              <a:t> = 0)</a:t>
            </a:r>
            <a:endParaRPr lang="en-US" sz="1200" i="1" dirty="0">
              <a:solidFill>
                <a:srgbClr val="C0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359368" y="7981854"/>
            <a:ext cx="304800" cy="59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388921" y="8352866"/>
            <a:ext cx="2352656" cy="1456182"/>
            <a:chOff x="7696200" y="8344802"/>
            <a:chExt cx="2376658" cy="1471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/>
            <a:srcRect l="53921" t="41979" r="18137" b="25935"/>
            <a:stretch/>
          </p:blipFill>
          <p:spPr>
            <a:xfrm>
              <a:off x="7743714" y="8344802"/>
              <a:ext cx="2329144" cy="14710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96200" y="9067800"/>
              <a:ext cx="304800" cy="4250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50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w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759037"/>
            <a:ext cx="13970000" cy="93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Line 7"/>
          <p:cNvSpPr>
            <a:spLocks noChangeShapeType="1"/>
          </p:cNvSpPr>
          <p:nvPr/>
        </p:nvSpPr>
        <p:spPr bwMode="auto">
          <a:xfrm>
            <a:off x="7548880" y="4456431"/>
            <a:ext cx="0" cy="11874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1653733" y="9662583"/>
            <a:ext cx="2772747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67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By: Kamal Tawfiq, Ph.D., P.E.</a:t>
            </a:r>
          </a:p>
        </p:txBody>
      </p:sp>
      <p:sp>
        <p:nvSpPr>
          <p:cNvPr id="40967" name="Freeform 14"/>
          <p:cNvSpPr>
            <a:spLocks/>
          </p:cNvSpPr>
          <p:nvPr/>
        </p:nvSpPr>
        <p:spPr bwMode="auto">
          <a:xfrm flipV="1">
            <a:off x="7758431" y="2821940"/>
            <a:ext cx="1438910" cy="754380"/>
          </a:xfrm>
          <a:custGeom>
            <a:avLst/>
            <a:gdLst>
              <a:gd name="T0" fmla="*/ 0 w 618"/>
              <a:gd name="T1" fmla="*/ 2147483646 h 276"/>
              <a:gd name="T2" fmla="*/ 2147483646 w 618"/>
              <a:gd name="T3" fmla="*/ 2147483646 h 276"/>
              <a:gd name="T4" fmla="*/ 2147483646 w 618"/>
              <a:gd name="T5" fmla="*/ 2147483646 h 276"/>
              <a:gd name="T6" fmla="*/ 0 60000 65536"/>
              <a:gd name="T7" fmla="*/ 0 60000 65536"/>
              <a:gd name="T8" fmla="*/ 0 60000 65536"/>
              <a:gd name="T9" fmla="*/ 0 w 618"/>
              <a:gd name="T10" fmla="*/ 0 h 276"/>
              <a:gd name="T11" fmla="*/ 618 w 618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276">
                <a:moveTo>
                  <a:pt x="0" y="6"/>
                </a:moveTo>
                <a:cubicBezTo>
                  <a:pt x="384" y="0"/>
                  <a:pt x="36" y="276"/>
                  <a:pt x="300" y="258"/>
                </a:cubicBezTo>
                <a:cubicBezTo>
                  <a:pt x="564" y="240"/>
                  <a:pt x="570" y="222"/>
                  <a:pt x="618" y="2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9206654" y="2502960"/>
            <a:ext cx="2854537" cy="26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5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This active wedge will slide along the failure surface and will exert pressure on the wall. Also, the sliding wedge will push the wall away from the backfill. </a:t>
            </a:r>
          </a:p>
        </p:txBody>
      </p:sp>
      <p:sp>
        <p:nvSpPr>
          <p:cNvPr id="40969" name="Line 17"/>
          <p:cNvSpPr>
            <a:spLocks noChangeShapeType="1"/>
          </p:cNvSpPr>
          <p:nvPr/>
        </p:nvSpPr>
        <p:spPr bwMode="auto">
          <a:xfrm flipV="1">
            <a:off x="7008707" y="2440093"/>
            <a:ext cx="0" cy="670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0970" name="Line 18"/>
          <p:cNvSpPr>
            <a:spLocks noChangeShapeType="1"/>
          </p:cNvSpPr>
          <p:nvPr/>
        </p:nvSpPr>
        <p:spPr bwMode="auto">
          <a:xfrm flipH="1">
            <a:off x="6226387" y="2738120"/>
            <a:ext cx="745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0971" name="Text Box 19"/>
          <p:cNvSpPr txBox="1">
            <a:spLocks noChangeArrowheads="1"/>
          </p:cNvSpPr>
          <p:nvPr/>
        </p:nvSpPr>
        <p:spPr bwMode="auto">
          <a:xfrm>
            <a:off x="3111077" y="2190962"/>
            <a:ext cx="356725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Wall Displacement = </a:t>
            </a:r>
            <a:r>
              <a:rPr lang="en-US" altLang="en-US" sz="2640" dirty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302077" y="3909273"/>
            <a:ext cx="567784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</a:t>
            </a:r>
          </a:p>
        </p:txBody>
      </p:sp>
      <p:sp>
        <p:nvSpPr>
          <p:cNvPr id="40975" name="Text Box 23"/>
          <p:cNvSpPr txBox="1">
            <a:spLocks noChangeArrowheads="1"/>
          </p:cNvSpPr>
          <p:nvPr/>
        </p:nvSpPr>
        <p:spPr bwMode="auto">
          <a:xfrm>
            <a:off x="2286848" y="989542"/>
            <a:ext cx="402225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Forces acting on the wall.</a:t>
            </a:r>
          </a:p>
        </p:txBody>
      </p:sp>
      <p:sp>
        <p:nvSpPr>
          <p:cNvPr id="40976" name="Freeform 24"/>
          <p:cNvSpPr>
            <a:spLocks/>
          </p:cNvSpPr>
          <p:nvPr/>
        </p:nvSpPr>
        <p:spPr bwMode="auto">
          <a:xfrm>
            <a:off x="8308341" y="4753577"/>
            <a:ext cx="1705684" cy="1730599"/>
          </a:xfrm>
          <a:custGeom>
            <a:avLst/>
            <a:gdLst>
              <a:gd name="T0" fmla="*/ 0 w 618"/>
              <a:gd name="T1" fmla="*/ 2147483646 h 276"/>
              <a:gd name="T2" fmla="*/ 2147483646 w 618"/>
              <a:gd name="T3" fmla="*/ 2147483646 h 276"/>
              <a:gd name="T4" fmla="*/ 2147483646 w 618"/>
              <a:gd name="T5" fmla="*/ 2147483646 h 276"/>
              <a:gd name="T6" fmla="*/ 0 60000 65536"/>
              <a:gd name="T7" fmla="*/ 0 60000 65536"/>
              <a:gd name="T8" fmla="*/ 0 60000 65536"/>
              <a:gd name="T9" fmla="*/ 0 w 618"/>
              <a:gd name="T10" fmla="*/ 0 h 276"/>
              <a:gd name="T11" fmla="*/ 618 w 618"/>
              <a:gd name="T12" fmla="*/ 276 h 276"/>
              <a:gd name="connsiteX0" fmla="*/ 0 w 13707"/>
              <a:gd name="connsiteY0" fmla="*/ 4 h 24188"/>
              <a:gd name="connsiteX1" fmla="*/ 4854 w 13707"/>
              <a:gd name="connsiteY1" fmla="*/ 9135 h 24188"/>
              <a:gd name="connsiteX2" fmla="*/ 13707 w 13707"/>
              <a:gd name="connsiteY2" fmla="*/ 24186 h 24188"/>
              <a:gd name="connsiteX0" fmla="*/ 0 w 13707"/>
              <a:gd name="connsiteY0" fmla="*/ 0 h 24182"/>
              <a:gd name="connsiteX1" fmla="*/ 13707 w 13707"/>
              <a:gd name="connsiteY1" fmla="*/ 24182 h 24182"/>
              <a:gd name="connsiteX0" fmla="*/ 0 w 13707"/>
              <a:gd name="connsiteY0" fmla="*/ 217 h 24399"/>
              <a:gd name="connsiteX1" fmla="*/ 13707 w 13707"/>
              <a:gd name="connsiteY1" fmla="*/ 24399 h 24399"/>
              <a:gd name="connsiteX0" fmla="*/ 0 w 11854"/>
              <a:gd name="connsiteY0" fmla="*/ 223 h 23881"/>
              <a:gd name="connsiteX1" fmla="*/ 11854 w 11854"/>
              <a:gd name="connsiteY1" fmla="*/ 23881 h 23881"/>
              <a:gd name="connsiteX0" fmla="*/ 0 w 11854"/>
              <a:gd name="connsiteY0" fmla="*/ 165 h 23823"/>
              <a:gd name="connsiteX1" fmla="*/ 11854 w 11854"/>
              <a:gd name="connsiteY1" fmla="*/ 23823 h 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54" h="23823">
                <a:moveTo>
                  <a:pt x="0" y="165"/>
                </a:moveTo>
                <a:cubicBezTo>
                  <a:pt x="5204" y="-2264"/>
                  <a:pt x="5537" y="23000"/>
                  <a:pt x="11854" y="238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0977" name="Text Box 25"/>
          <p:cNvSpPr txBox="1">
            <a:spLocks noChangeArrowheads="1"/>
          </p:cNvSpPr>
          <p:nvPr/>
        </p:nvSpPr>
        <p:spPr bwMode="auto">
          <a:xfrm>
            <a:off x="9971617" y="6229562"/>
            <a:ext cx="251543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Failure surface </a:t>
            </a:r>
          </a:p>
        </p:txBody>
      </p:sp>
      <p:sp>
        <p:nvSpPr>
          <p:cNvPr id="41007" name="Text Box 55"/>
          <p:cNvSpPr txBox="1">
            <a:spLocks noChangeArrowheads="1"/>
          </p:cNvSpPr>
          <p:nvPr/>
        </p:nvSpPr>
        <p:spPr bwMode="auto">
          <a:xfrm>
            <a:off x="8224096" y="8770832"/>
            <a:ext cx="511069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Pressure from the sliding wedge </a:t>
            </a:r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685368" y="58575"/>
            <a:ext cx="6619120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Coulomb Earth Pressure </a:t>
            </a:r>
            <a:r>
              <a:rPr lang="en-US" sz="3171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Method</a:t>
            </a:r>
            <a:endParaRPr lang="en-US" sz="3171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7036724" y="3146367"/>
            <a:ext cx="1712422" cy="6101542"/>
          </a:xfrm>
          <a:custGeom>
            <a:avLst/>
            <a:gdLst>
              <a:gd name="connsiteX0" fmla="*/ 0 w 1625138"/>
              <a:gd name="connsiteY0" fmla="*/ 6035040 h 6035040"/>
              <a:gd name="connsiteX1" fmla="*/ 0 w 1625138"/>
              <a:gd name="connsiteY1" fmla="*/ 0 h 6035040"/>
              <a:gd name="connsiteX2" fmla="*/ 1625138 w 1625138"/>
              <a:gd name="connsiteY2" fmla="*/ 6035040 h 6035040"/>
              <a:gd name="connsiteX3" fmla="*/ 0 w 1625138"/>
              <a:gd name="connsiteY3" fmla="*/ 6035040 h 6035040"/>
              <a:gd name="connsiteX0" fmla="*/ 0 w 1712422"/>
              <a:gd name="connsiteY0" fmla="*/ 6035040 h 6035040"/>
              <a:gd name="connsiteX1" fmla="*/ 0 w 1712422"/>
              <a:gd name="connsiteY1" fmla="*/ 0 h 6035040"/>
              <a:gd name="connsiteX2" fmla="*/ 1712422 w 1712422"/>
              <a:gd name="connsiteY2" fmla="*/ 5586153 h 6035040"/>
              <a:gd name="connsiteX3" fmla="*/ 0 w 1712422"/>
              <a:gd name="connsiteY3" fmla="*/ 6035040 h 60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422" h="6035040">
                <a:moveTo>
                  <a:pt x="0" y="6035040"/>
                </a:moveTo>
                <a:lnTo>
                  <a:pt x="0" y="0"/>
                </a:lnTo>
                <a:lnTo>
                  <a:pt x="1712422" y="5586153"/>
                </a:lnTo>
                <a:lnTo>
                  <a:pt x="0" y="603504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05" name="Line 53"/>
          <p:cNvSpPr>
            <a:spLocks noChangeShapeType="1"/>
          </p:cNvSpPr>
          <p:nvPr/>
        </p:nvSpPr>
        <p:spPr bwMode="auto">
          <a:xfrm flipH="1">
            <a:off x="7026332" y="8790432"/>
            <a:ext cx="1706188" cy="45620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 flipH="1">
            <a:off x="7041572" y="7065264"/>
            <a:ext cx="1184980" cy="3129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7035476" y="8424672"/>
            <a:ext cx="1602556" cy="4226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 flipH="1">
            <a:off x="7038524" y="8089392"/>
            <a:ext cx="1501972" cy="3891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7041572" y="7766304"/>
            <a:ext cx="1383100" cy="35257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7044620" y="7394448"/>
            <a:ext cx="1282516" cy="34343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7029380" y="6748272"/>
            <a:ext cx="1096588" cy="2702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H="1">
            <a:off x="7038714" y="3661410"/>
            <a:ext cx="156471" cy="376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H="1">
            <a:off x="7029380" y="6434328"/>
            <a:ext cx="1008196" cy="2367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H="1">
            <a:off x="7029380" y="6092952"/>
            <a:ext cx="895420" cy="21541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 flipH="1">
            <a:off x="7047668" y="5815584"/>
            <a:ext cx="794836" cy="18493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H="1">
            <a:off x="7041572" y="5519928"/>
            <a:ext cx="721684" cy="1605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 flipH="1">
            <a:off x="7047668" y="5251704"/>
            <a:ext cx="621100" cy="13312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2" name="Line 53"/>
          <p:cNvSpPr>
            <a:spLocks noChangeShapeType="1"/>
          </p:cNvSpPr>
          <p:nvPr/>
        </p:nvSpPr>
        <p:spPr bwMode="auto">
          <a:xfrm flipH="1">
            <a:off x="7026332" y="4986528"/>
            <a:ext cx="569284" cy="1178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7035476" y="4742688"/>
            <a:ext cx="483940" cy="1056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4" name="Line 53"/>
          <p:cNvSpPr>
            <a:spLocks noChangeShapeType="1"/>
          </p:cNvSpPr>
          <p:nvPr/>
        </p:nvSpPr>
        <p:spPr bwMode="auto">
          <a:xfrm flipH="1">
            <a:off x="7044620" y="4495800"/>
            <a:ext cx="392500" cy="7216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5" name="Line 53"/>
          <p:cNvSpPr>
            <a:spLocks noChangeShapeType="1"/>
          </p:cNvSpPr>
          <p:nvPr/>
        </p:nvSpPr>
        <p:spPr bwMode="auto">
          <a:xfrm flipH="1">
            <a:off x="7026332" y="4206240"/>
            <a:ext cx="328492" cy="7216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H="1">
            <a:off x="7032428" y="3965258"/>
            <a:ext cx="255150" cy="51014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006" name="Freeform 54"/>
          <p:cNvSpPr>
            <a:spLocks/>
          </p:cNvSpPr>
          <p:nvPr/>
        </p:nvSpPr>
        <p:spPr bwMode="auto">
          <a:xfrm>
            <a:off x="7269481" y="8829041"/>
            <a:ext cx="1047750" cy="516890"/>
          </a:xfrm>
          <a:custGeom>
            <a:avLst/>
            <a:gdLst>
              <a:gd name="T0" fmla="*/ 0 w 450"/>
              <a:gd name="T1" fmla="*/ 2147483646 h 222"/>
              <a:gd name="T2" fmla="*/ 2147483646 w 450"/>
              <a:gd name="T3" fmla="*/ 2147483646 h 222"/>
              <a:gd name="T4" fmla="*/ 0 60000 65536"/>
              <a:gd name="T5" fmla="*/ 0 60000 65536"/>
              <a:gd name="T6" fmla="*/ 0 w 450"/>
              <a:gd name="T7" fmla="*/ 0 h 222"/>
              <a:gd name="T8" fmla="*/ 450 w 450"/>
              <a:gd name="T9" fmla="*/ 222 h 2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0" h="222">
                <a:moveTo>
                  <a:pt x="0" y="7"/>
                </a:moveTo>
                <a:cubicBezTo>
                  <a:pt x="384" y="0"/>
                  <a:pt x="96" y="222"/>
                  <a:pt x="45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</p:spTree>
    <p:extLst>
      <p:ext uri="{BB962C8B-B14F-4D97-AF65-F5344CB8AC3E}">
        <p14:creationId xmlns:p14="http://schemas.microsoft.com/office/powerpoint/2010/main" val="10432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2024111" y="3643523"/>
            <a:ext cx="2464723" cy="2990884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53461" y="1771863"/>
            <a:ext cx="664972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  <a:r>
              <a:rPr lang="en-US" altLang="en-US" sz="20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Backfill unit weight (</a:t>
            </a:r>
            <a:r>
              <a:rPr lang="en-US" altLang="en-US" sz="2000" dirty="0">
                <a:latin typeface="Symbol" panose="05050102010706020507" pitchFamily="18" charset="2"/>
              </a:rPr>
              <a:t>g</a:t>
            </a:r>
            <a:r>
              <a:rPr lang="en-US" altLang="en-US" sz="20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Angle of soil friction (</a:t>
            </a:r>
            <a:r>
              <a:rPr lang="en-US" altLang="en-US" sz="2000" dirty="0">
                <a:latin typeface="Symbol" panose="05050102010706020507" pitchFamily="18" charset="2"/>
              </a:rPr>
              <a:t>f</a:t>
            </a:r>
            <a:r>
              <a:rPr lang="en-US" altLang="en-US" sz="2000" dirty="0"/>
              <a:t>) = 30</a:t>
            </a:r>
            <a:r>
              <a:rPr lang="en-US" altLang="en-US" sz="2000" baseline="30000" dirty="0"/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Assume wall to be </a:t>
            </a:r>
            <a:r>
              <a:rPr lang="en-US" altLang="en-US" sz="2000" dirty="0" smtClean="0"/>
              <a:t>smooth (</a:t>
            </a:r>
            <a:r>
              <a:rPr lang="en-US" altLang="en-US" sz="2000" dirty="0" smtClean="0">
                <a:latin typeface="Symbol" panose="05050102010706020507" pitchFamily="18" charset="2"/>
              </a:rPr>
              <a:t>d</a:t>
            </a:r>
            <a:r>
              <a:rPr lang="en-US" altLang="en-US" sz="2000" dirty="0" smtClean="0"/>
              <a:t>=0)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Find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Lateral force P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Solution</a:t>
            </a:r>
            <a:r>
              <a:rPr lang="en-US" altLang="en-US" sz="20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2471" y="1161570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- 1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23750" y="1859545"/>
                <a:ext cx="2204386" cy="8207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50" y="1859545"/>
                <a:ext cx="2204386" cy="820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2981" y="5511882"/>
                <a:ext cx="2928238" cy="511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=0.33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1" y="5511882"/>
                <a:ext cx="2928238" cy="511358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092464"/>
                  </p:ext>
                </p:extLst>
              </p:nvPr>
            </p:nvGraphicFramePr>
            <p:xfrm>
              <a:off x="355600" y="6182360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0.5x455.4x12=2,732.4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115x12x0.33= 455.4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092464"/>
                  </p:ext>
                </p:extLst>
              </p:nvPr>
            </p:nvGraphicFramePr>
            <p:xfrm>
              <a:off x="355600" y="6182360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0.5x455.4x12=2,732.4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115x12x0.33= 455.4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95" name="Freeform 41"/>
          <p:cNvSpPr>
            <a:spLocks/>
          </p:cNvSpPr>
          <p:nvPr/>
        </p:nvSpPr>
        <p:spPr bwMode="auto">
          <a:xfrm>
            <a:off x="10998043" y="3620559"/>
            <a:ext cx="1017481" cy="2998893"/>
          </a:xfrm>
          <a:custGeom>
            <a:avLst/>
            <a:gdLst>
              <a:gd name="T0" fmla="*/ 0 w 576"/>
              <a:gd name="T1" fmla="*/ 2147483646 h 1862"/>
              <a:gd name="T2" fmla="*/ 2147483646 w 576"/>
              <a:gd name="T3" fmla="*/ 0 h 1862"/>
              <a:gd name="T4" fmla="*/ 2147483646 w 576"/>
              <a:gd name="T5" fmla="*/ 0 h 1862"/>
              <a:gd name="T6" fmla="*/ 2147483646 w 576"/>
              <a:gd name="T7" fmla="*/ 2147483646 h 1862"/>
              <a:gd name="T8" fmla="*/ 0 w 576"/>
              <a:gd name="T9" fmla="*/ 2147483646 h 1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862"/>
              <a:gd name="T17" fmla="*/ 576 w 576"/>
              <a:gd name="T18" fmla="*/ 1862 h 1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862">
                <a:moveTo>
                  <a:pt x="0" y="1862"/>
                </a:moveTo>
                <a:lnTo>
                  <a:pt x="463" y="0"/>
                </a:lnTo>
                <a:lnTo>
                  <a:pt x="576" y="0"/>
                </a:lnTo>
                <a:lnTo>
                  <a:pt x="576" y="1862"/>
                </a:lnTo>
                <a:lnTo>
                  <a:pt x="0" y="1862"/>
                </a:lnTo>
                <a:close/>
              </a:path>
            </a:pathLst>
          </a:custGeom>
          <a:solidFill>
            <a:schemeClr val="accent4"/>
          </a:solidFill>
          <a:ln w="3175" cmpd="sng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196" name="Line 42"/>
          <p:cNvSpPr>
            <a:spLocks noChangeShapeType="1"/>
          </p:cNvSpPr>
          <p:nvPr/>
        </p:nvSpPr>
        <p:spPr bwMode="auto">
          <a:xfrm>
            <a:off x="11992240" y="3620559"/>
            <a:ext cx="204893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197" name="Line 43"/>
          <p:cNvSpPr>
            <a:spLocks noChangeShapeType="1"/>
          </p:cNvSpPr>
          <p:nvPr/>
        </p:nvSpPr>
        <p:spPr bwMode="auto">
          <a:xfrm>
            <a:off x="9966590" y="6619452"/>
            <a:ext cx="204893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2" name="Freeform 48" descr="Light horizontal"/>
          <p:cNvSpPr>
            <a:spLocks/>
          </p:cNvSpPr>
          <p:nvPr/>
        </p:nvSpPr>
        <p:spPr bwMode="auto">
          <a:xfrm>
            <a:off x="12017852" y="3620559"/>
            <a:ext cx="901064" cy="2998893"/>
          </a:xfrm>
          <a:custGeom>
            <a:avLst/>
            <a:gdLst>
              <a:gd name="T0" fmla="*/ 2147483646 w 595"/>
              <a:gd name="T1" fmla="*/ 2147483646 h 1288"/>
              <a:gd name="T2" fmla="*/ 0 w 595"/>
              <a:gd name="T3" fmla="*/ 0 h 1288"/>
              <a:gd name="T4" fmla="*/ 0 w 595"/>
              <a:gd name="T5" fmla="*/ 2147483646 h 1288"/>
              <a:gd name="T6" fmla="*/ 2147483646 w 595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1288"/>
              <a:gd name="T14" fmla="*/ 595 w 595"/>
              <a:gd name="T15" fmla="*/ 1288 h 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" h="1288">
                <a:moveTo>
                  <a:pt x="595" y="1288"/>
                </a:moveTo>
                <a:lnTo>
                  <a:pt x="0" y="0"/>
                </a:lnTo>
                <a:lnTo>
                  <a:pt x="0" y="1288"/>
                </a:lnTo>
                <a:lnTo>
                  <a:pt x="595" y="128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Text Box 49"/>
              <p:cNvSpPr txBox="1">
                <a:spLocks noChangeArrowheads="1"/>
              </p:cNvSpPr>
              <p:nvPr/>
            </p:nvSpPr>
            <p:spPr bwMode="auto">
              <a:xfrm>
                <a:off x="12008343" y="6547393"/>
                <a:ext cx="2903002" cy="65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200" b="1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1200" b="1" i="1" baseline="-25000" dirty="0" smtClean="0">
                    <a:solidFill>
                      <a:srgbClr val="FF0000"/>
                    </a:solidFill>
                  </a:rPr>
                  <a:t>h2</a:t>
                </a:r>
                <a:r>
                  <a:rPr lang="en-US" altLang="en-US" sz="1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1000" i="1" dirty="0"/>
                  <a:t>= </a:t>
                </a:r>
                <a:r>
                  <a:rPr lang="en-US" altLang="en-US" sz="1000" i="1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1000" i="1" baseline="-25000" dirty="0"/>
                  <a:t>v</a:t>
                </a:r>
                <a:r>
                  <a:rPr lang="en-US" altLang="en-US" sz="1000" i="1" dirty="0"/>
                  <a:t> </a:t>
                </a:r>
                <a:r>
                  <a:rPr lang="en-US" altLang="en-US" sz="1000" i="1" dirty="0" smtClean="0"/>
                  <a:t>k</a:t>
                </a:r>
                <a:r>
                  <a:rPr lang="en-US" altLang="en-US" sz="1000" i="1" baseline="-25000" dirty="0" smtClean="0"/>
                  <a:t>a</a:t>
                </a:r>
                <a:r>
                  <a:rPr lang="en-US" altLang="en-US" sz="1000" i="1" dirty="0" smtClean="0"/>
                  <a:t>=</a:t>
                </a:r>
                <a:r>
                  <a:rPr lang="en-US" altLang="en-US" sz="1000" i="1" dirty="0" smtClean="0">
                    <a:latin typeface="Symbol" panose="05050102010706020507" pitchFamily="18" charset="2"/>
                  </a:rPr>
                  <a:t>g </a:t>
                </a:r>
                <a:r>
                  <a:rPr lang="en-US" altLang="en-US" sz="1000" i="1" dirty="0" smtClean="0"/>
                  <a:t>Hk</a:t>
                </a:r>
                <a:r>
                  <a:rPr lang="en-US" altLang="en-US" sz="1000" i="1" baseline="-25000" dirty="0" smtClean="0"/>
                  <a:t>a</a:t>
                </a:r>
                <a:r>
                  <a:rPr lang="en-US" altLang="en-US" sz="1000" i="1" dirty="0" smtClean="0"/>
                  <a:t>=</a:t>
                </a:r>
                <a:r>
                  <a:rPr lang="en-US" sz="1000" i="1" dirty="0" smtClean="0">
                    <a:solidFill>
                      <a:srgbClr val="FF0000"/>
                    </a:solidFill>
                  </a:rPr>
                  <a:t>115x12x0.33</a:t>
                </a:r>
                <a:r>
                  <a:rPr lang="en-US" sz="1000" i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000" i="1" dirty="0" smtClean="0">
                    <a:solidFill>
                      <a:srgbClr val="FF0000"/>
                    </a:solidFill>
                  </a:rPr>
                  <a:t>455.4 </a:t>
                </a:r>
                <a:r>
                  <a:rPr lang="en-US" sz="1000" i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1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𝑓𝑡</m:t>
                                </m:r>
                              </m:e>
                              <m:sup>
                                <m:r>
                                  <a:rPr lang="en-US" sz="1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  <m:r>
                      <a:rPr lang="en-US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i="1" dirty="0"/>
              </a:p>
              <a:p>
                <a:pPr>
                  <a:spcBef>
                    <a:spcPct val="0"/>
                  </a:spcBef>
                  <a:buNone/>
                </a:pPr>
                <a:endParaRPr lang="en-US" sz="1000" i="1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000" i="1" dirty="0"/>
              </a:p>
            </p:txBody>
          </p:sp>
        </mc:Choice>
        <mc:Fallback xmlns="">
          <p:sp>
            <p:nvSpPr>
              <p:cNvPr id="820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8343" y="6547393"/>
                <a:ext cx="2903002" cy="657488"/>
              </a:xfrm>
              <a:prstGeom prst="rect">
                <a:avLst/>
              </a:prstGeom>
              <a:blipFill rotWithShape="0">
                <a:blip r:embed="rId5"/>
                <a:stretch>
                  <a:fillRect l="-210" t="-18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4" name="Line 50"/>
          <p:cNvSpPr>
            <a:spLocks noChangeShapeType="1"/>
          </p:cNvSpPr>
          <p:nvPr/>
        </p:nvSpPr>
        <p:spPr bwMode="auto">
          <a:xfrm flipH="1">
            <a:off x="12017533" y="6613314"/>
            <a:ext cx="8940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 flipH="1">
            <a:off x="11992240" y="5627582"/>
            <a:ext cx="1247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11" name="Line 70"/>
          <p:cNvSpPr>
            <a:spLocks noChangeShapeType="1"/>
          </p:cNvSpPr>
          <p:nvPr/>
        </p:nvSpPr>
        <p:spPr bwMode="auto">
          <a:xfrm flipH="1">
            <a:off x="10488137" y="5622925"/>
            <a:ext cx="12433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2" name="Line 71"/>
          <p:cNvSpPr>
            <a:spLocks noChangeShapeType="1"/>
          </p:cNvSpPr>
          <p:nvPr/>
        </p:nvSpPr>
        <p:spPr bwMode="auto">
          <a:xfrm>
            <a:off x="10767536" y="5622926"/>
            <a:ext cx="0" cy="991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3" name="Text Box 72"/>
          <p:cNvSpPr txBox="1">
            <a:spLocks noChangeArrowheads="1"/>
          </p:cNvSpPr>
          <p:nvPr/>
        </p:nvSpPr>
        <p:spPr bwMode="auto">
          <a:xfrm>
            <a:off x="10170971" y="5872815"/>
            <a:ext cx="974946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i="1" dirty="0"/>
              <a:t>y</a:t>
            </a:r>
            <a:r>
              <a:rPr lang="en-US" altLang="en-US" sz="1050" i="1" baseline="-25000" dirty="0"/>
              <a:t>a</a:t>
            </a:r>
            <a:r>
              <a:rPr lang="en-US" altLang="en-US" sz="1050" i="1" dirty="0"/>
              <a:t> = </a:t>
            </a:r>
            <a:r>
              <a:rPr lang="en-US" altLang="en-US" sz="1050" i="1" dirty="0" smtClean="0"/>
              <a:t>12/3 = 4’</a:t>
            </a:r>
            <a:endParaRPr lang="en-US" altLang="en-US" sz="105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4059716" y="345372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Symbol" panose="05050102010706020507" pitchFamily="18" charset="2"/>
              </a:rPr>
              <a:t>b</a:t>
            </a:r>
            <a:r>
              <a:rPr lang="en-US" sz="1200" i="1" dirty="0" smtClean="0"/>
              <a:t> = 0</a:t>
            </a:r>
            <a:endParaRPr lang="en-US" sz="12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046383" y="4111779"/>
            <a:ext cx="1966022" cy="1017678"/>
            <a:chOff x="8966267" y="3654043"/>
            <a:chExt cx="1966022" cy="1017678"/>
          </a:xfrm>
        </p:grpSpPr>
        <p:sp>
          <p:nvSpPr>
            <p:cNvPr id="39" name="Rectangle 38"/>
            <p:cNvSpPr/>
            <p:nvPr/>
          </p:nvSpPr>
          <p:spPr>
            <a:xfrm>
              <a:off x="8966267" y="3654043"/>
              <a:ext cx="99196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900" i="1" dirty="0" smtClean="0"/>
                <a:t>Friction between wall and soil</a:t>
              </a:r>
            </a:p>
            <a:p>
              <a:pPr algn="ctr"/>
              <a:r>
                <a:rPr lang="en-US" altLang="en-US" sz="900" i="1" dirty="0" smtClean="0"/>
                <a:t>(</a:t>
              </a:r>
              <a:r>
                <a:rPr lang="en-US" altLang="en-US" sz="900" i="1" dirty="0" smtClean="0">
                  <a:latin typeface="Symbol" panose="05050102010706020507" pitchFamily="18" charset="2"/>
                </a:rPr>
                <a:t>d</a:t>
              </a:r>
              <a:r>
                <a:rPr lang="en-US" altLang="en-US" sz="900" i="1" dirty="0" smtClean="0"/>
                <a:t>=0)</a:t>
              </a:r>
              <a:endParaRPr lang="en-US" sz="900" i="1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80260" y="4132162"/>
              <a:ext cx="1452029" cy="539559"/>
            </a:xfrm>
            <a:custGeom>
              <a:avLst/>
              <a:gdLst>
                <a:gd name="connsiteX0" fmla="*/ 0 w 1608881"/>
                <a:gd name="connsiteY0" fmla="*/ 0 h 539559"/>
                <a:gd name="connsiteX1" fmla="*/ 353027 w 1608881"/>
                <a:gd name="connsiteY1" fmla="*/ 480349 h 539559"/>
                <a:gd name="connsiteX2" fmla="*/ 1608881 w 1608881"/>
                <a:gd name="connsiteY2" fmla="*/ 515073 h 5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539559">
                  <a:moveTo>
                    <a:pt x="0" y="0"/>
                  </a:moveTo>
                  <a:cubicBezTo>
                    <a:pt x="42440" y="197252"/>
                    <a:pt x="84880" y="394504"/>
                    <a:pt x="353027" y="480349"/>
                  </a:cubicBezTo>
                  <a:cubicBezTo>
                    <a:pt x="621174" y="566194"/>
                    <a:pt x="1115027" y="540633"/>
                    <a:pt x="1608881" y="515073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004447" y="5308915"/>
                <a:ext cx="2318591" cy="530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0.5x</a:t>
                </a:r>
                <a:r>
                  <a:rPr lang="en-US" sz="1200" i="1" dirty="0" smtClean="0">
                    <a:solidFill>
                      <a:srgbClr val="FF0000"/>
                    </a:solidFill>
                  </a:rPr>
                  <a:t>115x12</a:t>
                </a:r>
                <a:r>
                  <a:rPr lang="en-US" sz="1200" i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200" i="1" dirty="0" smtClean="0">
                    <a:solidFill>
                      <a:srgbClr val="FF0000"/>
                    </a:solidFill>
                  </a:rPr>
                  <a:t>x0.33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=2,732.4 </a:t>
                </a:r>
                <a:r>
                  <a:rPr lang="en-US" sz="1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lb/ft</a:t>
                </a:r>
                <a:endPara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447" y="5308915"/>
                <a:ext cx="2318591" cy="530338"/>
              </a:xfrm>
              <a:prstGeom prst="rect">
                <a:avLst/>
              </a:prstGeom>
              <a:blipFill rotWithShape="0">
                <a:blip r:embed="rId6"/>
                <a:stretch>
                  <a:fillRect l="-2362" t="-2299" r="-1837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1785018" y="3552611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11990758" y="36062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1985995" y="659616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779938" y="6554893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712415" y="3620697"/>
            <a:ext cx="15810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529535" y="6615357"/>
            <a:ext cx="15810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929585" y="3624507"/>
            <a:ext cx="0" cy="3009900"/>
          </a:xfrm>
          <a:prstGeom prst="straightConnector1">
            <a:avLst/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63825" y="4855137"/>
            <a:ext cx="7793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H=12ft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889054" y="3852304"/>
            <a:ext cx="7425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Symbol" panose="05050102010706020507" pitchFamily="18" charset="2"/>
              <a:buChar char="g"/>
            </a:pPr>
            <a:r>
              <a:rPr lang="en-US" altLang="en-US" sz="1050" i="1" dirty="0" smtClean="0"/>
              <a:t>= 115 pcf</a:t>
            </a:r>
          </a:p>
          <a:p>
            <a:pPr>
              <a:spcBef>
                <a:spcPct val="0"/>
              </a:spcBef>
            </a:pPr>
            <a:r>
              <a:rPr lang="en-US" altLang="en-US" sz="1050" i="1" dirty="0" smtClean="0">
                <a:latin typeface="Symbol" panose="05050102010706020507" pitchFamily="18" charset="2"/>
              </a:rPr>
              <a:t>f</a:t>
            </a:r>
            <a:r>
              <a:rPr lang="en-US" altLang="en-US" sz="1050" i="1" dirty="0" smtClean="0"/>
              <a:t>= 30</a:t>
            </a:r>
            <a:r>
              <a:rPr lang="en-US" altLang="en-US" sz="1050" i="1" baseline="30000" dirty="0" smtClean="0"/>
              <a:t>o</a:t>
            </a:r>
            <a:endParaRPr lang="en-US" altLang="en-US" sz="1050" i="1" baseline="30000" dirty="0"/>
          </a:p>
        </p:txBody>
      </p:sp>
      <p:sp>
        <p:nvSpPr>
          <p:cNvPr id="6" name="Freeform 5"/>
          <p:cNvSpPr/>
          <p:nvPr/>
        </p:nvSpPr>
        <p:spPr>
          <a:xfrm>
            <a:off x="3226279" y="5680454"/>
            <a:ext cx="1225562" cy="1807274"/>
          </a:xfrm>
          <a:custGeom>
            <a:avLst/>
            <a:gdLst>
              <a:gd name="connsiteX0" fmla="*/ 0 w 1225562"/>
              <a:gd name="connsiteY0" fmla="*/ 73365 h 1807274"/>
              <a:gd name="connsiteX1" fmla="*/ 1216325 w 1225562"/>
              <a:gd name="connsiteY1" fmla="*/ 159629 h 1807274"/>
              <a:gd name="connsiteX2" fmla="*/ 569344 w 1225562"/>
              <a:gd name="connsiteY2" fmla="*/ 1488097 h 1807274"/>
              <a:gd name="connsiteX3" fmla="*/ 759125 w 1225562"/>
              <a:gd name="connsiteY3" fmla="*/ 1807274 h 18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562" h="1807274">
                <a:moveTo>
                  <a:pt x="0" y="73365"/>
                </a:moveTo>
                <a:cubicBezTo>
                  <a:pt x="560717" y="-1398"/>
                  <a:pt x="1121434" y="-76160"/>
                  <a:pt x="1216325" y="159629"/>
                </a:cubicBezTo>
                <a:cubicBezTo>
                  <a:pt x="1311216" y="395418"/>
                  <a:pt x="645544" y="1213490"/>
                  <a:pt x="569344" y="1488097"/>
                </a:cubicBezTo>
                <a:cubicBezTo>
                  <a:pt x="493144" y="1762704"/>
                  <a:pt x="626134" y="1784989"/>
                  <a:pt x="759125" y="1807274"/>
                </a:cubicBez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7" name="Text Box 56"/>
              <p:cNvSpPr txBox="1">
                <a:spLocks noChangeArrowheads="1"/>
              </p:cNvSpPr>
              <p:nvPr/>
            </p:nvSpPr>
            <p:spPr bwMode="auto">
              <a:xfrm>
                <a:off x="353460" y="1771863"/>
                <a:ext cx="9050969" cy="485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 smtClean="0"/>
                  <a:t>Given</a:t>
                </a:r>
                <a:r>
                  <a:rPr lang="en-US" altLang="en-US" sz="2000" dirty="0"/>
                  <a:t>: 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Vertical retaining wall (flexible)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Wall height (H) = 12 ft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Backfill unit weight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2000" dirty="0"/>
                  <a:t>) = 115 pcf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Angle of soil friction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2000" dirty="0"/>
                  <a:t>) = 30</a:t>
                </a:r>
                <a:r>
                  <a:rPr lang="en-US" altLang="en-US" sz="2000" baseline="30000" dirty="0"/>
                  <a:t>o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Assume wall to be </a:t>
                </a:r>
                <a:r>
                  <a:rPr lang="en-US" altLang="en-US" sz="2000" dirty="0" smtClean="0"/>
                  <a:t>smooth (</a:t>
                </a:r>
                <a:r>
                  <a:rPr lang="en-US" altLang="en-US" sz="20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sz="2000" dirty="0" smtClean="0"/>
                  <a:t>=0)</a:t>
                </a: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Find</a:t>
                </a:r>
                <a:r>
                  <a:rPr lang="en-US" altLang="en-US" sz="2000" dirty="0" smtClean="0"/>
                  <a:t>:</a:t>
                </a: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Lateral force P</a:t>
                </a:r>
                <a:r>
                  <a:rPr lang="en-US" altLang="en-US" sz="2000" baseline="-25000" dirty="0"/>
                  <a:t>a</a:t>
                </a:r>
                <a:r>
                  <a:rPr lang="en-US" altLang="en-US" sz="2000" dirty="0"/>
                  <a:t> acting on the wall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Solution</a:t>
                </a:r>
                <a:r>
                  <a:rPr lang="en-US" altLang="en-US" sz="2000" dirty="0" smtClean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Because of the water table, the earth stress will be divided into soil and water pressure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=0.33</m:t>
                      </m:r>
                    </m:oMath>
                  </m:oMathPara>
                </a14:m>
                <a:endParaRPr lang="en-US" altLang="en-US" sz="1800" b="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8207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60" y="1771863"/>
                <a:ext cx="9050969" cy="4855175"/>
              </a:xfrm>
              <a:prstGeom prst="rect">
                <a:avLst/>
              </a:prstGeom>
              <a:blipFill>
                <a:blip r:embed="rId2"/>
                <a:stretch>
                  <a:fillRect l="-741" t="-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3461" y="1115272"/>
            <a:ext cx="197041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-2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946210" y="1410228"/>
                <a:ext cx="1365502" cy="51719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210" y="1410228"/>
                <a:ext cx="1365502" cy="517193"/>
              </a:xfrm>
              <a:prstGeom prst="rect">
                <a:avLst/>
              </a:prstGeom>
              <a:blipFill rotWithShape="0">
                <a:blip r:embed="rId3"/>
                <a:stretch>
                  <a:fillRect b="-11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470237"/>
                  </p:ext>
                </p:extLst>
              </p:nvPr>
            </p:nvGraphicFramePr>
            <p:xfrm>
              <a:off x="436880" y="6441440"/>
              <a:ext cx="5049520" cy="2233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2164080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18360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247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115</a:t>
                          </a:r>
                          <a:r>
                            <a:rPr lang="en-US" sz="1050" baseline="0" dirty="0" smtClean="0"/>
                            <a:t>x4=460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460x0.33= 151.8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(115)(4)+(115-62.4)(8)= </a:t>
                          </a:r>
                        </a:p>
                        <a:p>
                          <a:pPr algn="ctr"/>
                          <a:r>
                            <a:rPr lang="en-US" sz="1050" dirty="0" smtClean="0"/>
                            <a:t>460 + 420.8 = 880.8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[(115)(4)+(115-62.40)(8)]x0.33= 290.66 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 smtClean="0"/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i="1" dirty="0" smtClean="0"/>
                            <a:t>(Because k</a:t>
                          </a:r>
                          <a:r>
                            <a:rPr lang="en-US" sz="1000" i="1" baseline="-25000" dirty="0" smtClean="0"/>
                            <a:t>a</a:t>
                          </a:r>
                          <a:r>
                            <a:rPr lang="en-US" sz="1000" i="1" dirty="0" smtClean="0"/>
                            <a:t> for water  =1)</a:t>
                          </a:r>
                          <a:endParaRPr lang="en-US" sz="1000" i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470237"/>
                  </p:ext>
                </p:extLst>
              </p:nvPr>
            </p:nvGraphicFramePr>
            <p:xfrm>
              <a:off x="436880" y="6441440"/>
              <a:ext cx="5049520" cy="2233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2164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183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5775" t="-2459" r="-98873" b="-20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38506" t="-2459" r="-862" b="-205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115</a:t>
                          </a:r>
                          <a:r>
                            <a:rPr lang="en-US" sz="1050" baseline="0" dirty="0" smtClean="0"/>
                            <a:t>x4=460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460x0.33= 151.8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(115)(4)+(115-62.4)(8)= </a:t>
                          </a:r>
                          <a:endParaRPr lang="en-US" sz="1050" dirty="0" smtClean="0"/>
                        </a:p>
                        <a:p>
                          <a:pPr algn="ctr"/>
                          <a:r>
                            <a:rPr lang="en-US" sz="1050" dirty="0" smtClean="0"/>
                            <a:t>460 + 420.8 = 880.8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[(115)(4)+(115-62.40)(8)]x0.33= 290.66 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1263685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 smtClean="0"/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i="1" dirty="0" smtClean="0"/>
                            <a:t>(Because k</a:t>
                          </a:r>
                          <a:r>
                            <a:rPr lang="en-US" sz="1000" i="1" baseline="-25000" dirty="0" smtClean="0"/>
                            <a:t>a</a:t>
                          </a:r>
                          <a:r>
                            <a:rPr lang="en-US" sz="1000" i="1" dirty="0" smtClean="0"/>
                            <a:t> for water  =1)</a:t>
                          </a:r>
                          <a:endParaRPr lang="en-US" sz="1000" i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041594"/>
                  </p:ext>
                </p:extLst>
              </p:nvPr>
            </p:nvGraphicFramePr>
            <p:xfrm>
              <a:off x="5887719" y="6172200"/>
              <a:ext cx="9369213" cy="35436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26548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6942665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</a:tblGrid>
                  <a:tr h="860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550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baseline="0" dirty="0" smtClean="0"/>
                            <a:t>=0.5x 151.8 x 4 = 303.6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dirty="0" smtClean="0"/>
                            <a:t> = (4/3)+8=9.33  </a:t>
                          </a:r>
                          <a:r>
                            <a:rPr lang="en-US" sz="1050" i="1" dirty="0" smtClean="0"/>
                            <a:t>(distance from </a:t>
                          </a:r>
                          <a:r>
                            <a:rPr lang="en-US" sz="105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050" i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050" i="1" dirty="0" smtClean="0"/>
                            <a:t> to point O)</a:t>
                          </a:r>
                          <a:endParaRPr lang="en-US" sz="105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2 </a:t>
                          </a:r>
                          <a:r>
                            <a:rPr lang="en-US" sz="1200" baseline="0" dirty="0" smtClean="0"/>
                            <a:t>= 151.8 x 8 = 1214.4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baseline="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8/2=4 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baseline="0" dirty="0" smtClean="0"/>
                            <a:t>= 0.5x138.86x8 = 555.46 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F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baseline="0" dirty="0" smtClean="0"/>
                            <a:t>= 0.5x62.4x8</a:t>
                          </a:r>
                          <a:r>
                            <a:rPr lang="en-US" sz="1200" baseline="30000" dirty="0" smtClean="0"/>
                            <a:t>2 </a:t>
                          </a:r>
                          <a:r>
                            <a:rPr lang="en-US" sz="1200" baseline="0" dirty="0" smtClean="0"/>
                            <a:t>= 1996.8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F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dirty="0" smtClean="0"/>
                            <a:t> 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b="1" i="1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200" b="1" i="1" baseline="-25000" dirty="0" smtClean="0">
                              <a:solidFill>
                                <a:srgbClr val="0070C0"/>
                              </a:solidFill>
                            </a:rPr>
                            <a:t>w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i="1" dirty="0" smtClean="0"/>
                            <a:t>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34419968"/>
                      </a:ext>
                    </a:extLst>
                  </a:tr>
                  <a:tr h="6876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baseline="0" dirty="0" smtClean="0"/>
                            <a:t>4070.26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200" baseline="0" dirty="0" smtClean="0"/>
                            <a:t>Take Moment about Point O 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2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2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200" baseline="0" dirty="0" smtClean="0"/>
                            <a:t> 303.6x9.33 + 1214.4x4 + 555.46x2.67 + 1996.8X2.67 = 14,504.72</a:t>
                          </a:r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14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14,504.72</m:t>
                                  </m:r>
                                </m:num>
                                <m:den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4070.26</m:t>
                                  </m:r>
                                </m:den>
                              </m:f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=3.56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55896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041594"/>
                  </p:ext>
                </p:extLst>
              </p:nvPr>
            </p:nvGraphicFramePr>
            <p:xfrm>
              <a:off x="5887719" y="6172200"/>
              <a:ext cx="9369213" cy="35436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265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68076996"/>
                        </a:ext>
                      </a:extLst>
                    </a:gridCol>
                    <a:gridCol w="69426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808824657"/>
                        </a:ext>
                      </a:extLst>
                    </a:gridCol>
                  </a:tblGrid>
                  <a:tr h="860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04426213"/>
                      </a:ext>
                    </a:extLst>
                  </a:tr>
                  <a:tr h="550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baseline="0" dirty="0" smtClean="0"/>
                            <a:t>=0.5x 151.8 x 4 = 303.6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dirty="0" smtClean="0"/>
                            <a:t> = (4/3)+8=9.33  </a:t>
                          </a:r>
                          <a:r>
                            <a:rPr lang="en-US" sz="1050" i="1" dirty="0" smtClean="0"/>
                            <a:t>(distance from </a:t>
                          </a:r>
                          <a:r>
                            <a:rPr lang="en-US" sz="105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050" i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050" i="1" dirty="0" smtClean="0"/>
                            <a:t> to point O)</a:t>
                          </a:r>
                          <a:endParaRPr lang="en-US" sz="105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86378134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2 </a:t>
                          </a:r>
                          <a:r>
                            <a:rPr lang="en-US" sz="1200" baseline="0" dirty="0" smtClean="0"/>
                            <a:t>= 151.8 x 8 = 1214.4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baseline="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8/2=4 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2501633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baseline="0" dirty="0" smtClean="0"/>
                            <a:t>= 0.5x138.86x8 = 555.46 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1263685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F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baseline="0" dirty="0" smtClean="0"/>
                            <a:t>= 0.5x62.4x8</a:t>
                          </a:r>
                          <a:r>
                            <a:rPr lang="en-US" sz="1200" baseline="30000" dirty="0" smtClean="0"/>
                            <a:t>2 </a:t>
                          </a:r>
                          <a:r>
                            <a:rPr lang="en-US" sz="1200" baseline="0" dirty="0" smtClean="0"/>
                            <a:t>= 1996.8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F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dirty="0" smtClean="0"/>
                            <a:t> 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b="1" i="1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200" b="1" i="1" baseline="-25000" dirty="0" smtClean="0">
                              <a:solidFill>
                                <a:srgbClr val="0070C0"/>
                              </a:solidFill>
                            </a:rPr>
                            <a:t>w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i="1" dirty="0" smtClean="0"/>
                            <a:t>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34419968"/>
                      </a:ext>
                    </a:extLst>
                  </a:tr>
                  <a:tr h="773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51" t="-359055" r="-286935" b="-47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000" t="-359055" r="-175" b="-472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5589664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/>
          <p:cNvGrpSpPr/>
          <p:nvPr/>
        </p:nvGrpSpPr>
        <p:grpSpPr>
          <a:xfrm>
            <a:off x="10557087" y="2362200"/>
            <a:ext cx="4579161" cy="3620690"/>
            <a:chOff x="10557087" y="2669223"/>
            <a:chExt cx="4579161" cy="3620690"/>
          </a:xfrm>
        </p:grpSpPr>
        <p:grpSp>
          <p:nvGrpSpPr>
            <p:cNvPr id="26" name="Group 25"/>
            <p:cNvGrpSpPr/>
            <p:nvPr/>
          </p:nvGrpSpPr>
          <p:grpSpPr>
            <a:xfrm>
              <a:off x="10557087" y="2669223"/>
              <a:ext cx="4579161" cy="3620690"/>
              <a:chOff x="8880687" y="3182303"/>
              <a:chExt cx="4579161" cy="362069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0931237" y="3526259"/>
                <a:ext cx="2464723" cy="963445"/>
              </a:xfrm>
              <a:prstGeom prst="rect">
                <a:avLst/>
              </a:prstGeom>
              <a:gradFill>
                <a:gsLst>
                  <a:gs pos="1000">
                    <a:schemeClr val="accent6">
                      <a:lumMod val="20000"/>
                      <a:lumOff val="80000"/>
                    </a:schemeClr>
                  </a:gs>
                  <a:gs pos="74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931237" y="4498571"/>
                <a:ext cx="2464723" cy="2002155"/>
              </a:xfrm>
              <a:prstGeom prst="rect">
                <a:avLst/>
              </a:prstGeom>
              <a:gradFill>
                <a:gsLst>
                  <a:gs pos="1000">
                    <a:schemeClr val="accent1">
                      <a:lumMod val="34000"/>
                      <a:lumOff val="66000"/>
                    </a:schemeClr>
                  </a:gs>
                  <a:gs pos="40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5" name="Freeform 41"/>
              <p:cNvSpPr>
                <a:spLocks/>
              </p:cNvSpPr>
              <p:nvPr/>
            </p:nvSpPr>
            <p:spPr bwMode="auto">
              <a:xfrm>
                <a:off x="9912140" y="3527426"/>
                <a:ext cx="1017481" cy="2998893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solidFill>
                <a:srgbClr val="FFC000"/>
              </a:solidFill>
              <a:ln w="3175" cmpd="sng">
                <a:solidFill>
                  <a:schemeClr val="accent4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6" name="Line 42"/>
              <p:cNvSpPr>
                <a:spLocks noChangeShapeType="1"/>
              </p:cNvSpPr>
              <p:nvPr/>
            </p:nvSpPr>
            <p:spPr bwMode="auto">
              <a:xfrm flipV="1">
                <a:off x="10936817" y="3520440"/>
                <a:ext cx="2480479" cy="16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7" name="Line 43"/>
              <p:cNvSpPr>
                <a:spLocks noChangeShapeType="1"/>
              </p:cNvSpPr>
              <p:nvPr/>
            </p:nvSpPr>
            <p:spPr bwMode="auto">
              <a:xfrm>
                <a:off x="8880687" y="6526319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2" name="Freeform 48" descr="Light horizontal"/>
              <p:cNvSpPr>
                <a:spLocks/>
              </p:cNvSpPr>
              <p:nvPr/>
            </p:nvSpPr>
            <p:spPr bwMode="auto">
              <a:xfrm>
                <a:off x="10934216" y="3545204"/>
                <a:ext cx="606274" cy="952501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3" name="Text Box 49"/>
              <p:cNvSpPr txBox="1">
                <a:spLocks noChangeArrowheads="1"/>
              </p:cNvSpPr>
              <p:nvPr/>
            </p:nvSpPr>
            <p:spPr bwMode="auto">
              <a:xfrm>
                <a:off x="11032280" y="6468111"/>
                <a:ext cx="95493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1400" baseline="-25000" dirty="0"/>
                  <a:t>h</a:t>
                </a:r>
                <a:r>
                  <a:rPr lang="en-US" altLang="en-US" sz="1400" dirty="0"/>
                  <a:t> = </a:t>
                </a:r>
                <a:r>
                  <a:rPr lang="en-US" altLang="en-US" sz="14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1400" baseline="-25000" dirty="0"/>
                  <a:t>v</a:t>
                </a:r>
                <a:r>
                  <a:rPr lang="en-US" altLang="en-US" sz="1400" dirty="0"/>
                  <a:t> k</a:t>
                </a:r>
                <a:r>
                  <a:rPr lang="en-US" altLang="en-US" sz="1400" baseline="-25000" dirty="0"/>
                  <a:t>a</a:t>
                </a:r>
              </a:p>
            </p:txBody>
          </p:sp>
          <p:sp>
            <p:nvSpPr>
              <p:cNvPr id="8205" name="Line 51"/>
              <p:cNvSpPr>
                <a:spLocks noChangeShapeType="1"/>
              </p:cNvSpPr>
              <p:nvPr/>
            </p:nvSpPr>
            <p:spPr bwMode="auto">
              <a:xfrm flipH="1">
                <a:off x="10937734" y="4225290"/>
                <a:ext cx="526556" cy="40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1457104" y="4078773"/>
                    <a:ext cx="27276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7104" y="4078773"/>
                    <a:ext cx="27276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0" r="-8889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925628" y="4495841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0932796" y="4495800"/>
                <a:ext cx="605790" cy="2009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8" descr="Light horizontal"/>
              <p:cNvSpPr>
                <a:spLocks/>
              </p:cNvSpPr>
              <p:nvPr/>
            </p:nvSpPr>
            <p:spPr bwMode="auto">
              <a:xfrm>
                <a:off x="11536196" y="4497704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4" name="Line 50"/>
              <p:cNvSpPr>
                <a:spLocks noChangeShapeType="1"/>
              </p:cNvSpPr>
              <p:nvPr/>
            </p:nvSpPr>
            <p:spPr bwMode="auto">
              <a:xfrm flipH="1">
                <a:off x="10925914" y="6508432"/>
                <a:ext cx="1217507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42" name="Freeform 48" descr="Light horizontal"/>
              <p:cNvSpPr>
                <a:spLocks/>
              </p:cNvSpPr>
              <p:nvPr/>
            </p:nvSpPr>
            <p:spPr bwMode="auto">
              <a:xfrm>
                <a:off x="12348996" y="4502784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pattFill prst="ltHorz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10800000">
                <a:off x="12610147" y="3414712"/>
                <a:ext cx="124716" cy="9893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77750" y="3182303"/>
                <a:ext cx="429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G.S.</a:t>
                </a:r>
                <a:endParaRPr lang="en-US" sz="12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2749213" y="4338638"/>
                <a:ext cx="457200" cy="312419"/>
                <a:chOff x="13563600" y="3921443"/>
                <a:chExt cx="457200" cy="312419"/>
              </a:xfrm>
            </p:grpSpPr>
            <p:sp>
              <p:nvSpPr>
                <p:cNvPr id="44" name="Isosceles Triangle 43"/>
                <p:cNvSpPr/>
                <p:nvPr/>
              </p:nvSpPr>
              <p:spPr>
                <a:xfrm rot="10800000">
                  <a:off x="13703618" y="3921443"/>
                  <a:ext cx="184593" cy="14643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563600" y="4114800"/>
                  <a:ext cx="457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3677900" y="4161473"/>
                  <a:ext cx="2286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3754100" y="4202430"/>
                  <a:ext cx="76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772198" y="4233862"/>
                  <a:ext cx="40005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2756451" y="4112323"/>
                <a:ext cx="43794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W.T.</a:t>
                </a:r>
                <a:endParaRPr lang="en-US" sz="105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717337" y="3573834"/>
                <a:ext cx="74251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Symbol" panose="05050102010706020507" pitchFamily="18" charset="2"/>
                  <a:buChar char="g"/>
                </a:pPr>
                <a:r>
                  <a:rPr lang="en-US" altLang="en-US" sz="1050" i="1" dirty="0" smtClean="0"/>
                  <a:t>= 115 pcf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050" i="1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sz="1050" i="1" dirty="0" smtClean="0"/>
                  <a:t>= 30</a:t>
                </a:r>
                <a:r>
                  <a:rPr lang="en-US" altLang="en-US" sz="1050" i="1" baseline="30000" dirty="0" smtClean="0"/>
                  <a:t>o</a:t>
                </a:r>
                <a:endParaRPr lang="en-US" altLang="en-US" sz="1050" i="1" baseline="30000" dirty="0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flipH="1">
                <a:off x="10933924" y="5383530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flipH="1">
                <a:off x="11543524" y="5932170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 flipH="1">
                <a:off x="12351244" y="5924550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1159924" y="5374173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9924" y="5374173"/>
                    <a:ext cx="27808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888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1952404" y="5678973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52404" y="5678973"/>
                    <a:ext cx="27808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222" r="-888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2866804" y="5667543"/>
                    <a:ext cx="2557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baseline="-250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66804" y="5667543"/>
                    <a:ext cx="255711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3810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/>
              <p:cNvSpPr txBox="1"/>
              <p:nvPr/>
            </p:nvSpPr>
            <p:spPr>
              <a:xfrm>
                <a:off x="10723245" y="6377940"/>
                <a:ext cx="330540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898505" y="64922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727690" y="437388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2</a:t>
                </a:r>
                <a:endParaRPr lang="en-US" sz="9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908665" y="44742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735310" y="633222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3</a:t>
                </a:r>
                <a:endParaRPr lang="en-US" sz="9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904855" y="351313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756265" y="346710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</a:t>
                </a:r>
                <a:endParaRPr lang="en-US" sz="9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9425940" y="3531870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9243060" y="6526530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9643110" y="3535680"/>
                <a:ext cx="0" cy="30099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0077450" y="3528060"/>
                <a:ext cx="0" cy="99822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9886950" y="4511040"/>
                <a:ext cx="872392" cy="76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277350" y="4766310"/>
                <a:ext cx="779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H=12ft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662160" y="3813810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 flipH="1">
              <a:off x="12602028" y="5178647"/>
              <a:ext cx="1283969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3115868" y="4728771"/>
                  <a:ext cx="685133" cy="5395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𝟗𝟕𝟕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𝟐𝟔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𝒍𝒃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𝒇𝒕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868" y="4728771"/>
                  <a:ext cx="685133" cy="53957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4107" t="-116854" r="-162500" b="-170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 flipH="1">
              <a:off x="12243118" y="5178647"/>
              <a:ext cx="3054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2344400" y="5178647"/>
              <a:ext cx="0" cy="83459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658600" y="5486400"/>
              <a:ext cx="825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Y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a </a:t>
              </a:r>
              <a:r>
                <a:rPr lang="en-US" sz="1200" dirty="0" smtClean="0">
                  <a:solidFill>
                    <a:srgbClr val="FF0000"/>
                  </a:solidFill>
                </a:rPr>
                <a:t>= 3.567’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57" idx="0"/>
            </p:cNvCxnSpPr>
            <p:nvPr/>
          </p:nvCxnSpPr>
          <p:spPr>
            <a:xfrm>
              <a:off x="14558010" y="5411470"/>
              <a:ext cx="0" cy="601769"/>
            </a:xfrm>
            <a:prstGeom prst="straightConnector1">
              <a:avLst/>
            </a:prstGeom>
            <a:ln w="0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4598268" y="5571054"/>
                  <a:ext cx="223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400" b="1" i="1" baseline="-250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8268" y="5571054"/>
                  <a:ext cx="223844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2222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/>
            <p:nvPr/>
          </p:nvCxnSpPr>
          <p:spPr>
            <a:xfrm flipH="1">
              <a:off x="13639800" y="5419090"/>
              <a:ext cx="0" cy="576262"/>
            </a:xfrm>
            <a:prstGeom prst="straightConnector1">
              <a:avLst/>
            </a:prstGeom>
            <a:ln w="0">
              <a:solidFill>
                <a:srgbClr val="00B05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3660587" y="5620386"/>
                  <a:ext cx="20781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400" b="1" i="1" baseline="-2500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0587" y="5620386"/>
                  <a:ext cx="207813" cy="2154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3529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>
              <a:off x="12836324" y="3709829"/>
              <a:ext cx="0" cy="2285523"/>
            </a:xfrm>
            <a:prstGeom prst="straightConnector1">
              <a:avLst/>
            </a:prstGeom>
            <a:ln w="0">
              <a:solidFill>
                <a:srgbClr val="92D050"/>
              </a:solidFill>
              <a:prstDash val="lgDashDot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2848856" y="4265597"/>
                  <a:ext cx="20781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400" b="1" i="1" baseline="-2500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8856" y="4265597"/>
                  <a:ext cx="207813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352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>
              <a:endCxn id="67" idx="2"/>
            </p:cNvCxnSpPr>
            <p:nvPr/>
          </p:nvCxnSpPr>
          <p:spPr>
            <a:xfrm flipH="1">
              <a:off x="12532897" y="4889738"/>
              <a:ext cx="857" cy="1160234"/>
            </a:xfrm>
            <a:prstGeom prst="straightConnector1">
              <a:avLst/>
            </a:prstGeom>
            <a:ln w="0">
              <a:solidFill>
                <a:srgbClr val="00B050"/>
              </a:solidFill>
              <a:prstDash val="lgDashDot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2441387" y="5424936"/>
                  <a:ext cx="206788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 baseline="-25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1400" b="1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1387" y="5424936"/>
                  <a:ext cx="206788" cy="2105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6471" r="-11765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12755367" y="3806642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i="1" dirty="0">
                  <a:solidFill>
                    <a:srgbClr val="00B050"/>
                  </a:solidFill>
                </a:rPr>
                <a:t>151.8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789724" y="5819140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i="1" dirty="0">
                  <a:solidFill>
                    <a:srgbClr val="00B050"/>
                  </a:solidFill>
                </a:rPr>
                <a:t>151.8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195448" y="5810585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rgbClr val="00B050"/>
                  </a:solidFill>
                </a:rPr>
                <a:t>420.8</a:t>
              </a:r>
              <a:endParaRPr lang="en-US" sz="900" i="1" dirty="0">
                <a:solidFill>
                  <a:srgbClr val="00B05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907606" y="5969001"/>
              <a:ext cx="242374" cy="230832"/>
            </a:xfrm>
            <a:prstGeom prst="rect">
              <a:avLst/>
            </a:prstGeom>
            <a:noFill/>
            <a:ln w="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4</a:t>
              </a:r>
              <a:endParaRPr lang="en-US" sz="9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90423" y="5968325"/>
            <a:ext cx="3036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C00000"/>
                </a:solidFill>
              </a:rPr>
              <a:t>To determine the resultant Force and its point of action</a:t>
            </a:r>
            <a:endParaRPr lang="en-US" sz="1000" i="1" dirty="0">
              <a:solidFill>
                <a:srgbClr val="C0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4001729" y="56604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136923" y="5650548"/>
            <a:ext cx="4171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</a:rPr>
              <a:t>499.2</a:t>
            </a:r>
          </a:p>
        </p:txBody>
      </p:sp>
    </p:spTree>
    <p:extLst>
      <p:ext uri="{BB962C8B-B14F-4D97-AF65-F5344CB8AC3E}">
        <p14:creationId xmlns:p14="http://schemas.microsoft.com/office/powerpoint/2010/main" val="41618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7" name="Text Box 56"/>
              <p:cNvSpPr txBox="1">
                <a:spLocks noChangeArrowheads="1"/>
              </p:cNvSpPr>
              <p:nvPr/>
            </p:nvSpPr>
            <p:spPr bwMode="auto">
              <a:xfrm>
                <a:off x="353460" y="1771863"/>
                <a:ext cx="9050969" cy="5132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 smtClean="0"/>
                  <a:t>Given</a:t>
                </a:r>
                <a:r>
                  <a:rPr lang="en-US" altLang="en-US" sz="2000" dirty="0"/>
                  <a:t>: 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Vertical retaining wall (flexible)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Wall height (H) = 12 ft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Backfill unit weight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2000" dirty="0"/>
                  <a:t>) = 115 pcf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Angle of soil friction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2000" dirty="0"/>
                  <a:t>) = 30</a:t>
                </a:r>
                <a:r>
                  <a:rPr lang="en-US" altLang="en-US" sz="2000" baseline="30000" dirty="0"/>
                  <a:t>o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Assume wall to be </a:t>
                </a:r>
                <a:r>
                  <a:rPr lang="en-US" altLang="en-US" sz="2000" dirty="0" smtClean="0"/>
                  <a:t>smooth (</a:t>
                </a:r>
                <a:r>
                  <a:rPr lang="en-US" altLang="en-US" sz="20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sz="2000" dirty="0" smtClean="0"/>
                  <a:t>=0)</a:t>
                </a: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Find</a:t>
                </a:r>
                <a:r>
                  <a:rPr lang="en-US" altLang="en-US" sz="2000" dirty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Lateral force P</a:t>
                </a:r>
                <a:r>
                  <a:rPr lang="en-US" altLang="en-US" sz="2000" baseline="-25000" dirty="0"/>
                  <a:t>a</a:t>
                </a:r>
                <a:r>
                  <a:rPr lang="en-US" altLang="en-US" sz="2000" dirty="0"/>
                  <a:t> acting on the wall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Solution</a:t>
                </a:r>
                <a:r>
                  <a:rPr lang="en-US" altLang="en-US" sz="2000" dirty="0" smtClean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Because of the water table, the earth stress will be divided into soil and water pressure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 smtClean="0"/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=0.33                </m:t>
                      </m:r>
                      <m:sSub>
                        <m:sSub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altLang="en-US" sz="18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8207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60" y="1771863"/>
                <a:ext cx="9050969" cy="5132174"/>
              </a:xfrm>
              <a:prstGeom prst="rect">
                <a:avLst/>
              </a:prstGeom>
              <a:blipFill>
                <a:blip r:embed="rId2"/>
                <a:stretch>
                  <a:fillRect l="-741" t="-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3461" y="1115272"/>
            <a:ext cx="197041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-3</a:t>
            </a:r>
            <a:endParaRPr lang="en-US" altLang="en-US" sz="2640" dirty="0"/>
          </a:p>
        </p:txBody>
      </p:sp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849607"/>
                  </p:ext>
                </p:extLst>
              </p:nvPr>
            </p:nvGraphicFramePr>
            <p:xfrm>
              <a:off x="353461" y="6434667"/>
              <a:ext cx="5381859" cy="2532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7139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611120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</a:t>
                          </a:r>
                          <a:r>
                            <a:rPr lang="en-US" sz="1100" baseline="0" dirty="0" smtClean="0"/>
                            <a:t>x4=460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0.33 = 151.8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3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115x4 = 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</a:t>
                          </a:r>
                          <a:r>
                            <a:rPr lang="en-US" sz="1100" baseline="0" dirty="0" smtClean="0"/>
                            <a:t>0.39 = 179.4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64085654"/>
                      </a:ext>
                    </a:extLst>
                  </a:tr>
                  <a:tr h="473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(115)(4)+(115-62.4)(8)= 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[(115x4)+(</a:t>
                          </a:r>
                          <a:r>
                            <a:rPr lang="en-US" sz="1100" dirty="0" smtClean="0">
                              <a:solidFill>
                                <a:srgbClr val="FF0000"/>
                              </a:solidFill>
                            </a:rPr>
                            <a:t>120-62.4</a:t>
                          </a:r>
                          <a:r>
                            <a:rPr lang="en-US" sz="1100" dirty="0" smtClean="0"/>
                            <a:t>)(8)] x 0.39 =</a:t>
                          </a:r>
                          <a:r>
                            <a:rPr lang="en-US" sz="1100" dirty="0" smtClean="0"/>
                            <a:t>359.11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5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62.4x8 =499.2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 x 8 = 499.2</a:t>
                          </a:r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dirty="0" smtClean="0"/>
                            <a:t>(Because k</a:t>
                          </a:r>
                          <a:r>
                            <a:rPr lang="en-US" sz="1100" i="1" baseline="-25000" dirty="0" smtClean="0"/>
                            <a:t>a</a:t>
                          </a:r>
                          <a:r>
                            <a:rPr lang="en-US" sz="1100" i="1" dirty="0" smtClean="0"/>
                            <a:t> for water  =1)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849607"/>
                  </p:ext>
                </p:extLst>
              </p:nvPr>
            </p:nvGraphicFramePr>
            <p:xfrm>
              <a:off x="353461" y="6434667"/>
              <a:ext cx="5381859" cy="2532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71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807699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08824657"/>
                        </a:ext>
                      </a:extLst>
                    </a:gridCol>
                    <a:gridCol w="2611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65170060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86" t="-2459" r="-123143" b="-24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6294" t="-2459" r="-466" b="-24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637813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</a:t>
                          </a:r>
                          <a:r>
                            <a:rPr lang="en-US" sz="1100" baseline="0" dirty="0" smtClean="0"/>
                            <a:t>x4=460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0.33 = 151.8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2501633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3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115x4 = 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</a:t>
                          </a:r>
                          <a:r>
                            <a:rPr lang="en-US" sz="1100" baseline="0" dirty="0" smtClean="0"/>
                            <a:t>0.39 = 179.4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64085654"/>
                      </a:ext>
                    </a:extLst>
                  </a:tr>
                  <a:tr h="473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(115)(4)+(115-62.4)(8)= 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[(115x4)+(</a:t>
                          </a:r>
                          <a:r>
                            <a:rPr lang="en-US" sz="1100" dirty="0" smtClean="0">
                              <a:solidFill>
                                <a:srgbClr val="FF0000"/>
                              </a:solidFill>
                            </a:rPr>
                            <a:t>120-62.4</a:t>
                          </a:r>
                          <a:r>
                            <a:rPr lang="en-US" sz="1100" dirty="0" smtClean="0"/>
                            <a:t>)(8)] x 0.39 =</a:t>
                          </a:r>
                          <a:r>
                            <a:rPr lang="en-US" sz="1100" dirty="0" smtClean="0"/>
                            <a:t>359.11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1263685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5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62.4x8 =499.2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 x 8 = 499.2</a:t>
                          </a:r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dirty="0" smtClean="0"/>
                            <a:t>(Because k</a:t>
                          </a:r>
                          <a:r>
                            <a:rPr lang="en-US" sz="1100" i="1" baseline="-25000" dirty="0" smtClean="0"/>
                            <a:t>a</a:t>
                          </a:r>
                          <a:r>
                            <a:rPr lang="en-US" sz="1100" i="1" dirty="0" smtClean="0"/>
                            <a:t> for water  =1)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782443"/>
                  </p:ext>
                </p:extLst>
              </p:nvPr>
            </p:nvGraphicFramePr>
            <p:xfrm>
              <a:off x="5887720" y="6451600"/>
              <a:ext cx="9580880" cy="31207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2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</a:tblGrid>
                  <a:tr h="7647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4897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1</a:t>
                          </a:r>
                          <a:r>
                            <a:rPr lang="en-US" sz="1400" baseline="0" dirty="0" smtClean="0"/>
                            <a:t>=0.5x151.8x4=303.6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Y1 = (4/3)+8 = 9.33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baseline="0" dirty="0" smtClean="0"/>
                            <a:t>=179.4x8=1435.2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8/2 = 4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3</a:t>
                          </a:r>
                          <a:r>
                            <a:rPr lang="en-US" sz="1400" baseline="0" dirty="0" smtClean="0"/>
                            <a:t>=0.5x179.71x8=718.84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w</a:t>
                          </a:r>
                          <a:r>
                            <a:rPr lang="en-US" sz="1400" baseline="0" dirty="0" smtClean="0"/>
                            <a:t>=0.5x499.2x8=1996.8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34419968"/>
                      </a:ext>
                    </a:extLst>
                  </a:tr>
                  <a:tr h="61128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baseline="0" dirty="0" smtClean="0"/>
                            <a:t>4,454.44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100" baseline="0" dirty="0" smtClean="0"/>
                            <a:t>Take Moment about Point O 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100" baseline="0" dirty="0" smtClean="0"/>
                            <a:t> 303.6x9.33 + 1435.2x4 + </a:t>
                          </a:r>
                          <a:r>
                            <a:rPr lang="en-US" sz="1100" baseline="0" dirty="0" smtClean="0"/>
                            <a:t>718.84x2.67 </a:t>
                          </a:r>
                          <a:r>
                            <a:rPr lang="en-US" sz="1100" baseline="0" dirty="0" smtClean="0"/>
                            <a:t>+ 1996.8X2.67 = </a:t>
                          </a:r>
                          <a:r>
                            <a:rPr lang="en-US" sz="1100" baseline="0" dirty="0" smtClean="0"/>
                            <a:t>15,824.15</a:t>
                          </a:r>
                          <a:endParaRPr lang="en-US" sz="1100" baseline="0" dirty="0" smtClean="0"/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100" b="1" baseline="0" dirty="0" smtClean="0">
                              <a:solidFill>
                                <a:srgbClr val="FF0000"/>
                              </a:solidFill>
                            </a:rPr>
                            <a:t>y</a:t>
                          </a:r>
                          <a:r>
                            <a:rPr lang="en-US" sz="1100" b="1" baseline="-25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11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1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10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1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1100" b="0" i="1" baseline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15,</m:t>
                                  </m:r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824.15</m:t>
                                  </m:r>
                                </m:num>
                                <m:den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4,</m:t>
                                  </m:r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454.44</m:t>
                                  </m:r>
                                </m:den>
                              </m:f>
                              <m:r>
                                <a:rPr lang="en-US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𝟓𝟓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0" i="1" baseline="0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oMath>
                          </a14:m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7558966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782443"/>
                  </p:ext>
                </p:extLst>
              </p:nvPr>
            </p:nvGraphicFramePr>
            <p:xfrm>
              <a:off x="5887720" y="6451600"/>
              <a:ext cx="9580880" cy="31207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8076996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08824657"/>
                        </a:ext>
                      </a:extLst>
                    </a:gridCol>
                  </a:tblGrid>
                  <a:tr h="7647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04426213"/>
                      </a:ext>
                    </a:extLst>
                  </a:tr>
                  <a:tr h="4897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1</a:t>
                          </a:r>
                          <a:r>
                            <a:rPr lang="en-US" sz="1400" baseline="0" dirty="0" smtClean="0"/>
                            <a:t>=0.5x151.8x4=303.6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Y1 = (4/3)+8 = 9.33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6378134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baseline="0" dirty="0" smtClean="0"/>
                            <a:t>=179.4x8=1435.2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8/2 = 4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2501633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3</a:t>
                          </a:r>
                          <a:r>
                            <a:rPr lang="en-US" sz="1400" baseline="0" dirty="0" smtClean="0"/>
                            <a:t>=0.5x179.71x8=718.84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1263685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w</a:t>
                          </a:r>
                          <a:r>
                            <a:rPr lang="en-US" sz="1400" baseline="0" dirty="0" smtClean="0"/>
                            <a:t>=0.5x499.2x8=1996.8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34419968"/>
                      </a:ext>
                    </a:extLst>
                  </a:tr>
                  <a:tr h="6586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88" t="-375926" r="-353890" b="-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8385" t="-375926" r="-163" b="-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5589664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/>
          <p:cNvGrpSpPr/>
          <p:nvPr/>
        </p:nvGrpSpPr>
        <p:grpSpPr>
          <a:xfrm>
            <a:off x="9067800" y="1612432"/>
            <a:ext cx="5581017" cy="3871730"/>
            <a:chOff x="10494742" y="1497128"/>
            <a:chExt cx="5581017" cy="3871730"/>
          </a:xfrm>
        </p:grpSpPr>
        <p:grpSp>
          <p:nvGrpSpPr>
            <p:cNvPr id="27" name="Group 26"/>
            <p:cNvGrpSpPr/>
            <p:nvPr/>
          </p:nvGrpSpPr>
          <p:grpSpPr>
            <a:xfrm>
              <a:off x="10494742" y="1497128"/>
              <a:ext cx="5581017" cy="3871730"/>
              <a:chOff x="10494742" y="1497128"/>
              <a:chExt cx="5581017" cy="387173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2545292" y="1841084"/>
                <a:ext cx="2464723" cy="963445"/>
              </a:xfrm>
              <a:prstGeom prst="rect">
                <a:avLst/>
              </a:prstGeom>
              <a:gradFill>
                <a:gsLst>
                  <a:gs pos="1000">
                    <a:schemeClr val="accent6">
                      <a:lumMod val="20000"/>
                      <a:lumOff val="80000"/>
                    </a:schemeClr>
                  </a:gs>
                  <a:gs pos="74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545292" y="2805084"/>
                <a:ext cx="2464723" cy="2002155"/>
              </a:xfrm>
              <a:prstGeom prst="rect">
                <a:avLst/>
              </a:prstGeom>
              <a:gradFill>
                <a:gsLst>
                  <a:gs pos="1000">
                    <a:schemeClr val="accent1">
                      <a:lumMod val="34000"/>
                      <a:lumOff val="66000"/>
                    </a:schemeClr>
                  </a:gs>
                  <a:gs pos="40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5" name="Freeform 41"/>
              <p:cNvSpPr>
                <a:spLocks/>
              </p:cNvSpPr>
              <p:nvPr/>
            </p:nvSpPr>
            <p:spPr bwMode="auto">
              <a:xfrm>
                <a:off x="11526195" y="1842251"/>
                <a:ext cx="1017481" cy="2998893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solidFill>
                <a:srgbClr val="FFC000"/>
              </a:solidFill>
              <a:ln w="3175" cmpd="sng">
                <a:solidFill>
                  <a:schemeClr val="accent4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6" name="Line 42"/>
              <p:cNvSpPr>
                <a:spLocks noChangeShapeType="1"/>
              </p:cNvSpPr>
              <p:nvPr/>
            </p:nvSpPr>
            <p:spPr bwMode="auto">
              <a:xfrm flipV="1">
                <a:off x="12550872" y="1835265"/>
                <a:ext cx="2480479" cy="16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7" name="Line 43"/>
              <p:cNvSpPr>
                <a:spLocks noChangeShapeType="1"/>
              </p:cNvSpPr>
              <p:nvPr/>
            </p:nvSpPr>
            <p:spPr bwMode="auto">
              <a:xfrm>
                <a:off x="10494742" y="4841144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2" name="Freeform 48" descr="Light horizontal"/>
              <p:cNvSpPr>
                <a:spLocks/>
              </p:cNvSpPr>
              <p:nvPr/>
            </p:nvSpPr>
            <p:spPr bwMode="auto">
              <a:xfrm>
                <a:off x="12548271" y="1860029"/>
                <a:ext cx="606274" cy="952501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203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62519" y="4814860"/>
                    <a:ext cx="341324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i="1" dirty="0" smtClean="0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s</a:t>
                    </a:r>
                    <a:r>
                      <a:rPr lang="en-US" altLang="en-US" sz="1000" i="1" baseline="-25000" dirty="0">
                        <a:solidFill>
                          <a:srgbClr val="C00000"/>
                        </a:solidFill>
                      </a:rPr>
                      <a:t>h</a:t>
                    </a:r>
                    <a:r>
                      <a:rPr lang="en-US" altLang="en-US" sz="1000" i="1" dirty="0"/>
                      <a:t> 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en-US" sz="1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a14:m>
                    <a:r>
                      <a:rPr lang="en-US" altLang="en-US" sz="1000" i="1" dirty="0"/>
                      <a:t> </a:t>
                    </a:r>
                    <a:r>
                      <a:rPr lang="en-US" altLang="en-US" sz="1000" i="1" dirty="0" smtClean="0"/>
                      <a:t>k</a:t>
                    </a:r>
                    <a:r>
                      <a:rPr lang="en-US" altLang="en-US" sz="1000" i="1" baseline="-25000" dirty="0" smtClean="0"/>
                      <a:t>a </a:t>
                    </a:r>
                    <a:r>
                      <a:rPr lang="en-US" altLang="en-US" sz="1000" i="1" dirty="0" smtClean="0"/>
                      <a:t>= </a:t>
                    </a:r>
                  </a:p>
                  <a:p>
                    <a:pPr>
                      <a:spcBef>
                        <a:spcPct val="0"/>
                      </a:spcBef>
                      <a:buNone/>
                    </a:pPr>
                    <a:r>
                      <a:rPr lang="en-US" altLang="en-US" sz="1000" i="1" dirty="0" smtClean="0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s</a:t>
                    </a:r>
                    <a:r>
                      <a:rPr lang="en-US" altLang="en-US" sz="1000" i="1" baseline="-25000" dirty="0" smtClean="0">
                        <a:solidFill>
                          <a:srgbClr val="C00000"/>
                        </a:solidFill>
                      </a:rPr>
                      <a:t>h</a:t>
                    </a:r>
                    <a:r>
                      <a:rPr lang="en-US" altLang="en-US" sz="1000" i="1" baseline="-25000" dirty="0" smtClean="0"/>
                      <a:t> = </a:t>
                    </a:r>
                    <a:r>
                      <a:rPr lang="en-US" altLang="en-US" sz="1000" i="1" dirty="0" smtClean="0"/>
                      <a:t>[(115x4)+(</a:t>
                    </a:r>
                    <a:r>
                      <a:rPr lang="en-US" altLang="en-US" sz="1000" i="1" dirty="0" smtClean="0"/>
                      <a:t>120-62.4</a:t>
                    </a:r>
                    <a:r>
                      <a:rPr lang="en-US" altLang="en-US" sz="1000" i="1" dirty="0" smtClean="0"/>
                      <a:t>)(8)] x 0.39 </a:t>
                    </a:r>
                  </a:p>
                  <a:p>
                    <a:pPr>
                      <a:spcBef>
                        <a:spcPct val="0"/>
                      </a:spcBef>
                      <a:buNone/>
                    </a:pPr>
                    <a:r>
                      <a:rPr lang="en-US" altLang="en-US" sz="1000" i="1" dirty="0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s</a:t>
                    </a:r>
                    <a:r>
                      <a:rPr lang="en-US" altLang="en-US" sz="1000" i="1" baseline="-25000" dirty="0">
                        <a:solidFill>
                          <a:srgbClr val="C00000"/>
                        </a:solidFill>
                      </a:rPr>
                      <a:t>h</a:t>
                    </a:r>
                    <a:r>
                      <a:rPr lang="en-US" altLang="en-US" sz="1000" i="1" baseline="-25000" dirty="0"/>
                      <a:t> </a:t>
                    </a:r>
                    <a:r>
                      <a:rPr lang="en-US" altLang="en-US" sz="1000" i="1" dirty="0" smtClean="0"/>
                      <a:t>= 179.4 + </a:t>
                    </a:r>
                    <a:r>
                      <a:rPr lang="en-US" altLang="en-US" sz="1000" i="1" dirty="0" smtClean="0"/>
                      <a:t>179.71 </a:t>
                    </a:r>
                    <a:r>
                      <a:rPr lang="en-US" altLang="en-US" sz="1000" i="1" dirty="0" smtClean="0"/>
                      <a:t>= </a:t>
                    </a:r>
                    <a:r>
                      <a:rPr lang="en-US" altLang="en-US" sz="1000" i="1" dirty="0" smtClean="0">
                        <a:solidFill>
                          <a:srgbClr val="C00000"/>
                        </a:solidFill>
                      </a:rPr>
                      <a:t>359.11 (lb </a:t>
                    </a:r>
                    <a:r>
                      <a:rPr lang="en-US" altLang="en-US" sz="1000" i="1" dirty="0" smtClean="0">
                        <a:solidFill>
                          <a:srgbClr val="C00000"/>
                        </a:solidFill>
                      </a:rPr>
                      <a:t>/ ft</a:t>
                    </a:r>
                    <a:r>
                      <a:rPr lang="en-US" altLang="en-US" sz="1000" i="1" baseline="30000" dirty="0" smtClean="0">
                        <a:solidFill>
                          <a:srgbClr val="C00000"/>
                        </a:solidFill>
                      </a:rPr>
                      <a:t>2 </a:t>
                    </a:r>
                    <a:r>
                      <a:rPr lang="en-US" altLang="en-US" sz="1000" i="1" dirty="0" smtClean="0">
                        <a:solidFill>
                          <a:srgbClr val="C00000"/>
                        </a:solidFill>
                      </a:rPr>
                      <a:t>/ ft)</a:t>
                    </a:r>
                    <a:r>
                      <a:rPr lang="en-US" altLang="en-US" sz="1000" i="1" dirty="0" smtClean="0"/>
                      <a:t> </a:t>
                    </a:r>
                    <a:endParaRPr lang="en-US" altLang="en-US" sz="1000" i="1" dirty="0"/>
                  </a:p>
                </p:txBody>
              </p:sp>
            </mc:Choice>
            <mc:Fallback>
              <p:sp>
                <p:nvSpPr>
                  <p:cNvPr id="8203" name="Text 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662519" y="4814860"/>
                    <a:ext cx="3413240" cy="55399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549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05" name="Line 51"/>
              <p:cNvSpPr>
                <a:spLocks noChangeShapeType="1"/>
              </p:cNvSpPr>
              <p:nvPr/>
            </p:nvSpPr>
            <p:spPr bwMode="auto">
              <a:xfrm flipH="1">
                <a:off x="12551789" y="2540115"/>
                <a:ext cx="526556" cy="40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3071159" y="2393598"/>
                    <a:ext cx="27276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1159" y="2393598"/>
                    <a:ext cx="27276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0" r="-8889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2539683" y="2810666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546850" y="2810625"/>
                <a:ext cx="820015" cy="2009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8" descr="Light horizontal"/>
              <p:cNvSpPr>
                <a:spLocks/>
              </p:cNvSpPr>
              <p:nvPr/>
            </p:nvSpPr>
            <p:spPr bwMode="auto">
              <a:xfrm>
                <a:off x="13362225" y="2824998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4" name="Line 50"/>
              <p:cNvSpPr>
                <a:spLocks noChangeShapeType="1"/>
              </p:cNvSpPr>
              <p:nvPr/>
            </p:nvSpPr>
            <p:spPr bwMode="auto">
              <a:xfrm flipH="1" flipV="1">
                <a:off x="12539968" y="4823256"/>
                <a:ext cx="1432774" cy="3493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42" name="Freeform 48" descr="Light horizontal"/>
              <p:cNvSpPr>
                <a:spLocks/>
              </p:cNvSpPr>
              <p:nvPr/>
            </p:nvSpPr>
            <p:spPr bwMode="auto">
              <a:xfrm>
                <a:off x="14083581" y="2817609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pattFill prst="ltHorz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10800000">
                <a:off x="14224202" y="1729537"/>
                <a:ext cx="124716" cy="9893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091805" y="1497128"/>
                <a:ext cx="429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G.S.</a:t>
                </a:r>
                <a:endParaRPr lang="en-US" sz="12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4363268" y="2653463"/>
                <a:ext cx="457200" cy="312419"/>
                <a:chOff x="13563600" y="3921443"/>
                <a:chExt cx="457200" cy="312419"/>
              </a:xfrm>
            </p:grpSpPr>
            <p:sp>
              <p:nvSpPr>
                <p:cNvPr id="44" name="Isosceles Triangle 43"/>
                <p:cNvSpPr/>
                <p:nvPr/>
              </p:nvSpPr>
              <p:spPr>
                <a:xfrm rot="10800000">
                  <a:off x="13703618" y="3921443"/>
                  <a:ext cx="184593" cy="14643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563600" y="4114800"/>
                  <a:ext cx="457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3677900" y="4161473"/>
                  <a:ext cx="2286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3754100" y="4202430"/>
                  <a:ext cx="76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772198" y="4233862"/>
                  <a:ext cx="40005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4370506" y="2427148"/>
                <a:ext cx="43794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W.T.</a:t>
                </a:r>
                <a:endParaRPr lang="en-US" sz="105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31392" y="1888659"/>
                <a:ext cx="81144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Symbol" panose="05050102010706020507" pitchFamily="18" charset="2"/>
                  <a:buChar char="g"/>
                </a:pPr>
                <a:r>
                  <a:rPr lang="en-US" altLang="en-US" sz="1050" i="1" baseline="-25000" dirty="0" smtClean="0"/>
                  <a:t>1</a:t>
                </a:r>
                <a:r>
                  <a:rPr lang="en-US" altLang="en-US" sz="1050" i="1" dirty="0" smtClean="0"/>
                  <a:t>= 115 pcf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050" i="1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sz="1050" i="1" baseline="-25000" dirty="0" smtClean="0">
                    <a:latin typeface="Symbol" panose="05050102010706020507" pitchFamily="18" charset="2"/>
                  </a:rPr>
                  <a:t>1 </a:t>
                </a:r>
                <a:r>
                  <a:rPr lang="en-US" altLang="en-US" sz="1050" i="1" dirty="0" smtClean="0"/>
                  <a:t>= 30</a:t>
                </a:r>
                <a:r>
                  <a:rPr lang="en-US" altLang="en-US" sz="1050" i="1" baseline="30000" dirty="0" smtClean="0"/>
                  <a:t>o</a:t>
                </a:r>
                <a:endParaRPr lang="en-US" altLang="en-US" sz="1050" i="1" baseline="30000" dirty="0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flipH="1">
                <a:off x="12547979" y="3698355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flipH="1">
                <a:off x="13348768" y="4246995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 flipH="1">
                <a:off x="14094144" y="4239375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2773979" y="3688998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73979" y="3688998"/>
                    <a:ext cx="27808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9565" r="-8696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3566459" y="3952238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6459" y="3952238"/>
                    <a:ext cx="27808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565" r="-8696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4494201" y="3967120"/>
                    <a:ext cx="3021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94201" y="3967120"/>
                    <a:ext cx="30219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408" r="-408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/>
              <p:cNvSpPr txBox="1"/>
              <p:nvPr/>
            </p:nvSpPr>
            <p:spPr>
              <a:xfrm>
                <a:off x="12338204" y="4704342"/>
                <a:ext cx="330540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512560" y="48070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341745" y="2654415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2</a:t>
                </a:r>
                <a:endParaRPr lang="en-US" sz="9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522720" y="2758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374521" y="4644542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4</a:t>
                </a:r>
                <a:endParaRPr lang="en-US" sz="9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518910" y="182796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376987" y="1798118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</a:t>
                </a:r>
                <a:endParaRPr lang="en-US" sz="9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1039995" y="1846695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10857115" y="4841355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11257165" y="1850505"/>
                <a:ext cx="0" cy="30099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1691505" y="1842885"/>
                <a:ext cx="0" cy="99822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1501005" y="2825865"/>
                <a:ext cx="872392" cy="76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0891405" y="3081135"/>
                <a:ext cx="779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H=12ft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1276215" y="2128635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354252" y="3073569"/>
                <a:ext cx="81144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Symbol" panose="05050102010706020507" pitchFamily="18" charset="2"/>
                  <a:buChar char="g"/>
                </a:pPr>
                <a:r>
                  <a:rPr lang="en-US" altLang="en-US" sz="1050" i="1" baseline="-25000" dirty="0" smtClean="0"/>
                  <a:t>2</a:t>
                </a:r>
                <a:r>
                  <a:rPr lang="en-US" altLang="en-US" sz="1050" i="1" dirty="0" smtClean="0"/>
                  <a:t>= 120 pcf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050" i="1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sz="1050" i="1" baseline="-25000" dirty="0" smtClean="0">
                    <a:latin typeface="Symbol" panose="05050102010706020507" pitchFamily="18" charset="2"/>
                  </a:rPr>
                  <a:t>2  </a:t>
                </a:r>
                <a:r>
                  <a:rPr lang="en-US" altLang="en-US" sz="1050" i="1" dirty="0" smtClean="0"/>
                  <a:t>= 26</a:t>
                </a:r>
                <a:r>
                  <a:rPr lang="en-US" altLang="en-US" sz="1050" i="1" baseline="30000" dirty="0" smtClean="0"/>
                  <a:t>o</a:t>
                </a:r>
                <a:endParaRPr lang="en-US" altLang="en-US" sz="1050" i="1" baseline="30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2349365" y="275919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3</a:t>
                </a:r>
                <a:endParaRPr lang="en-US" sz="9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521768" y="280903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3975916" y="4782936"/>
              <a:ext cx="242374" cy="230832"/>
            </a:xfrm>
            <a:prstGeom prst="rect">
              <a:avLst/>
            </a:prstGeom>
            <a:noFill/>
            <a:ln w="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5</a:t>
              </a:r>
              <a:endParaRPr lang="en-US" sz="9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12605609" y="4000227"/>
              <a:ext cx="1283969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Rectangle 63"/>
                <p:cNvSpPr/>
                <p:nvPr/>
              </p:nvSpPr>
              <p:spPr>
                <a:xfrm>
                  <a:off x="13119449" y="3550351"/>
                  <a:ext cx="685133" cy="5395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𝟒𝟓𝟒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𝟒𝟒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𝒍𝒃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𝒇𝒕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9449" y="3550351"/>
                  <a:ext cx="685133" cy="53957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4107" t="-116854" r="-163393" b="-170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/>
            <p:nvPr/>
          </p:nvCxnSpPr>
          <p:spPr>
            <a:xfrm flipH="1">
              <a:off x="12246699" y="4000227"/>
              <a:ext cx="30543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2347981" y="4000227"/>
              <a:ext cx="0" cy="83459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1662181" y="4307980"/>
              <a:ext cx="746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r>
                <a:rPr lang="en-US" sz="1200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n-US" sz="12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12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3.55’</a:t>
              </a:r>
              <a:endParaRPr lang="en-US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4067412" y="479542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5273697" y="5443268"/>
            <a:ext cx="7433620" cy="2682815"/>
          </a:xfrm>
          <a:custGeom>
            <a:avLst/>
            <a:gdLst>
              <a:gd name="connsiteX0" fmla="*/ 7528297 w 7528297"/>
              <a:gd name="connsiteY0" fmla="*/ 0 h 2682815"/>
              <a:gd name="connsiteX1" fmla="*/ 3232343 w 7528297"/>
              <a:gd name="connsiteY1" fmla="*/ 845389 h 2682815"/>
              <a:gd name="connsiteX2" fmla="*/ 316614 w 7528297"/>
              <a:gd name="connsiteY2" fmla="*/ 957532 h 2682815"/>
              <a:gd name="connsiteX3" fmla="*/ 213097 w 7528297"/>
              <a:gd name="connsiteY3" fmla="*/ 2682815 h 2682815"/>
              <a:gd name="connsiteX0" fmla="*/ 7528297 w 7528860"/>
              <a:gd name="connsiteY0" fmla="*/ 0 h 2682815"/>
              <a:gd name="connsiteX1" fmla="*/ 3232343 w 7528860"/>
              <a:gd name="connsiteY1" fmla="*/ 845389 h 2682815"/>
              <a:gd name="connsiteX2" fmla="*/ 316614 w 7528860"/>
              <a:gd name="connsiteY2" fmla="*/ 957532 h 2682815"/>
              <a:gd name="connsiteX3" fmla="*/ 213097 w 7528860"/>
              <a:gd name="connsiteY3" fmla="*/ 2682815 h 2682815"/>
              <a:gd name="connsiteX0" fmla="*/ 7528297 w 7528903"/>
              <a:gd name="connsiteY0" fmla="*/ 0 h 2682815"/>
              <a:gd name="connsiteX1" fmla="*/ 3232343 w 7528903"/>
              <a:gd name="connsiteY1" fmla="*/ 845389 h 2682815"/>
              <a:gd name="connsiteX2" fmla="*/ 316614 w 7528903"/>
              <a:gd name="connsiteY2" fmla="*/ 957532 h 2682815"/>
              <a:gd name="connsiteX3" fmla="*/ 213097 w 7528903"/>
              <a:gd name="connsiteY3" fmla="*/ 2682815 h 2682815"/>
              <a:gd name="connsiteX0" fmla="*/ 7433014 w 7433620"/>
              <a:gd name="connsiteY0" fmla="*/ 0 h 2682815"/>
              <a:gd name="connsiteX1" fmla="*/ 3137060 w 7433620"/>
              <a:gd name="connsiteY1" fmla="*/ 845389 h 2682815"/>
              <a:gd name="connsiteX2" fmla="*/ 221331 w 7433620"/>
              <a:gd name="connsiteY2" fmla="*/ 957532 h 2682815"/>
              <a:gd name="connsiteX3" fmla="*/ 117814 w 7433620"/>
              <a:gd name="connsiteY3" fmla="*/ 2682815 h 26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3620" h="2682815">
                <a:moveTo>
                  <a:pt x="7433014" y="0"/>
                </a:moveTo>
                <a:cubicBezTo>
                  <a:pt x="7481897" y="601692"/>
                  <a:pt x="4563294" y="797943"/>
                  <a:pt x="3137060" y="845389"/>
                </a:cubicBezTo>
                <a:cubicBezTo>
                  <a:pt x="1710826" y="892835"/>
                  <a:pt x="457120" y="797943"/>
                  <a:pt x="221331" y="957532"/>
                </a:cubicBezTo>
                <a:cubicBezTo>
                  <a:pt x="-14458" y="1117121"/>
                  <a:pt x="-82032" y="1973292"/>
                  <a:pt x="117814" y="2682815"/>
                </a:cubicBezTo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lg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324166" y="476510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b="1" i="1" dirty="0">
                <a:solidFill>
                  <a:srgbClr val="00B050"/>
                </a:solidFill>
              </a:rPr>
              <a:t>179.4</a:t>
            </a:r>
            <a:endParaRPr lang="en-US" sz="8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2374" y="4788914"/>
            <a:ext cx="5196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b="1" i="1" dirty="0" smtClean="0">
                <a:solidFill>
                  <a:srgbClr val="00B050"/>
                </a:solidFill>
              </a:rPr>
              <a:t>179.711</a:t>
            </a:r>
            <a:endParaRPr lang="en-US" sz="8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91348" y="4903510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</a:rPr>
              <a:t>499.2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8160" y="7981515"/>
            <a:ext cx="3658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 smtClean="0">
                <a:latin typeface="Symbol" panose="05050102010706020507" pitchFamily="18" charset="2"/>
              </a:rPr>
              <a:t>g</a:t>
            </a:r>
            <a:r>
              <a:rPr lang="en-US" sz="105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endParaRPr lang="en-US" sz="105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3586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195" name="Freeform 41"/>
          <p:cNvSpPr>
            <a:spLocks/>
          </p:cNvSpPr>
          <p:nvPr/>
        </p:nvSpPr>
        <p:spPr bwMode="auto">
          <a:xfrm>
            <a:off x="9912140" y="3527426"/>
            <a:ext cx="1017481" cy="2998893"/>
          </a:xfrm>
          <a:custGeom>
            <a:avLst/>
            <a:gdLst>
              <a:gd name="T0" fmla="*/ 0 w 576"/>
              <a:gd name="T1" fmla="*/ 2147483646 h 1862"/>
              <a:gd name="T2" fmla="*/ 2147483646 w 576"/>
              <a:gd name="T3" fmla="*/ 0 h 1862"/>
              <a:gd name="T4" fmla="*/ 2147483646 w 576"/>
              <a:gd name="T5" fmla="*/ 0 h 1862"/>
              <a:gd name="T6" fmla="*/ 2147483646 w 576"/>
              <a:gd name="T7" fmla="*/ 2147483646 h 1862"/>
              <a:gd name="T8" fmla="*/ 0 w 576"/>
              <a:gd name="T9" fmla="*/ 2147483646 h 1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862"/>
              <a:gd name="T17" fmla="*/ 576 w 576"/>
              <a:gd name="T18" fmla="*/ 1862 h 1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862">
                <a:moveTo>
                  <a:pt x="0" y="1862"/>
                </a:moveTo>
                <a:lnTo>
                  <a:pt x="463" y="0"/>
                </a:lnTo>
                <a:lnTo>
                  <a:pt x="576" y="0"/>
                </a:lnTo>
                <a:lnTo>
                  <a:pt x="576" y="1862"/>
                </a:lnTo>
                <a:lnTo>
                  <a:pt x="0" y="1862"/>
                </a:lnTo>
                <a:close/>
              </a:path>
            </a:pathLst>
          </a:custGeom>
          <a:solidFill>
            <a:srgbClr val="FFC000"/>
          </a:solidFill>
          <a:ln w="3175" cmpd="sng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196" name="Line 42"/>
          <p:cNvSpPr>
            <a:spLocks noChangeShapeType="1"/>
          </p:cNvSpPr>
          <p:nvPr/>
        </p:nvSpPr>
        <p:spPr bwMode="auto">
          <a:xfrm flipV="1">
            <a:off x="10927080" y="2819400"/>
            <a:ext cx="3228763" cy="7232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197" name="Line 43"/>
          <p:cNvSpPr>
            <a:spLocks noChangeShapeType="1"/>
          </p:cNvSpPr>
          <p:nvPr/>
        </p:nvSpPr>
        <p:spPr bwMode="auto">
          <a:xfrm>
            <a:off x="8880687" y="6526319"/>
            <a:ext cx="204893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2" name="Freeform 48" descr="Light horizontal"/>
          <p:cNvSpPr>
            <a:spLocks/>
          </p:cNvSpPr>
          <p:nvPr/>
        </p:nvSpPr>
        <p:spPr bwMode="auto">
          <a:xfrm>
            <a:off x="10931949" y="3527426"/>
            <a:ext cx="1240135" cy="2998893"/>
          </a:xfrm>
          <a:custGeom>
            <a:avLst/>
            <a:gdLst>
              <a:gd name="T0" fmla="*/ 2147483646 w 595"/>
              <a:gd name="T1" fmla="*/ 2147483646 h 1288"/>
              <a:gd name="T2" fmla="*/ 0 w 595"/>
              <a:gd name="T3" fmla="*/ 0 h 1288"/>
              <a:gd name="T4" fmla="*/ 0 w 595"/>
              <a:gd name="T5" fmla="*/ 2147483646 h 1288"/>
              <a:gd name="T6" fmla="*/ 2147483646 w 595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1288"/>
              <a:gd name="T14" fmla="*/ 595 w 595"/>
              <a:gd name="T15" fmla="*/ 1288 h 1288"/>
              <a:gd name="connsiteX0" fmla="*/ 14989 w 14989"/>
              <a:gd name="connsiteY0" fmla="*/ 8196 h 10000"/>
              <a:gd name="connsiteX1" fmla="*/ 0 w 14989"/>
              <a:gd name="connsiteY1" fmla="*/ 0 h 10000"/>
              <a:gd name="connsiteX2" fmla="*/ 0 w 14989"/>
              <a:gd name="connsiteY2" fmla="*/ 10000 h 10000"/>
              <a:gd name="connsiteX3" fmla="*/ 14989 w 14989"/>
              <a:gd name="connsiteY3" fmla="*/ 8196 h 10000"/>
              <a:gd name="connsiteX0" fmla="*/ 13763 w 13763"/>
              <a:gd name="connsiteY0" fmla="*/ 9060 h 10000"/>
              <a:gd name="connsiteX1" fmla="*/ 0 w 13763"/>
              <a:gd name="connsiteY1" fmla="*/ 0 h 10000"/>
              <a:gd name="connsiteX2" fmla="*/ 0 w 13763"/>
              <a:gd name="connsiteY2" fmla="*/ 10000 h 10000"/>
              <a:gd name="connsiteX3" fmla="*/ 13763 w 13763"/>
              <a:gd name="connsiteY3" fmla="*/ 90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3" h="10000">
                <a:moveTo>
                  <a:pt x="13763" y="9060"/>
                </a:moveTo>
                <a:lnTo>
                  <a:pt x="0" y="0"/>
                </a:lnTo>
                <a:lnTo>
                  <a:pt x="0" y="10000"/>
                </a:lnTo>
                <a:lnTo>
                  <a:pt x="13763" y="906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203" name="Text Box 49"/>
          <p:cNvSpPr txBox="1">
            <a:spLocks noChangeArrowheads="1"/>
          </p:cNvSpPr>
          <p:nvPr/>
        </p:nvSpPr>
        <p:spPr bwMode="auto">
          <a:xfrm>
            <a:off x="10468400" y="6360796"/>
            <a:ext cx="270319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dirty="0">
                <a:latin typeface="Symbol" panose="05050102010706020507" pitchFamily="18" charset="2"/>
              </a:rPr>
              <a:t>s</a:t>
            </a:r>
            <a:r>
              <a:rPr lang="en-US" altLang="en-US" sz="3520" baseline="-25000" dirty="0"/>
              <a:t>h</a:t>
            </a:r>
            <a:r>
              <a:rPr lang="en-US" altLang="en-US" sz="3520" dirty="0"/>
              <a:t> = </a:t>
            </a:r>
            <a:r>
              <a:rPr lang="en-US" altLang="en-US" sz="3520" dirty="0">
                <a:latin typeface="Symbol" panose="05050102010706020507" pitchFamily="18" charset="2"/>
              </a:rPr>
              <a:t>s</a:t>
            </a:r>
            <a:r>
              <a:rPr lang="en-US" altLang="en-US" sz="3520" baseline="-25000" dirty="0"/>
              <a:t>v</a:t>
            </a:r>
            <a:r>
              <a:rPr lang="en-US" altLang="en-US" sz="3520" dirty="0"/>
              <a:t> k</a:t>
            </a:r>
            <a:r>
              <a:rPr lang="en-US" altLang="en-US" sz="3520" baseline="-25000" dirty="0"/>
              <a:t>a</a:t>
            </a:r>
          </a:p>
        </p:txBody>
      </p:sp>
      <p:sp>
        <p:nvSpPr>
          <p:cNvPr id="8204" name="Line 50"/>
          <p:cNvSpPr>
            <a:spLocks noChangeShapeType="1"/>
          </p:cNvSpPr>
          <p:nvPr/>
        </p:nvSpPr>
        <p:spPr bwMode="auto">
          <a:xfrm flipH="1">
            <a:off x="10908029" y="6240780"/>
            <a:ext cx="1272539" cy="289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 flipH="1">
            <a:off x="10906336" y="5280660"/>
            <a:ext cx="1236133" cy="2537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8206" name="Group 52"/>
          <p:cNvGrpSpPr>
            <a:grpSpLocks/>
          </p:cNvGrpSpPr>
          <p:nvPr/>
        </p:nvGrpSpPr>
        <p:grpSpPr bwMode="auto">
          <a:xfrm>
            <a:off x="11278448" y="4537713"/>
            <a:ext cx="2703194" cy="724111"/>
            <a:chOff x="4432" y="1137"/>
            <a:chExt cx="1161" cy="311"/>
          </a:xfrm>
        </p:grpSpPr>
        <p:sp>
          <p:nvSpPr>
            <p:cNvPr id="8222" name="Text Box 53"/>
            <p:cNvSpPr txBox="1">
              <a:spLocks noChangeArrowheads="1"/>
            </p:cNvSpPr>
            <p:nvPr/>
          </p:nvSpPr>
          <p:spPr bwMode="auto">
            <a:xfrm>
              <a:off x="4432" y="1137"/>
              <a:ext cx="116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20" dirty="0" smtClean="0"/>
                <a:t>P</a:t>
              </a:r>
              <a:r>
                <a:rPr lang="en-US" altLang="en-US" sz="3520" baseline="-25000" dirty="0" smtClean="0"/>
                <a:t>a</a:t>
              </a:r>
              <a:r>
                <a:rPr lang="en-US" altLang="en-US" sz="3520" dirty="0" smtClean="0"/>
                <a:t>=</a:t>
              </a:r>
              <a:r>
                <a:rPr lang="en-US" altLang="en-US" sz="4107" dirty="0" smtClean="0">
                  <a:latin typeface="Symbol" panose="05050102010706020507" pitchFamily="18" charset="2"/>
                </a:rPr>
                <a:t>g</a:t>
              </a:r>
              <a:r>
                <a:rPr lang="en-US" altLang="en-US" sz="3520" dirty="0" smtClean="0"/>
                <a:t>H k</a:t>
              </a:r>
              <a:r>
                <a:rPr lang="en-US" altLang="en-US" sz="3520" baseline="-25000" dirty="0" smtClean="0"/>
                <a:t>a</a:t>
              </a:r>
              <a:endParaRPr lang="en-US" altLang="en-US" sz="3520" baseline="-25000" dirty="0"/>
            </a:p>
          </p:txBody>
        </p:sp>
        <p:sp>
          <p:nvSpPr>
            <p:cNvPr id="8223" name="Rectangle 54"/>
            <p:cNvSpPr>
              <a:spLocks noChangeArrowheads="1"/>
            </p:cNvSpPr>
            <p:nvPr/>
          </p:nvSpPr>
          <p:spPr bwMode="auto">
            <a:xfrm>
              <a:off x="5122" y="1149"/>
              <a:ext cx="12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67" dirty="0"/>
                <a:t>2</a:t>
              </a:r>
            </a:p>
          </p:txBody>
        </p:sp>
      </p:grp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504933" y="1778694"/>
            <a:ext cx="66497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  <a:r>
              <a:rPr lang="en-US" altLang="en-US" sz="20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Backfill unit weight (</a:t>
            </a:r>
            <a:r>
              <a:rPr lang="en-US" altLang="en-US" sz="2000" dirty="0">
                <a:latin typeface="Symbol" panose="05050102010706020507" pitchFamily="18" charset="2"/>
              </a:rPr>
              <a:t>g</a:t>
            </a:r>
            <a:r>
              <a:rPr lang="en-US" altLang="en-US" sz="20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Angle of soil friction (</a:t>
            </a:r>
            <a:r>
              <a:rPr lang="en-US" altLang="en-US" sz="2000" dirty="0">
                <a:latin typeface="Symbol" panose="05050102010706020507" pitchFamily="18" charset="2"/>
              </a:rPr>
              <a:t>f</a:t>
            </a:r>
            <a:r>
              <a:rPr lang="en-US" altLang="en-US" sz="2000" dirty="0"/>
              <a:t>) = </a:t>
            </a:r>
            <a:r>
              <a:rPr lang="en-US" altLang="en-US" sz="2000" dirty="0" smtClean="0"/>
              <a:t>30</a:t>
            </a:r>
            <a:r>
              <a:rPr lang="en-US" altLang="en-US" sz="2000" baseline="30000" dirty="0" smtClean="0"/>
              <a:t>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- Ground surface slope </a:t>
            </a:r>
            <a:r>
              <a:rPr lang="en-US" altLang="en-US" sz="2000" dirty="0" smtClean="0">
                <a:latin typeface="Symbol" panose="05050102010706020507" pitchFamily="18" charset="2"/>
              </a:rPr>
              <a:t>a</a:t>
            </a:r>
            <a:r>
              <a:rPr lang="en-US" altLang="en-US" sz="2000" dirty="0" smtClean="0"/>
              <a:t> = 10</a:t>
            </a:r>
            <a:r>
              <a:rPr lang="en-US" altLang="en-US" sz="2000" baseline="30000" dirty="0" smtClean="0"/>
              <a:t>o</a:t>
            </a:r>
            <a:endParaRPr lang="en-US" altLang="en-US" sz="2000" baseline="30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Assume wall to be </a:t>
            </a:r>
            <a:r>
              <a:rPr lang="en-US" altLang="en-US" sz="2000" dirty="0" smtClean="0"/>
              <a:t>smooth (</a:t>
            </a:r>
            <a:r>
              <a:rPr lang="en-US" altLang="en-US" sz="2000" dirty="0" smtClean="0">
                <a:latin typeface="Symbol" panose="05050102010706020507" pitchFamily="18" charset="2"/>
              </a:rPr>
              <a:t>d</a:t>
            </a:r>
            <a:r>
              <a:rPr lang="en-US" altLang="en-US" sz="2000" dirty="0" smtClean="0"/>
              <a:t>=0)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Find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Lateral force P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Solution</a:t>
            </a:r>
            <a:r>
              <a:rPr lang="en-US" altLang="en-US" sz="20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498155" y="1178933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- 4</a:t>
            </a:r>
            <a:endParaRPr lang="en-US" altLang="en-US" sz="2640" dirty="0"/>
          </a:p>
        </p:txBody>
      </p:sp>
      <p:sp>
        <p:nvSpPr>
          <p:cNvPr id="8211" name="Line 70"/>
          <p:cNvSpPr>
            <a:spLocks noChangeShapeType="1"/>
          </p:cNvSpPr>
          <p:nvPr/>
        </p:nvSpPr>
        <p:spPr bwMode="auto">
          <a:xfrm flipH="1">
            <a:off x="9402234" y="5529792"/>
            <a:ext cx="12433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2" name="Line 71"/>
          <p:cNvSpPr>
            <a:spLocks noChangeShapeType="1"/>
          </p:cNvSpPr>
          <p:nvPr/>
        </p:nvSpPr>
        <p:spPr bwMode="auto">
          <a:xfrm>
            <a:off x="9681633" y="5529793"/>
            <a:ext cx="0" cy="991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3" name="Text Box 72"/>
          <p:cNvSpPr txBox="1">
            <a:spLocks noChangeArrowheads="1"/>
          </p:cNvSpPr>
          <p:nvPr/>
        </p:nvSpPr>
        <p:spPr bwMode="auto">
          <a:xfrm>
            <a:off x="8546383" y="5757969"/>
            <a:ext cx="1374094" cy="4535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/>
              <a:t>y</a:t>
            </a:r>
            <a:r>
              <a:rPr lang="en-US" altLang="en-US" sz="2347" baseline="-25000" dirty="0"/>
              <a:t>a</a:t>
            </a:r>
            <a:r>
              <a:rPr lang="en-US" altLang="en-US" sz="2347" dirty="0"/>
              <a:t> = 12/3</a:t>
            </a:r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V="1">
            <a:off x="10936817" y="5795010"/>
            <a:ext cx="3228763" cy="72326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flipV="1">
            <a:off x="10913957" y="4615815"/>
            <a:ext cx="4097443" cy="92329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6" name="Group 5"/>
          <p:cNvGrpSpPr/>
          <p:nvPr/>
        </p:nvGrpSpPr>
        <p:grpSpPr>
          <a:xfrm>
            <a:off x="13407390" y="2701290"/>
            <a:ext cx="1404266" cy="460403"/>
            <a:chOff x="13407390" y="2701290"/>
            <a:chExt cx="1404266" cy="46040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407390" y="2971800"/>
              <a:ext cx="7658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4093190" y="270129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600" i="1" dirty="0" smtClean="0">
                  <a:solidFill>
                    <a:srgbClr val="C00000"/>
                  </a:solidFill>
                </a:rPr>
                <a:t> = 10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5" name="Arc 4"/>
            <p:cNvSpPr/>
            <p:nvPr/>
          </p:nvSpPr>
          <p:spPr>
            <a:xfrm rot="21148907">
              <a:off x="13691236" y="2727960"/>
              <a:ext cx="203835" cy="305752"/>
            </a:xfrm>
            <a:prstGeom prst="arc">
              <a:avLst/>
            </a:prstGeom>
            <a:ln w="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4370647">
              <a:off x="13636645" y="2871388"/>
              <a:ext cx="291588" cy="289021"/>
            </a:xfrm>
            <a:prstGeom prst="arc">
              <a:avLst>
                <a:gd name="adj1" fmla="val 16200000"/>
                <a:gd name="adj2" fmla="val 21253563"/>
              </a:avLst>
            </a:prstGeom>
            <a:ln w="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834110" y="4612566"/>
            <a:ext cx="1404266" cy="460403"/>
            <a:chOff x="13407390" y="2701290"/>
            <a:chExt cx="1404266" cy="46040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3407390" y="2971800"/>
              <a:ext cx="76581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4093190" y="270129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600" i="1" dirty="0" smtClean="0">
                  <a:solidFill>
                    <a:srgbClr val="C00000"/>
                  </a:solidFill>
                </a:rPr>
                <a:t> = 10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Arc 43"/>
            <p:cNvSpPr/>
            <p:nvPr/>
          </p:nvSpPr>
          <p:spPr>
            <a:xfrm rot="21148907">
              <a:off x="13691236" y="2727960"/>
              <a:ext cx="203835" cy="305752"/>
            </a:xfrm>
            <a:prstGeom prst="arc">
              <a:avLst/>
            </a:prstGeom>
            <a:ln w="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4370647">
              <a:off x="13636645" y="2871388"/>
              <a:ext cx="291588" cy="289021"/>
            </a:xfrm>
            <a:prstGeom prst="arc">
              <a:avLst>
                <a:gd name="adj1" fmla="val 16200000"/>
                <a:gd name="adj2" fmla="val 21253563"/>
              </a:avLst>
            </a:prstGeom>
            <a:ln w="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447395" y="5694045"/>
            <a:ext cx="1404266" cy="460403"/>
            <a:chOff x="13407390" y="2701290"/>
            <a:chExt cx="1404266" cy="4604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3407390" y="2971800"/>
              <a:ext cx="76581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4093190" y="270129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600" i="1" dirty="0" smtClean="0">
                  <a:solidFill>
                    <a:srgbClr val="C00000"/>
                  </a:solidFill>
                </a:rPr>
                <a:t> = 10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49" name="Arc 48"/>
            <p:cNvSpPr/>
            <p:nvPr/>
          </p:nvSpPr>
          <p:spPr>
            <a:xfrm rot="21148907">
              <a:off x="13691236" y="2727960"/>
              <a:ext cx="203835" cy="305752"/>
            </a:xfrm>
            <a:prstGeom prst="arc">
              <a:avLst/>
            </a:prstGeom>
            <a:ln w="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4370647">
              <a:off x="13636645" y="2871388"/>
              <a:ext cx="291588" cy="289021"/>
            </a:xfrm>
            <a:prstGeom prst="arc">
              <a:avLst>
                <a:gd name="adj1" fmla="val 16200000"/>
                <a:gd name="adj2" fmla="val 21253563"/>
              </a:avLst>
            </a:prstGeom>
            <a:ln w="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98003" y="1841876"/>
                <a:ext cx="3082126" cy="66466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rad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003" y="1841876"/>
                <a:ext cx="3082126" cy="6646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3590" y="5408255"/>
                <a:ext cx="7496989" cy="703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rad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= 0.35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0" y="5408255"/>
                <a:ext cx="7496989" cy="703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318087" y="3737138"/>
            <a:ext cx="2033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i="1" dirty="0" smtClean="0"/>
              <a:t>Friction between wall and soil</a:t>
            </a:r>
          </a:p>
          <a:p>
            <a:pPr algn="ctr"/>
            <a:r>
              <a:rPr lang="en-US" altLang="en-US" sz="1200" i="1" dirty="0" smtClean="0"/>
              <a:t>(</a:t>
            </a:r>
            <a:r>
              <a:rPr lang="en-US" altLang="en-US" sz="1200" i="1" dirty="0" smtClean="0">
                <a:latin typeface="Symbol" panose="05050102010706020507" pitchFamily="18" charset="2"/>
              </a:rPr>
              <a:t>d</a:t>
            </a:r>
            <a:r>
              <a:rPr lang="en-US" altLang="en-US" sz="1200" i="1" dirty="0" smtClean="0"/>
              <a:t>=0)</a:t>
            </a:r>
            <a:endParaRPr lang="en-US" sz="1200" i="1" dirty="0"/>
          </a:p>
        </p:txBody>
      </p:sp>
      <p:sp>
        <p:nvSpPr>
          <p:cNvPr id="10" name="Freeform 9"/>
          <p:cNvSpPr/>
          <p:nvPr/>
        </p:nvSpPr>
        <p:spPr>
          <a:xfrm>
            <a:off x="9323408" y="4132162"/>
            <a:ext cx="1608881" cy="539559"/>
          </a:xfrm>
          <a:custGeom>
            <a:avLst/>
            <a:gdLst>
              <a:gd name="connsiteX0" fmla="*/ 0 w 1608881"/>
              <a:gd name="connsiteY0" fmla="*/ 0 h 539559"/>
              <a:gd name="connsiteX1" fmla="*/ 353027 w 1608881"/>
              <a:gd name="connsiteY1" fmla="*/ 480349 h 539559"/>
              <a:gd name="connsiteX2" fmla="*/ 1608881 w 1608881"/>
              <a:gd name="connsiteY2" fmla="*/ 515073 h 5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8881" h="539559">
                <a:moveTo>
                  <a:pt x="0" y="0"/>
                </a:moveTo>
                <a:cubicBezTo>
                  <a:pt x="42440" y="197252"/>
                  <a:pt x="84880" y="394504"/>
                  <a:pt x="353027" y="480349"/>
                </a:cubicBezTo>
                <a:cubicBezTo>
                  <a:pt x="621174" y="566194"/>
                  <a:pt x="1115027" y="540633"/>
                  <a:pt x="1608881" y="515073"/>
                </a:cubicBezTo>
              </a:path>
            </a:pathLst>
          </a:custGeom>
          <a:noFill/>
          <a:ln w="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512921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0.5x483x12 = 2,898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115x12x0.35= 483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512921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0.5x483x12 = 2,898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115x12x0.35= 483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51"/>
          <p:cNvSpPr txBox="1"/>
          <p:nvPr/>
        </p:nvSpPr>
        <p:spPr>
          <a:xfrm>
            <a:off x="10688058" y="3466917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10893798" y="35205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672453" y="6458007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55" name="Oval 54"/>
          <p:cNvSpPr/>
          <p:nvPr/>
        </p:nvSpPr>
        <p:spPr>
          <a:xfrm>
            <a:off x="10878193" y="651166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4119257" y="5943600"/>
            <a:ext cx="3380895" cy="2035834"/>
          </a:xfrm>
          <a:custGeom>
            <a:avLst/>
            <a:gdLst>
              <a:gd name="connsiteX0" fmla="*/ 3351218 w 3380895"/>
              <a:gd name="connsiteY0" fmla="*/ 0 h 2035834"/>
              <a:gd name="connsiteX1" fmla="*/ 2945777 w 3380895"/>
              <a:gd name="connsiteY1" fmla="*/ 336430 h 2035834"/>
              <a:gd name="connsiteX2" fmla="*/ 323347 w 3380895"/>
              <a:gd name="connsiteY2" fmla="*/ 448574 h 2035834"/>
              <a:gd name="connsiteX3" fmla="*/ 133566 w 3380895"/>
              <a:gd name="connsiteY3" fmla="*/ 2035834 h 20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895" h="2035834">
                <a:moveTo>
                  <a:pt x="3351218" y="0"/>
                </a:moveTo>
                <a:cubicBezTo>
                  <a:pt x="3400820" y="130834"/>
                  <a:pt x="3450422" y="261668"/>
                  <a:pt x="2945777" y="336430"/>
                </a:cubicBezTo>
                <a:cubicBezTo>
                  <a:pt x="2441132" y="411192"/>
                  <a:pt x="792049" y="165340"/>
                  <a:pt x="323347" y="448574"/>
                </a:cubicBezTo>
                <a:cubicBezTo>
                  <a:pt x="-145355" y="731808"/>
                  <a:pt x="-5895" y="1383821"/>
                  <a:pt x="133566" y="2035834"/>
                </a:cubicBez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headEnd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83064" y="1775029"/>
            <a:ext cx="664972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  <a:r>
              <a:rPr lang="en-US" altLang="en-US" sz="20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Backfill unit weight (</a:t>
            </a:r>
            <a:r>
              <a:rPr lang="en-US" altLang="en-US" sz="2000" dirty="0">
                <a:latin typeface="Symbol" panose="05050102010706020507" pitchFamily="18" charset="2"/>
              </a:rPr>
              <a:t>g</a:t>
            </a:r>
            <a:r>
              <a:rPr lang="en-US" altLang="en-US" sz="20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Angle of soil friction (</a:t>
            </a:r>
            <a:r>
              <a:rPr lang="en-US" altLang="en-US" sz="2000" dirty="0">
                <a:latin typeface="Symbol" panose="05050102010706020507" pitchFamily="18" charset="2"/>
              </a:rPr>
              <a:t>f</a:t>
            </a:r>
            <a:r>
              <a:rPr lang="en-US" altLang="en-US" sz="2000" dirty="0"/>
              <a:t>) = 30</a:t>
            </a:r>
            <a:r>
              <a:rPr lang="en-US" altLang="en-US" sz="2000" baseline="30000" dirty="0"/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Assume wall to be </a:t>
            </a:r>
            <a:r>
              <a:rPr lang="en-US" altLang="en-US" sz="2000" dirty="0" smtClean="0"/>
              <a:t>smooth (</a:t>
            </a:r>
            <a:r>
              <a:rPr lang="en-US" altLang="en-US" sz="2000" dirty="0" smtClean="0">
                <a:latin typeface="Symbol" panose="05050102010706020507" pitchFamily="18" charset="2"/>
              </a:rPr>
              <a:t>d</a:t>
            </a:r>
            <a:r>
              <a:rPr lang="en-US" altLang="en-US" sz="2000" dirty="0" smtClean="0"/>
              <a:t>=0)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Find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Lateral force P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Solution</a:t>
            </a:r>
            <a:r>
              <a:rPr lang="en-US" altLang="en-US" sz="20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2471" y="1161570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- 5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2981" y="5511882"/>
                <a:ext cx="3832524" cy="651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=0.33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1" y="5511882"/>
                <a:ext cx="3832524" cy="651076"/>
              </a:xfrm>
              <a:prstGeom prst="rect">
                <a:avLst/>
              </a:prstGeom>
              <a:blipFill rotWithShape="0">
                <a:blip r:embed="rId2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9702408"/>
                  </p:ext>
                </p:extLst>
              </p:nvPr>
            </p:nvGraphicFramePr>
            <p:xfrm>
              <a:off x="383064" y="7320204"/>
              <a:ext cx="4675632" cy="17844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2736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2736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115x12x0.33</a:t>
                          </a:r>
                          <a:r>
                            <a:rPr lang="en-US" sz="1600" b="1" baseline="0" dirty="0" smtClean="0">
                              <a:solidFill>
                                <a:srgbClr val="00B050"/>
                              </a:solidFill>
                            </a:rPr>
                            <a:t> = 455.4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9702408"/>
                  </p:ext>
                </p:extLst>
              </p:nvPr>
            </p:nvGraphicFramePr>
            <p:xfrm>
              <a:off x="383064" y="7320204"/>
              <a:ext cx="4675632" cy="17844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345" t="-2459" r="-119795" b="-15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0344" t="-2459" r="-573" b="-15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115x12x0.33</a:t>
                          </a:r>
                          <a:r>
                            <a:rPr lang="en-US" sz="1600" b="1" baseline="0" dirty="0" smtClean="0">
                              <a:solidFill>
                                <a:srgbClr val="00B050"/>
                              </a:solidFill>
                            </a:rPr>
                            <a:t> = 455.4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467399"/>
                  </p:ext>
                </p:extLst>
              </p:nvPr>
            </p:nvGraphicFramePr>
            <p:xfrm>
              <a:off x="5381477" y="7335136"/>
              <a:ext cx="9868047" cy="25041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21223"/>
                    <a:gridCol w="6346824"/>
                  </a:tblGrid>
                  <a:tr h="556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Lateral Force P</a:t>
                          </a:r>
                        </a:p>
                        <a:p>
                          <a:pPr algn="ctr"/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Distance to O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2914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2060"/>
                              </a:solidFill>
                            </a:rPr>
                            <a:t>1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150 x 0.33 x 12 = 594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</a:rPr>
                            <a:t>12/2=</a:t>
                          </a:r>
                          <a:r>
                            <a:rPr lang="en-US" sz="1400" b="1" baseline="0" dirty="0" smtClean="0">
                              <a:solidFill>
                                <a:srgbClr val="00206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914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0.5x115x12</a:t>
                          </a:r>
                          <a:r>
                            <a:rPr lang="en-US" sz="1600" b="1" baseline="30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x0.33 = 2,732.4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12/3 = 4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</a:tr>
                  <a:tr h="982251"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R 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3,326.4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600" baseline="0" dirty="0" smtClean="0">
                              <a:solidFill>
                                <a:srgbClr val="C00000"/>
                              </a:solidFill>
                            </a:rPr>
                            <a:t>Take Moment about Point O 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6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600" baseline="0" dirty="0" smtClean="0">
                              <a:solidFill>
                                <a:srgbClr val="C00000"/>
                              </a:solidFill>
                            </a:rPr>
                            <a:t> 594x6 +2732.4 x (12/3) = 14,493.6</a:t>
                          </a:r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800" b="1" baseline="0" dirty="0" smtClean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:r>
                            <a:rPr lang="en-US" sz="1800" b="1" baseline="-25000" dirty="0" smtClean="0">
                              <a:solidFill>
                                <a:srgbClr val="C00000"/>
                              </a:solidFill>
                            </a:rPr>
                            <a:t>a</a:t>
                          </a:r>
                          <a:r>
                            <a:rPr lang="en-US" sz="1800" baseline="0" dirty="0" smtClean="0">
                              <a:solidFill>
                                <a:srgbClr val="C00000"/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8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80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8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8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14,493.6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3,326.4</m:t>
                                  </m:r>
                                </m:den>
                              </m:f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467399"/>
                  </p:ext>
                </p:extLst>
              </p:nvPr>
            </p:nvGraphicFramePr>
            <p:xfrm>
              <a:off x="5381477" y="7335136"/>
              <a:ext cx="9868047" cy="25041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21223"/>
                    <a:gridCol w="634682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Lateral Force P</a:t>
                          </a:r>
                        </a:p>
                        <a:p>
                          <a:pPr algn="ctr"/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Distance to O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2060"/>
                              </a:solidFill>
                            </a:rPr>
                            <a:t>1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150 x 0.33 x 12 = 594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</a:rPr>
                            <a:t>12/2=</a:t>
                          </a:r>
                          <a:r>
                            <a:rPr lang="en-US" sz="1400" b="1" baseline="0" dirty="0" smtClean="0">
                              <a:solidFill>
                                <a:srgbClr val="00206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0.5x115x12</a:t>
                          </a:r>
                          <a:r>
                            <a:rPr lang="en-US" sz="1600" b="1" baseline="30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x0.33 = 2,732.4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12/3 = 4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</a:tr>
                  <a:tr h="1193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73" t="-112755" r="-180623" b="-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55566" t="-112755" r="-192" b="-244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4" name="Group 13"/>
          <p:cNvGrpSpPr/>
          <p:nvPr/>
        </p:nvGrpSpPr>
        <p:grpSpPr>
          <a:xfrm>
            <a:off x="7621530" y="1775029"/>
            <a:ext cx="7741417" cy="5058581"/>
            <a:chOff x="9072335" y="2902558"/>
            <a:chExt cx="6292543" cy="4111823"/>
          </a:xfrm>
        </p:grpSpPr>
        <p:sp>
          <p:nvSpPr>
            <p:cNvPr id="37" name="Rectangle 36"/>
            <p:cNvSpPr/>
            <p:nvPr/>
          </p:nvSpPr>
          <p:spPr>
            <a:xfrm>
              <a:off x="11566911" y="3438491"/>
              <a:ext cx="2464723" cy="2990884"/>
            </a:xfrm>
            <a:prstGeom prst="rect">
              <a:avLst/>
            </a:prstGeom>
            <a:gradFill>
              <a:gsLst>
                <a:gs pos="1000">
                  <a:schemeClr val="accent6">
                    <a:lumMod val="20000"/>
                    <a:lumOff val="80000"/>
                  </a:schemeClr>
                </a:gs>
                <a:gs pos="74000">
                  <a:schemeClr val="bg1"/>
                </a:gs>
              </a:gsLst>
              <a:lin ang="5400000" scaled="1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540843" y="3430059"/>
              <a:ext cx="1017481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accent4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>
              <a:off x="11535040" y="3430059"/>
              <a:ext cx="204893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509390" y="6428952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2017852" y="3430059"/>
              <a:ext cx="901064" cy="2998893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1288">
                  <a:moveTo>
                    <a:pt x="595" y="1288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595" y="128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mpd="sng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551143" y="6356893"/>
                  <a:ext cx="2903002" cy="657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en-US" sz="1200" b="1" i="1" dirty="0" smtClean="0">
                      <a:solidFill>
                        <a:srgbClr val="FF0000"/>
                      </a:solidFill>
                      <a:latin typeface="Symbol" panose="05050102010706020507" pitchFamily="18" charset="2"/>
                    </a:rPr>
                    <a:t>s</a:t>
                  </a:r>
                  <a:r>
                    <a:rPr lang="en-US" altLang="en-US" sz="1200" b="1" i="1" baseline="-25000" dirty="0" smtClean="0">
                      <a:solidFill>
                        <a:srgbClr val="FF0000"/>
                      </a:solidFill>
                    </a:rPr>
                    <a:t>h2</a:t>
                  </a:r>
                  <a:r>
                    <a:rPr lang="en-US" altLang="en-US" sz="1000" i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1000" i="1" dirty="0"/>
                    <a:t>= </a:t>
                  </a:r>
                  <a:r>
                    <a:rPr lang="en-US" altLang="en-US" sz="1000" i="1" dirty="0">
                      <a:latin typeface="Symbol" panose="05050102010706020507" pitchFamily="18" charset="2"/>
                    </a:rPr>
                    <a:t>s</a:t>
                  </a:r>
                  <a:r>
                    <a:rPr lang="en-US" altLang="en-US" sz="1000" i="1" baseline="-25000" dirty="0"/>
                    <a:t>v</a:t>
                  </a:r>
                  <a:r>
                    <a:rPr lang="en-US" altLang="en-US" sz="1000" i="1" dirty="0"/>
                    <a:t> </a:t>
                  </a:r>
                  <a:r>
                    <a:rPr lang="en-US" altLang="en-US" sz="1000" i="1" dirty="0" smtClean="0"/>
                    <a:t>k</a:t>
                  </a:r>
                  <a:r>
                    <a:rPr lang="en-US" altLang="en-US" sz="1000" i="1" baseline="-25000" dirty="0" smtClean="0"/>
                    <a:t>a</a:t>
                  </a:r>
                  <a:r>
                    <a:rPr lang="en-US" altLang="en-US" sz="1000" i="1" dirty="0" smtClean="0"/>
                    <a:t>=</a:t>
                  </a:r>
                  <a:r>
                    <a:rPr lang="en-US" altLang="en-US" sz="1000" i="1" dirty="0" smtClean="0">
                      <a:latin typeface="Symbol" panose="05050102010706020507" pitchFamily="18" charset="2"/>
                    </a:rPr>
                    <a:t>g </a:t>
                  </a:r>
                  <a:r>
                    <a:rPr lang="en-US" altLang="en-US" sz="1000" i="1" dirty="0" smtClean="0"/>
                    <a:t>Hk</a:t>
                  </a:r>
                  <a:r>
                    <a:rPr lang="en-US" altLang="en-US" sz="1000" i="1" baseline="-25000" dirty="0" smtClean="0"/>
                    <a:t>a</a:t>
                  </a:r>
                  <a:r>
                    <a:rPr lang="en-US" altLang="en-US" sz="1000" i="1" dirty="0" smtClean="0"/>
                    <a:t>=</a:t>
                  </a:r>
                  <a:r>
                    <a:rPr lang="en-US" sz="1000" i="1" dirty="0" smtClean="0">
                      <a:solidFill>
                        <a:srgbClr val="FF0000"/>
                      </a:solidFill>
                    </a:rPr>
                    <a:t>115x12x0.33</a:t>
                  </a:r>
                  <a:r>
                    <a:rPr lang="en-US" sz="1000" i="1" dirty="0">
                      <a:solidFill>
                        <a:srgbClr val="FF0000"/>
                      </a:solidFill>
                    </a:rPr>
                    <a:t>= </a:t>
                  </a:r>
                  <a:r>
                    <a:rPr lang="en-US" sz="1000" i="1" dirty="0" smtClean="0">
                      <a:solidFill>
                        <a:srgbClr val="FF0000"/>
                      </a:solidFill>
                    </a:rPr>
                    <a:t>455.4 </a:t>
                  </a:r>
                  <a:r>
                    <a:rPr lang="en-US" sz="1000" i="1" dirty="0">
                      <a:solidFill>
                        <a:srgbClr val="FF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</m:den>
                      </m:f>
                      <m:r>
                        <a:rPr lang="en-US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000" i="1" dirty="0"/>
                </a:p>
                <a:p>
                  <a:pPr>
                    <a:spcBef>
                      <a:spcPct val="0"/>
                    </a:spcBef>
                    <a:buNone/>
                  </a:pPr>
                  <a:endParaRPr lang="en-US" sz="1000" i="1" dirty="0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000" i="1" dirty="0"/>
                </a:p>
              </p:txBody>
            </p:sp>
          </mc:Choice>
          <mc:Fallback xmlns="">
            <p:sp>
              <p:nvSpPr>
                <p:cNvPr id="8203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51143" y="6356893"/>
                  <a:ext cx="2903002" cy="6574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1" t="-150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560333" y="6422814"/>
              <a:ext cx="89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5" name="Line 51"/>
            <p:cNvSpPr>
              <a:spLocks noChangeShapeType="1"/>
            </p:cNvSpPr>
            <p:nvPr/>
          </p:nvSpPr>
          <p:spPr bwMode="auto">
            <a:xfrm flipH="1">
              <a:off x="12020565" y="5447524"/>
              <a:ext cx="124798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>
              <a:off x="10030937" y="5432425"/>
              <a:ext cx="12433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10310336" y="5432426"/>
              <a:ext cx="0" cy="991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9713771" y="5682315"/>
              <a:ext cx="974946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i="1" dirty="0"/>
                <a:t>y</a:t>
              </a:r>
              <a:r>
                <a:rPr lang="en-US" altLang="en-US" sz="1050" i="1" baseline="-25000" dirty="0"/>
                <a:t>a</a:t>
              </a:r>
              <a:r>
                <a:rPr lang="en-US" altLang="en-US" sz="1050" i="1" dirty="0"/>
                <a:t> = </a:t>
              </a:r>
              <a:r>
                <a:rPr lang="en-US" altLang="en-US" sz="1050" i="1" dirty="0" smtClean="0"/>
                <a:t>12/3 = 4’</a:t>
              </a:r>
              <a:endParaRPr lang="en-US" altLang="en-US" sz="1050" i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060509" y="3360145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Symbol" panose="05050102010706020507" pitchFamily="18" charset="2"/>
                </a:rPr>
                <a:t>b</a:t>
              </a:r>
              <a:r>
                <a:rPr lang="en-US" sz="1200" i="1" dirty="0" smtClean="0"/>
                <a:t> = 0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3046287" y="5364999"/>
                  <a:ext cx="2318591" cy="5303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1200" dirty="0" smtClean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00B050"/>
                      </a:solidFill>
                    </a:rPr>
                    <a:t>0.5x</a:t>
                  </a:r>
                  <a:r>
                    <a:rPr lang="en-US" sz="1200" i="1" dirty="0" smtClean="0">
                      <a:solidFill>
                        <a:srgbClr val="00B050"/>
                      </a:solidFill>
                    </a:rPr>
                    <a:t>115x12</a:t>
                  </a:r>
                  <a:r>
                    <a:rPr lang="en-US" sz="1200" i="1" baseline="30000" dirty="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en-US" sz="1200" i="1" dirty="0" smtClean="0">
                      <a:solidFill>
                        <a:srgbClr val="00B050"/>
                      </a:solidFill>
                    </a:rPr>
                    <a:t>x0.33</a:t>
                  </a:r>
                  <a:r>
                    <a:rPr lang="en-US" sz="1200" dirty="0" smtClean="0">
                      <a:solidFill>
                        <a:srgbClr val="00B050"/>
                      </a:solidFill>
                    </a:rPr>
                    <a:t>=2,732.4 </a:t>
                  </a:r>
                  <a:r>
                    <a:rPr lang="en-US" sz="1200" i="1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lb/ft</a:t>
                  </a:r>
                  <a:endParaRPr lang="en-US" sz="12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6287" y="5364999"/>
                  <a:ext cx="2318591" cy="53033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23" t="-1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11327818" y="3362111"/>
              <a:ext cx="288862" cy="338554"/>
            </a:xfrm>
            <a:prstGeom prst="rect">
              <a:avLst/>
            </a:prstGeom>
            <a:noFill/>
            <a:ln w="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1533558" y="34157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1528795" y="64056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322738" y="6364393"/>
              <a:ext cx="288862" cy="338554"/>
            </a:xfrm>
            <a:prstGeom prst="rect">
              <a:avLst/>
            </a:prstGeom>
            <a:noFill/>
            <a:ln w="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9255215" y="3430197"/>
              <a:ext cx="158105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9072335" y="6424857"/>
              <a:ext cx="158105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9472385" y="3434007"/>
              <a:ext cx="0" cy="300990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106625" y="4664637"/>
              <a:ext cx="7793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H=12ft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431854" y="3661804"/>
              <a:ext cx="7425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Symbol" panose="05050102010706020507" pitchFamily="18" charset="2"/>
                <a:buChar char="g"/>
              </a:pPr>
              <a:r>
                <a:rPr lang="en-US" altLang="en-US" sz="1050" i="1" dirty="0" smtClean="0"/>
                <a:t>= 115 pcf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050" i="1" dirty="0" smtClean="0">
                  <a:latin typeface="Symbol" panose="05050102010706020507" pitchFamily="18" charset="2"/>
                </a:rPr>
                <a:t>f</a:t>
              </a:r>
              <a:r>
                <a:rPr lang="en-US" altLang="en-US" sz="1050" i="1" dirty="0" smtClean="0"/>
                <a:t>= 30</a:t>
              </a:r>
              <a:r>
                <a:rPr lang="en-US" altLang="en-US" sz="1050" i="1" baseline="30000" dirty="0" smtClean="0"/>
                <a:t>o</a:t>
              </a:r>
              <a:endParaRPr lang="en-US" altLang="en-US" sz="1050" i="1" baseline="30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579718" y="3200391"/>
              <a:ext cx="2330719" cy="228600"/>
              <a:chOff x="10502941" y="8077200"/>
              <a:chExt cx="2330719" cy="2286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050294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065832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1081370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096908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1112446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11279846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1435227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1590608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1745989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190137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205675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1221213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1236751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1252289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1267827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283366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12192130" y="2902558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200" i="1" dirty="0" smtClean="0">
                  <a:solidFill>
                    <a:srgbClr val="0070C0"/>
                  </a:solidFill>
                </a:rPr>
                <a:t> =150 lb/ft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5400000">
              <a:off x="10293976" y="4766615"/>
              <a:ext cx="2901106" cy="398177"/>
              <a:chOff x="10502941" y="8077200"/>
              <a:chExt cx="2330719" cy="22860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1050294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065832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1081370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096908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112446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1279846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11435227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11590608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11745989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190137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205675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1221213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236751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1252289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267827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1283366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11555205" y="3438491"/>
              <a:ext cx="388413" cy="2990884"/>
            </a:xfrm>
            <a:prstGeom prst="rect">
              <a:avLst/>
            </a:prstGeom>
            <a:solidFill>
              <a:srgbClr val="00B0F0">
                <a:alpha val="19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flipH="1">
              <a:off x="11557386" y="5003191"/>
              <a:ext cx="1247987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572686" y="4774349"/>
              <a:ext cx="830420" cy="22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</a:t>
              </a:r>
              <a:r>
                <a:rPr lang="en-US" sz="12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 </a:t>
              </a:r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q x H x k</a:t>
              </a:r>
              <a:r>
                <a:rPr lang="en-US" sz="12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</a:t>
              </a:r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endPara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27818" y="619412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</a:t>
              </a:r>
              <a:endParaRPr lang="en-US" sz="1200" b="1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H="1">
              <a:off x="11574514" y="5276475"/>
              <a:ext cx="1283969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12826008" y="5032315"/>
                  <a:ext cx="24135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𝟑𝟐𝟔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𝒍𝒃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𝒇𝒕</m:t>
                        </m:r>
                      </m:oMath>
                    </m:oMathPara>
                  </a14:m>
                  <a:endParaRPr lang="en-US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26008" y="5032315"/>
                  <a:ext cx="2413517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/>
            <p:nvPr/>
          </p:nvCxnSpPr>
          <p:spPr>
            <a:xfrm flipV="1">
              <a:off x="11322738" y="5276475"/>
              <a:ext cx="0" cy="11529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0631923" y="5980033"/>
              <a:ext cx="746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Y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a </a:t>
              </a:r>
              <a:r>
                <a:rPr lang="en-US" sz="1200" dirty="0" smtClean="0">
                  <a:solidFill>
                    <a:srgbClr val="FF0000"/>
                  </a:solidFill>
                </a:rPr>
                <a:t>= 4.36’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Line 70"/>
            <p:cNvSpPr>
              <a:spLocks noChangeShapeType="1"/>
            </p:cNvSpPr>
            <p:nvPr/>
          </p:nvSpPr>
          <p:spPr bwMode="auto">
            <a:xfrm flipH="1">
              <a:off x="10310336" y="5260600"/>
              <a:ext cx="124333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6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w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740411"/>
            <a:ext cx="13970000" cy="93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Freeform 3" descr="5%"/>
          <p:cNvSpPr>
            <a:spLocks/>
          </p:cNvSpPr>
          <p:nvPr/>
        </p:nvSpPr>
        <p:spPr bwMode="auto">
          <a:xfrm>
            <a:off x="7120467" y="1993053"/>
            <a:ext cx="2495973" cy="7199207"/>
          </a:xfrm>
          <a:custGeom>
            <a:avLst/>
            <a:gdLst>
              <a:gd name="T0" fmla="*/ 0 w 1072"/>
              <a:gd name="T1" fmla="*/ 2147483646 h 3092"/>
              <a:gd name="T2" fmla="*/ 2147483646 w 1072"/>
              <a:gd name="T3" fmla="*/ 0 h 3092"/>
              <a:gd name="T4" fmla="*/ 2147483646 w 1072"/>
              <a:gd name="T5" fmla="*/ 2147483646 h 3092"/>
              <a:gd name="T6" fmla="*/ 0 w 1072"/>
              <a:gd name="T7" fmla="*/ 2147483646 h 3092"/>
              <a:gd name="T8" fmla="*/ 0 60000 65536"/>
              <a:gd name="T9" fmla="*/ 0 60000 65536"/>
              <a:gd name="T10" fmla="*/ 0 60000 65536"/>
              <a:gd name="T11" fmla="*/ 0 60000 65536"/>
              <a:gd name="T12" fmla="*/ 0 w 1072"/>
              <a:gd name="T13" fmla="*/ 0 h 3092"/>
              <a:gd name="T14" fmla="*/ 1072 w 1072"/>
              <a:gd name="T15" fmla="*/ 3092 h 30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2" h="3092">
                <a:moveTo>
                  <a:pt x="0" y="456"/>
                </a:moveTo>
                <a:lnTo>
                  <a:pt x="1072" y="0"/>
                </a:lnTo>
                <a:lnTo>
                  <a:pt x="1" y="3092"/>
                </a:lnTo>
                <a:lnTo>
                  <a:pt x="0" y="456"/>
                </a:lnTo>
                <a:close/>
              </a:path>
            </a:pathLst>
          </a:custGeom>
          <a:pattFill prst="pct5">
            <a:fgClr>
              <a:schemeClr val="tx1">
                <a:alpha val="20000"/>
              </a:schemeClr>
            </a:fgClr>
            <a:bgClr>
              <a:srgbClr val="FFFFFF">
                <a:alpha val="20000"/>
              </a:srgbClr>
            </a:bgClr>
          </a:pattFill>
          <a:ln w="3175" cap="flat" cmpd="sng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843280" y="1974427"/>
            <a:ext cx="8773160" cy="1434253"/>
          </a:xfrm>
          <a:prstGeom prst="line">
            <a:avLst/>
          </a:prstGeom>
          <a:noFill/>
          <a:ln w="3175">
            <a:solidFill>
              <a:srgbClr val="FF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7092527" y="6514677"/>
            <a:ext cx="27940" cy="124333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646670" y="4442461"/>
            <a:ext cx="0" cy="11874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7916757" y="5890683"/>
            <a:ext cx="363220" cy="1117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2117070" y="9613776"/>
            <a:ext cx="2772747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67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By: Kamal Tawfiq, Ph.D., P.E.</a:t>
            </a:r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flipV="1">
            <a:off x="8694420" y="2807970"/>
            <a:ext cx="2319020" cy="754380"/>
          </a:xfrm>
          <a:custGeom>
            <a:avLst/>
            <a:gdLst>
              <a:gd name="T0" fmla="*/ 0 w 618"/>
              <a:gd name="T1" fmla="*/ 2147483646 h 276"/>
              <a:gd name="T2" fmla="*/ 2147483646 w 618"/>
              <a:gd name="T3" fmla="*/ 2147483646 h 276"/>
              <a:gd name="T4" fmla="*/ 2147483646 w 618"/>
              <a:gd name="T5" fmla="*/ 2147483646 h 276"/>
              <a:gd name="T6" fmla="*/ 0 60000 65536"/>
              <a:gd name="T7" fmla="*/ 0 60000 65536"/>
              <a:gd name="T8" fmla="*/ 0 60000 65536"/>
              <a:gd name="T9" fmla="*/ 0 w 618"/>
              <a:gd name="T10" fmla="*/ 0 h 276"/>
              <a:gd name="T11" fmla="*/ 618 w 618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276">
                <a:moveTo>
                  <a:pt x="0" y="6"/>
                </a:moveTo>
                <a:cubicBezTo>
                  <a:pt x="384" y="0"/>
                  <a:pt x="36" y="276"/>
                  <a:pt x="300" y="258"/>
                </a:cubicBezTo>
                <a:cubicBezTo>
                  <a:pt x="564" y="240"/>
                  <a:pt x="570" y="222"/>
                  <a:pt x="618" y="2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0994814" y="2516930"/>
            <a:ext cx="2854537" cy="10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5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Active Wedge. Exerting pressure on the wall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399867" y="3895303"/>
            <a:ext cx="567784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 flipV="1">
            <a:off x="8256694" y="5890683"/>
            <a:ext cx="987213" cy="29802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 flipV="1">
            <a:off x="8312573" y="5946563"/>
            <a:ext cx="726440" cy="91270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100657" y="6505363"/>
            <a:ext cx="102446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6044777" y="6542617"/>
            <a:ext cx="1005840" cy="9127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444067" y="7285356"/>
            <a:ext cx="644728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933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077373" y="6461126"/>
            <a:ext cx="385042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8624570" y="6014086"/>
            <a:ext cx="36099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chemeClr val="hlink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8997103" y="6745182"/>
            <a:ext cx="39145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9239251" y="5995459"/>
            <a:ext cx="910827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0" dirty="0"/>
              <a:t>Normal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7642014" y="6926792"/>
            <a:ext cx="78579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0" dirty="0"/>
              <a:t>Shear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220547" y="6293486"/>
            <a:ext cx="910827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76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Normal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245014" y="7615979"/>
            <a:ext cx="78579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76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Shear</a:t>
            </a: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 flipV="1">
            <a:off x="10468611" y="1564641"/>
            <a:ext cx="99187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2" name="Freeform 30"/>
          <p:cNvSpPr>
            <a:spLocks/>
          </p:cNvSpPr>
          <p:nvPr/>
        </p:nvSpPr>
        <p:spPr bwMode="auto">
          <a:xfrm>
            <a:off x="11460480" y="5054813"/>
            <a:ext cx="1313180" cy="3718348"/>
          </a:xfrm>
          <a:custGeom>
            <a:avLst/>
            <a:gdLst>
              <a:gd name="T0" fmla="*/ 2147483646 w 564"/>
              <a:gd name="T1" fmla="*/ 2147483646 h 1597"/>
              <a:gd name="T2" fmla="*/ 0 w 564"/>
              <a:gd name="T3" fmla="*/ 2147483646 h 1597"/>
              <a:gd name="T4" fmla="*/ 2147483646 w 564"/>
              <a:gd name="T5" fmla="*/ 2147483646 h 1597"/>
              <a:gd name="T6" fmla="*/ 2147483646 w 564"/>
              <a:gd name="T7" fmla="*/ 0 h 1597"/>
              <a:gd name="T8" fmla="*/ 2147483646 w 564"/>
              <a:gd name="T9" fmla="*/ 2147483646 h 1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4"/>
              <a:gd name="T16" fmla="*/ 0 h 1597"/>
              <a:gd name="T17" fmla="*/ 564 w 564"/>
              <a:gd name="T18" fmla="*/ 1597 h 15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4" h="1597">
                <a:moveTo>
                  <a:pt x="150" y="1"/>
                </a:moveTo>
                <a:lnTo>
                  <a:pt x="0" y="1597"/>
                </a:lnTo>
                <a:lnTo>
                  <a:pt x="564" y="1597"/>
                </a:lnTo>
                <a:lnTo>
                  <a:pt x="309" y="0"/>
                </a:lnTo>
                <a:lnTo>
                  <a:pt x="150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42013" name="Line 31"/>
          <p:cNvSpPr>
            <a:spLocks noChangeShapeType="1"/>
          </p:cNvSpPr>
          <p:nvPr/>
        </p:nvSpPr>
        <p:spPr bwMode="auto">
          <a:xfrm flipH="1">
            <a:off x="12156653" y="5064126"/>
            <a:ext cx="13970" cy="177186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4" name="Line 33"/>
          <p:cNvSpPr>
            <a:spLocks noChangeShapeType="1"/>
          </p:cNvSpPr>
          <p:nvPr/>
        </p:nvSpPr>
        <p:spPr bwMode="auto">
          <a:xfrm flipV="1">
            <a:off x="12186920" y="4204970"/>
            <a:ext cx="220726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5" name="Line 36"/>
          <p:cNvSpPr>
            <a:spLocks noChangeShapeType="1"/>
          </p:cNvSpPr>
          <p:nvPr/>
        </p:nvSpPr>
        <p:spPr bwMode="auto">
          <a:xfrm>
            <a:off x="13402310" y="4596130"/>
            <a:ext cx="6426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6" name="Text Box 37"/>
          <p:cNvSpPr txBox="1">
            <a:spLocks noChangeArrowheads="1"/>
          </p:cNvSpPr>
          <p:nvPr/>
        </p:nvSpPr>
        <p:spPr bwMode="auto">
          <a:xfrm>
            <a:off x="12012296" y="5948893"/>
            <a:ext cx="322524" cy="4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53" i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42017" name="Line 38"/>
          <p:cNvSpPr>
            <a:spLocks noChangeShapeType="1"/>
          </p:cNvSpPr>
          <p:nvPr/>
        </p:nvSpPr>
        <p:spPr bwMode="auto">
          <a:xfrm flipH="1" flipV="1">
            <a:off x="10021570" y="8773160"/>
            <a:ext cx="1760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8" name="Line 39"/>
          <p:cNvSpPr>
            <a:spLocks noChangeShapeType="1"/>
          </p:cNvSpPr>
          <p:nvPr/>
        </p:nvSpPr>
        <p:spPr bwMode="auto">
          <a:xfrm flipH="1">
            <a:off x="11949431" y="7515861"/>
            <a:ext cx="600710" cy="125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9" name="Line 40"/>
          <p:cNvSpPr>
            <a:spLocks noChangeShapeType="1"/>
          </p:cNvSpPr>
          <p:nvPr/>
        </p:nvSpPr>
        <p:spPr bwMode="auto">
          <a:xfrm flipH="1">
            <a:off x="11907520" y="7515861"/>
            <a:ext cx="670560" cy="740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20" name="Text Box 41"/>
          <p:cNvSpPr txBox="1">
            <a:spLocks noChangeArrowheads="1"/>
          </p:cNvSpPr>
          <p:nvPr/>
        </p:nvSpPr>
        <p:spPr bwMode="auto">
          <a:xfrm>
            <a:off x="11777134" y="7564756"/>
            <a:ext cx="35137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11521018" y="8193406"/>
            <a:ext cx="575799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933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US" sz="2933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42022" name="Text Box 44"/>
          <p:cNvSpPr txBox="1">
            <a:spLocks noChangeArrowheads="1"/>
          </p:cNvSpPr>
          <p:nvPr/>
        </p:nvSpPr>
        <p:spPr bwMode="auto">
          <a:xfrm>
            <a:off x="13409297" y="5706747"/>
            <a:ext cx="57975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i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i="1" dirty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42023" name="Text Box 46"/>
          <p:cNvSpPr txBox="1">
            <a:spLocks noChangeArrowheads="1"/>
          </p:cNvSpPr>
          <p:nvPr/>
        </p:nvSpPr>
        <p:spPr bwMode="auto">
          <a:xfrm>
            <a:off x="11341736" y="1096646"/>
            <a:ext cx="37061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2024" name="Text Box 47"/>
          <p:cNvSpPr txBox="1">
            <a:spLocks noChangeArrowheads="1"/>
          </p:cNvSpPr>
          <p:nvPr/>
        </p:nvSpPr>
        <p:spPr bwMode="auto">
          <a:xfrm>
            <a:off x="13996036" y="4197986"/>
            <a:ext cx="39786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2025" name="Text Box 48"/>
          <p:cNvSpPr txBox="1">
            <a:spLocks noChangeArrowheads="1"/>
          </p:cNvSpPr>
          <p:nvPr/>
        </p:nvSpPr>
        <p:spPr bwMode="auto">
          <a:xfrm>
            <a:off x="2286848" y="989542"/>
            <a:ext cx="516840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Forces acting on an inclined wall.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734725" y="48363"/>
            <a:ext cx="6506909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Coulomb Earth Pressure </a:t>
            </a:r>
            <a:r>
              <a:rPr lang="en-US" sz="3171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Method</a:t>
            </a:r>
            <a:endParaRPr lang="en-US" sz="3171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 648"/>
          <p:cNvSpPr/>
          <p:nvPr/>
        </p:nvSpPr>
        <p:spPr>
          <a:xfrm>
            <a:off x="160386" y="8265226"/>
            <a:ext cx="9613005" cy="14012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122032" y="280500"/>
            <a:ext cx="46680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/>
              <a:t>COULOMB’S WEDGE THEORY</a:t>
            </a:r>
            <a:endParaRPr lang="en-US" alt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438853" y="2820279"/>
            <a:ext cx="367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W </a:t>
            </a:r>
            <a:r>
              <a:rPr lang="en-US" sz="1200" dirty="0">
                <a:latin typeface="Arial Narrow" panose="020B0606020202030204" pitchFamily="34" charset="0"/>
              </a:rPr>
              <a:t>= </a:t>
            </a:r>
            <a:r>
              <a:rPr lang="en-US" sz="1200" dirty="0" smtClean="0">
                <a:latin typeface="Arial Narrow" panose="020B0606020202030204" pitchFamily="34" charset="0"/>
              </a:rPr>
              <a:t>g </a:t>
            </a:r>
            <a:r>
              <a:rPr lang="en-US" sz="1200" dirty="0">
                <a:latin typeface="Arial Narrow" panose="020B0606020202030204" pitchFamily="34" charset="0"/>
              </a:rPr>
              <a:t>(area of wedge </a:t>
            </a:r>
            <a:r>
              <a:rPr lang="en-US" sz="1200" i="1" dirty="0">
                <a:latin typeface="Arial Narrow" panose="020B0606020202030204" pitchFamily="34" charset="0"/>
              </a:rPr>
              <a:t>ABC</a:t>
            </a:r>
            <a:r>
              <a:rPr lang="en-US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438853" y="3221414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From the triangles of forces,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" name="TextBox 636"/>
              <p:cNvSpPr txBox="1"/>
              <p:nvPr/>
            </p:nvSpPr>
            <p:spPr>
              <a:xfrm>
                <a:off x="438853" y="3622549"/>
                <a:ext cx="2473818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−∅)</m:t>
                              </m:r>
                            </m:e>
                          </m:func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7" name="TextBox 6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3" y="3622549"/>
                <a:ext cx="2473818" cy="378502"/>
              </a:xfrm>
              <a:prstGeom prst="rect">
                <a:avLst/>
              </a:prstGeom>
              <a:blipFill rotWithShape="0">
                <a:blip r:embed="rId2"/>
                <a:stretch>
                  <a:fillRect l="-985" t="-1613" r="-1724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" name="TextBox 637"/>
              <p:cNvSpPr txBox="1"/>
              <p:nvPr/>
            </p:nvSpPr>
            <p:spPr>
              <a:xfrm>
                <a:off x="438853" y="4125187"/>
                <a:ext cx="1924821" cy="384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−∅)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8" name="TextBox 6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3" y="4125187"/>
                <a:ext cx="1924821" cy="384914"/>
              </a:xfrm>
              <a:prstGeom prst="rect">
                <a:avLst/>
              </a:prstGeom>
              <a:blipFill rotWithShape="0">
                <a:blip r:embed="rId3"/>
                <a:stretch>
                  <a:fillRect l="-1582" t="-6349" r="-221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9" name="TextBox 638"/>
          <p:cNvSpPr txBox="1"/>
          <p:nvPr/>
        </p:nvSpPr>
        <p:spPr>
          <a:xfrm>
            <a:off x="438853" y="4634237"/>
            <a:ext cx="1353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Substituting for </a:t>
            </a:r>
            <a:r>
              <a:rPr lang="en-US" sz="1200" i="1" dirty="0"/>
              <a:t>W</a:t>
            </a:r>
            <a:r>
              <a:rPr lang="en-US" sz="1200" dirty="0"/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0" name="TextBox 639"/>
              <p:cNvSpPr txBox="1"/>
              <p:nvPr/>
            </p:nvSpPr>
            <p:spPr>
              <a:xfrm>
                <a:off x="438853" y="5035372"/>
                <a:ext cx="417139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40" name="TextBox 6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3" y="5035372"/>
                <a:ext cx="4171398" cy="403316"/>
              </a:xfrm>
              <a:prstGeom prst="rect">
                <a:avLst/>
              </a:prstGeom>
              <a:blipFill rotWithShape="0">
                <a:blip r:embed="rId4"/>
                <a:stretch>
                  <a:fillRect l="-439" r="-877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1" name="TextBox 640"/>
          <p:cNvSpPr txBox="1"/>
          <p:nvPr/>
        </p:nvSpPr>
        <p:spPr>
          <a:xfrm>
            <a:off x="438853" y="5562824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The maximum value of </a:t>
            </a:r>
            <a:r>
              <a:rPr lang="en-US" sz="1200" i="1" dirty="0">
                <a:latin typeface="Arial Narrow" panose="020B0606020202030204" pitchFamily="34" charset="0"/>
              </a:rPr>
              <a:t>Pa </a:t>
            </a:r>
            <a:r>
              <a:rPr lang="en-US" sz="1200" dirty="0">
                <a:latin typeface="Arial Narrow" panose="020B0606020202030204" pitchFamily="34" charset="0"/>
              </a:rPr>
              <a:t>is obtained by equating the first derivative of </a:t>
            </a:r>
            <a:r>
              <a:rPr lang="en-US" sz="1200" i="1" dirty="0">
                <a:latin typeface="Arial Narrow" panose="020B0606020202030204" pitchFamily="34" charset="0"/>
              </a:rPr>
              <a:t>Pa </a:t>
            </a:r>
            <a:r>
              <a:rPr lang="en-US" sz="1200" dirty="0">
                <a:latin typeface="Arial Narrow" panose="020B0606020202030204" pitchFamily="34" charset="0"/>
              </a:rPr>
              <a:t>with respect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to </a:t>
            </a:r>
            <a:r>
              <a:rPr lang="el-GR" sz="1200" dirty="0">
                <a:latin typeface="Arial Narrow" panose="020B0606020202030204" pitchFamily="34" charset="0"/>
              </a:rPr>
              <a:t>θ </a:t>
            </a:r>
            <a:r>
              <a:rPr lang="en-US" sz="1200" dirty="0">
                <a:latin typeface="Arial Narrow" panose="020B0606020202030204" pitchFamily="34" charset="0"/>
              </a:rPr>
              <a:t>to zero</a:t>
            </a:r>
            <a:r>
              <a:rPr lang="en-US" sz="1200" dirty="0" smtClean="0">
                <a:latin typeface="Arial Narrow" panose="020B0606020202030204" pitchFamily="34" charset="0"/>
              </a:rPr>
              <a:t>; or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642" name="TextBox 641"/>
          <p:cNvSpPr txBox="1"/>
          <p:nvPr/>
        </p:nvSpPr>
        <p:spPr>
          <a:xfrm>
            <a:off x="438853" y="6028227"/>
            <a:ext cx="3872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latin typeface="+mj-lt"/>
              </a:rPr>
              <a:t>(∂</a:t>
            </a:r>
            <a:r>
              <a:rPr lang="en-US" sz="1200" b="0" i="0" dirty="0" smtClean="0">
                <a:latin typeface="+mj-lt"/>
              </a:rPr>
              <a:t>P</a:t>
            </a:r>
            <a:r>
              <a:rPr lang="en-US" sz="1200" b="0" i="0" baseline="-25000" dirty="0" smtClean="0">
                <a:latin typeface="+mj-lt"/>
              </a:rPr>
              <a:t>a</a:t>
            </a:r>
            <a:r>
              <a:rPr lang="en-US" sz="1200" b="0" i="0" dirty="0" smtClean="0">
                <a:latin typeface="+mj-lt"/>
              </a:rPr>
              <a:t>)/</a:t>
            </a:r>
            <a:r>
              <a:rPr lang="en-US" sz="1200" i="0" dirty="0" smtClean="0">
                <a:latin typeface="+mj-lt"/>
              </a:rPr>
              <a:t>∂</a:t>
            </a:r>
            <a:r>
              <a:rPr lang="en-US" sz="1200" i="0" dirty="0" smtClean="0">
                <a:latin typeface="Symbol" panose="05050102010706020507" pitchFamily="18" charset="2"/>
              </a:rPr>
              <a:t>q </a:t>
            </a:r>
            <a:r>
              <a:rPr lang="en-US" sz="1200" dirty="0" smtClean="0"/>
              <a:t>= </a:t>
            </a:r>
            <a:r>
              <a:rPr lang="en-US" sz="1200" dirty="0"/>
              <a:t>0</a:t>
            </a:r>
            <a:r>
              <a:rPr lang="en-US" sz="1200" dirty="0" smtClean="0"/>
              <a:t>, and </a:t>
            </a:r>
            <a:r>
              <a:rPr lang="en-US" sz="1200" dirty="0"/>
              <a:t>substituting the corresponding value of θ.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438853" y="6283546"/>
            <a:ext cx="243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The value of </a:t>
            </a:r>
            <a:r>
              <a:rPr lang="en-US" sz="1200" i="1" dirty="0">
                <a:latin typeface="Arial Narrow" panose="020B0606020202030204" pitchFamily="34" charset="0"/>
              </a:rPr>
              <a:t>P</a:t>
            </a:r>
            <a:r>
              <a:rPr lang="en-US" sz="1200" i="1" baseline="-25000" dirty="0">
                <a:latin typeface="Arial Narrow" panose="020B0606020202030204" pitchFamily="34" charset="0"/>
              </a:rPr>
              <a:t>a</a:t>
            </a:r>
            <a:r>
              <a:rPr lang="en-US" sz="1200" i="1" dirty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so obtained is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3" name="TextBox 642"/>
              <p:cNvSpPr txBox="1"/>
              <p:nvPr/>
            </p:nvSpPr>
            <p:spPr>
              <a:xfrm>
                <a:off x="474479" y="6659724"/>
                <a:ext cx="4906792" cy="988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3" name="TextBox 6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9" y="6659724"/>
                <a:ext cx="4906792" cy="9889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1" name="Rectangle 430"/>
          <p:cNvSpPr/>
          <p:nvPr/>
        </p:nvSpPr>
        <p:spPr>
          <a:xfrm>
            <a:off x="148512" y="8508113"/>
            <a:ext cx="724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Where 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6" name="TextBox 645"/>
              <p:cNvSpPr txBox="1"/>
              <p:nvPr/>
            </p:nvSpPr>
            <p:spPr>
              <a:xfrm>
                <a:off x="540255" y="7836417"/>
                <a:ext cx="1430263" cy="347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46" name="TextBox 6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5" y="7836417"/>
                <a:ext cx="1430263" cy="347659"/>
              </a:xfrm>
              <a:prstGeom prst="rect">
                <a:avLst/>
              </a:prstGeom>
              <a:blipFill rotWithShape="0">
                <a:blip r:embed="rId6"/>
                <a:stretch>
                  <a:fillRect l="-5128" r="-85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7" name="Rectangle 646"/>
          <p:cNvSpPr/>
          <p:nvPr/>
        </p:nvSpPr>
        <p:spPr>
          <a:xfrm>
            <a:off x="438853" y="7492929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This is usually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8" name="TextBox 647"/>
              <p:cNvSpPr txBox="1"/>
              <p:nvPr/>
            </p:nvSpPr>
            <p:spPr>
              <a:xfrm>
                <a:off x="746251" y="8391230"/>
                <a:ext cx="8890895" cy="1130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1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being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the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coefficient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of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active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earth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pressur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8" name="TextBox 6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51" y="8391230"/>
                <a:ext cx="8890895" cy="1130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69927" y="513877"/>
            <a:ext cx="7500072" cy="4034613"/>
            <a:chOff x="774506" y="891865"/>
            <a:chExt cx="5603011" cy="2375403"/>
          </a:xfrm>
        </p:grpSpPr>
        <p:sp>
          <p:nvSpPr>
            <p:cNvPr id="15" name="Trapezoid 14"/>
            <p:cNvSpPr/>
            <p:nvPr/>
          </p:nvSpPr>
          <p:spPr>
            <a:xfrm>
              <a:off x="1317676" y="1352313"/>
              <a:ext cx="1066432" cy="1411896"/>
            </a:xfrm>
            <a:custGeom>
              <a:avLst/>
              <a:gdLst>
                <a:gd name="connsiteX0" fmla="*/ 0 w 2211860"/>
                <a:gd name="connsiteY0" fmla="*/ 3484605 h 3484605"/>
                <a:gd name="connsiteX1" fmla="*/ 552965 w 2211860"/>
                <a:gd name="connsiteY1" fmla="*/ 0 h 3484605"/>
                <a:gd name="connsiteX2" fmla="*/ 1658895 w 2211860"/>
                <a:gd name="connsiteY2" fmla="*/ 0 h 3484605"/>
                <a:gd name="connsiteX3" fmla="*/ 2211860 w 2211860"/>
                <a:gd name="connsiteY3" fmla="*/ 3484605 h 3484605"/>
                <a:gd name="connsiteX4" fmla="*/ 0 w 2211860"/>
                <a:gd name="connsiteY4" fmla="*/ 3484605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2079025 w 2631990"/>
                <a:gd name="connsiteY2" fmla="*/ 0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1819533 w 2631990"/>
                <a:gd name="connsiteY2" fmla="*/ 24713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990" h="3484605">
                  <a:moveTo>
                    <a:pt x="0" y="3472249"/>
                  </a:moveTo>
                  <a:lnTo>
                    <a:pt x="973095" y="0"/>
                  </a:lnTo>
                  <a:lnTo>
                    <a:pt x="1819533" y="24713"/>
                  </a:lnTo>
                  <a:lnTo>
                    <a:pt x="2631990" y="3484605"/>
                  </a:lnTo>
                  <a:lnTo>
                    <a:pt x="0" y="3472249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3581" y="1028740"/>
              <a:ext cx="2514109" cy="1733755"/>
            </a:xfrm>
            <a:custGeom>
              <a:avLst/>
              <a:gdLst>
                <a:gd name="connsiteX0" fmla="*/ 0 w 4267200"/>
                <a:gd name="connsiteY0" fmla="*/ 2292178 h 2292178"/>
                <a:gd name="connsiteX1" fmla="*/ 2133600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0 w 4267200"/>
                <a:gd name="connsiteY0" fmla="*/ 2292178 h 2292178"/>
                <a:gd name="connsiteX1" fmla="*/ 45308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819665 w 4221892"/>
                <a:gd name="connsiteY0" fmla="*/ 3478427 h 3478427"/>
                <a:gd name="connsiteX1" fmla="*/ 0 w 4221892"/>
                <a:gd name="connsiteY1" fmla="*/ 0 h 3478427"/>
                <a:gd name="connsiteX2" fmla="*/ 4221892 w 4221892"/>
                <a:gd name="connsiteY2" fmla="*/ 2292178 h 3478427"/>
                <a:gd name="connsiteX3" fmla="*/ 819665 w 4221892"/>
                <a:gd name="connsiteY3" fmla="*/ 3478427 h 3478427"/>
                <a:gd name="connsiteX0" fmla="*/ 819665 w 6186617"/>
                <a:gd name="connsiteY0" fmla="*/ 4287795 h 4287795"/>
                <a:gd name="connsiteX1" fmla="*/ 0 w 6186617"/>
                <a:gd name="connsiteY1" fmla="*/ 809368 h 4287795"/>
                <a:gd name="connsiteX2" fmla="*/ 6186617 w 6186617"/>
                <a:gd name="connsiteY2" fmla="*/ 0 h 4287795"/>
                <a:gd name="connsiteX3" fmla="*/ 819665 w 6186617"/>
                <a:gd name="connsiteY3" fmla="*/ 4287795 h 4287795"/>
                <a:gd name="connsiteX0" fmla="*/ 819665 w 6204905"/>
                <a:gd name="connsiteY0" fmla="*/ 4324371 h 4324371"/>
                <a:gd name="connsiteX1" fmla="*/ 0 w 6204905"/>
                <a:gd name="connsiteY1" fmla="*/ 845944 h 4324371"/>
                <a:gd name="connsiteX2" fmla="*/ 6204905 w 6204905"/>
                <a:gd name="connsiteY2" fmla="*/ 0 h 4324371"/>
                <a:gd name="connsiteX3" fmla="*/ 819665 w 6204905"/>
                <a:gd name="connsiteY3" fmla="*/ 4324371 h 4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4905" h="4324371">
                  <a:moveTo>
                    <a:pt x="819665" y="4324371"/>
                  </a:moveTo>
                  <a:lnTo>
                    <a:pt x="0" y="845944"/>
                  </a:lnTo>
                  <a:lnTo>
                    <a:pt x="6204905" y="0"/>
                  </a:lnTo>
                  <a:lnTo>
                    <a:pt x="819665" y="4324371"/>
                  </a:lnTo>
                  <a:close/>
                </a:path>
              </a:pathLst>
            </a:custGeom>
            <a:solidFill>
              <a:schemeClr val="accent6">
                <a:alpha val="18000"/>
              </a:schemeClr>
            </a:solidFill>
            <a:ln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62187" y="891865"/>
              <a:ext cx="3488851" cy="47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868843" y="1571729"/>
              <a:ext cx="0" cy="49399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38654" y="2237150"/>
              <a:ext cx="339623" cy="401372"/>
            </a:xfrm>
            <a:prstGeom prst="line">
              <a:avLst/>
            </a:prstGeom>
            <a:ln w="63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046463" y="2239608"/>
              <a:ext cx="256071" cy="72005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798331" y="1555040"/>
              <a:ext cx="451763" cy="12516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875909" y="1621129"/>
              <a:ext cx="1153482" cy="980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88259" y="2270734"/>
              <a:ext cx="380377" cy="3334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24440" y="2271958"/>
              <a:ext cx="540926" cy="11114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61301" y="2025308"/>
              <a:ext cx="3129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49699" y="1735052"/>
              <a:ext cx="44460" cy="44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3" name="Rectangle 42"/>
            <p:cNvSpPr/>
            <p:nvPr/>
          </p:nvSpPr>
          <p:spPr>
            <a:xfrm rot="20795995">
              <a:off x="2176764" y="2208523"/>
              <a:ext cx="84466" cy="738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Arc 43"/>
            <p:cNvSpPr/>
            <p:nvPr/>
          </p:nvSpPr>
          <p:spPr>
            <a:xfrm rot="11695940">
              <a:off x="2111209" y="2265354"/>
              <a:ext cx="100376" cy="10787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95403" y="2253697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053581" y="1376602"/>
              <a:ext cx="10568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2942603">
              <a:off x="2610677" y="1264173"/>
              <a:ext cx="128478" cy="10872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2768738" y="1214269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Symbol" panose="05050102010706020507" pitchFamily="18" charset="2"/>
                </a:rPr>
                <a:t>b</a:t>
              </a:r>
              <a:endParaRPr lang="en-US" sz="1400" b="1" i="1" dirty="0">
                <a:latin typeface="Symbol" panose="05050102010706020507" pitchFamily="18" charset="2"/>
              </a:endParaRPr>
            </a:p>
          </p:txBody>
        </p:sp>
        <p:sp>
          <p:nvSpPr>
            <p:cNvPr id="94" name="Arc 93"/>
            <p:cNvSpPr/>
            <p:nvPr/>
          </p:nvSpPr>
          <p:spPr>
            <a:xfrm rot="6217960">
              <a:off x="3105959" y="2389770"/>
              <a:ext cx="123499" cy="139597"/>
            </a:xfrm>
            <a:prstGeom prst="arc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3141023" y="2471605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f</a:t>
              </a:r>
              <a:endParaRPr lang="en-US" sz="1100" dirty="0">
                <a:solidFill>
                  <a:srgbClr val="00206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118285" y="2238351"/>
              <a:ext cx="276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714469" y="2312724"/>
              <a:ext cx="291475" cy="223305"/>
              <a:chOff x="6019800" y="4419600"/>
              <a:chExt cx="719369" cy="55112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3099903" y="1999101"/>
              <a:ext cx="291475" cy="223305"/>
              <a:chOff x="6019800" y="4419600"/>
              <a:chExt cx="719369" cy="551124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3516030" y="1669288"/>
              <a:ext cx="291475" cy="223305"/>
              <a:chOff x="6019800" y="4419600"/>
              <a:chExt cx="719369" cy="551124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4005680" y="1281848"/>
              <a:ext cx="291475" cy="223305"/>
              <a:chOff x="6019800" y="4419600"/>
              <a:chExt cx="719369" cy="551124"/>
            </a:xfrm>
          </p:grpSpPr>
          <p:cxnSp>
            <p:nvCxnSpPr>
              <p:cNvPr id="596" name="Straight Connector 595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 rot="2431119" flipH="1">
              <a:off x="2007491" y="1883107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599" name="Straight Connector 598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 rot="2431119" flipH="1">
              <a:off x="1908845" y="1474170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602" name="Straight Connector 601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3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0" name="Arc 99"/>
            <p:cNvSpPr/>
            <p:nvPr/>
          </p:nvSpPr>
          <p:spPr>
            <a:xfrm rot="15212469">
              <a:off x="2245366" y="2591004"/>
              <a:ext cx="278179" cy="274658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2215091" y="2622022"/>
              <a:ext cx="2568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sz="9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 rot="1270919">
              <a:off x="2449357" y="2570282"/>
              <a:ext cx="246498" cy="30432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2490087" y="2555749"/>
              <a:ext cx="2519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3325898" y="1914685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2733971" y="2382473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2390055" y="2768642"/>
              <a:ext cx="636906" cy="5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TextBox 611"/>
            <p:cNvSpPr txBox="1"/>
            <p:nvPr/>
          </p:nvSpPr>
          <p:spPr>
            <a:xfrm>
              <a:off x="2244930" y="2738064"/>
              <a:ext cx="201427" cy="15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1959412" y="1226098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455512" y="892071"/>
              <a:ext cx="260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</a:t>
              </a:r>
              <a:endParaRPr lang="en-US" sz="1100" dirty="0"/>
            </a:p>
          </p:txBody>
        </p:sp>
        <p:cxnSp>
          <p:nvCxnSpPr>
            <p:cNvPr id="105" name="Straight Connector 104"/>
            <p:cNvCxnSpPr>
              <a:stCxn id="15" idx="1"/>
            </p:cNvCxnSpPr>
            <p:nvPr/>
          </p:nvCxnSpPr>
          <p:spPr>
            <a:xfrm flipH="1">
              <a:off x="934559" y="1352313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774506" y="2761800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1169929" y="1367960"/>
              <a:ext cx="1634" cy="13938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TextBox 615"/>
            <p:cNvSpPr txBox="1"/>
            <p:nvPr/>
          </p:nvSpPr>
          <p:spPr>
            <a:xfrm>
              <a:off x="1012153" y="1919270"/>
              <a:ext cx="2728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endParaRPr lang="en-US" sz="1100" dirty="0"/>
            </a:p>
          </p:txBody>
        </p:sp>
        <p:sp>
          <p:nvSpPr>
            <p:cNvPr id="617" name="TextBox 616"/>
            <p:cNvSpPr txBox="1"/>
            <p:nvPr/>
          </p:nvSpPr>
          <p:spPr>
            <a:xfrm>
              <a:off x="1592807" y="1779846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Wall</a:t>
              </a:r>
              <a:endParaRPr 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339686" y="1251883"/>
              <a:ext cx="612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</a:t>
              </a:r>
            </a:p>
            <a:p>
              <a:r>
                <a:rPr lang="en-US" sz="1100" dirty="0" smtClean="0"/>
                <a:t>Surface</a:t>
              </a:r>
              <a:endParaRPr lang="en-US" sz="11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 flipV="1">
              <a:off x="4412884" y="1163552"/>
              <a:ext cx="64026" cy="14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645435" y="2269071"/>
              <a:ext cx="589072" cy="31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1770431" y="2269751"/>
              <a:ext cx="5797" cy="4952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1480320" y="2401958"/>
              <a:ext cx="35939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H/3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2263449" y="1866320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Arc 617"/>
            <p:cNvSpPr/>
            <p:nvPr/>
          </p:nvSpPr>
          <p:spPr>
            <a:xfrm rot="9759914">
              <a:off x="2101928" y="2230433"/>
              <a:ext cx="246498" cy="304329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2002007" y="2422432"/>
              <a:ext cx="2632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1694820" y="2437171"/>
              <a:ext cx="335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4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621" name="Straight Connector 620"/>
            <p:cNvCxnSpPr/>
            <p:nvPr/>
          </p:nvCxnSpPr>
          <p:spPr>
            <a:xfrm>
              <a:off x="3040217" y="2170195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Arc 622"/>
            <p:cNvSpPr/>
            <p:nvPr/>
          </p:nvSpPr>
          <p:spPr>
            <a:xfrm rot="6887840">
              <a:off x="3005946" y="2377539"/>
              <a:ext cx="124634" cy="1538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17042" y="2532964"/>
              <a:ext cx="132093" cy="475472"/>
            </a:xfrm>
            <a:custGeom>
              <a:avLst/>
              <a:gdLst>
                <a:gd name="connsiteX0" fmla="*/ 177800 w 326009"/>
                <a:gd name="connsiteY0" fmla="*/ 0 h 1173480"/>
                <a:gd name="connsiteX1" fmla="*/ 320040 w 326009"/>
                <a:gd name="connsiteY1" fmla="*/ 949960 h 1173480"/>
                <a:gd name="connsiteX2" fmla="*/ 0 w 326009"/>
                <a:gd name="connsiteY2" fmla="*/ 117348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09" h="1173480">
                  <a:moveTo>
                    <a:pt x="177800" y="0"/>
                  </a:moveTo>
                  <a:cubicBezTo>
                    <a:pt x="263736" y="377190"/>
                    <a:pt x="349673" y="754380"/>
                    <a:pt x="320040" y="949960"/>
                  </a:cubicBezTo>
                  <a:cubicBezTo>
                    <a:pt x="290407" y="1145540"/>
                    <a:pt x="145203" y="1159510"/>
                    <a:pt x="0" y="117348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2552090" y="2886631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panose="05050102010706020507" pitchFamily="18" charset="2"/>
                </a:rPr>
                <a:t>(q - f)</a:t>
              </a:r>
              <a:endParaRPr lang="en-US" sz="1000" dirty="0">
                <a:latin typeface="Symbol" panose="05050102010706020507" pitchFamily="18" charset="2"/>
              </a:endParaRPr>
            </a:p>
          </p:txBody>
        </p:sp>
        <p:sp>
          <p:nvSpPr>
            <p:cNvPr id="625" name="TextBox 624"/>
            <p:cNvSpPr txBox="1"/>
            <p:nvPr/>
          </p:nvSpPr>
          <p:spPr>
            <a:xfrm>
              <a:off x="3251211" y="1284242"/>
              <a:ext cx="5902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Sliding</a:t>
              </a:r>
            </a:p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Wedge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5504479" y="1116869"/>
              <a:ext cx="0" cy="177674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5104748" y="1353102"/>
              <a:ext cx="393830" cy="1540511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5104748" y="1116869"/>
              <a:ext cx="399731" cy="236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TextBox 625"/>
            <p:cNvSpPr txBox="1"/>
            <p:nvPr/>
          </p:nvSpPr>
          <p:spPr>
            <a:xfrm>
              <a:off x="5080290" y="102874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1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1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5072040" y="1996598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i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>
              <a:off x="5456439" y="2441857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399032" y="2445287"/>
              <a:ext cx="100343" cy="38792"/>
            </a:xfrm>
            <a:custGeom>
              <a:avLst/>
              <a:gdLst>
                <a:gd name="connsiteX0" fmla="*/ 0 w 247650"/>
                <a:gd name="connsiteY0" fmla="*/ 95741 h 95741"/>
                <a:gd name="connsiteX1" fmla="*/ 99060 w 247650"/>
                <a:gd name="connsiteY1" fmla="*/ 4301 h 95741"/>
                <a:gd name="connsiteX2" fmla="*/ 247650 w 247650"/>
                <a:gd name="connsiteY2" fmla="*/ 23351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95741">
                  <a:moveTo>
                    <a:pt x="0" y="95741"/>
                  </a:moveTo>
                  <a:cubicBezTo>
                    <a:pt x="28892" y="56053"/>
                    <a:pt x="57785" y="16366"/>
                    <a:pt x="99060" y="4301"/>
                  </a:cubicBezTo>
                  <a:cubicBezTo>
                    <a:pt x="140335" y="-7764"/>
                    <a:pt x="193992" y="7793"/>
                    <a:pt x="247650" y="2335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099546" y="2322159"/>
              <a:ext cx="324185" cy="257632"/>
            </a:xfrm>
            <a:custGeom>
              <a:avLst/>
              <a:gdLst>
                <a:gd name="connsiteX0" fmla="*/ 800100 w 800100"/>
                <a:gd name="connsiteY0" fmla="*/ 296754 h 635844"/>
                <a:gd name="connsiteX1" fmla="*/ 495300 w 800100"/>
                <a:gd name="connsiteY1" fmla="*/ 11004 h 635844"/>
                <a:gd name="connsiteX2" fmla="*/ 0 w 800100"/>
                <a:gd name="connsiteY2" fmla="*/ 635844 h 6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635844">
                  <a:moveTo>
                    <a:pt x="800100" y="296754"/>
                  </a:moveTo>
                  <a:cubicBezTo>
                    <a:pt x="714375" y="125621"/>
                    <a:pt x="628650" y="-45511"/>
                    <a:pt x="495300" y="11004"/>
                  </a:cubicBezTo>
                  <a:cubicBezTo>
                    <a:pt x="361950" y="67519"/>
                    <a:pt x="180975" y="351681"/>
                    <a:pt x="0" y="6358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0" name="TextBox 629"/>
            <p:cNvSpPr txBox="1"/>
            <p:nvPr/>
          </p:nvSpPr>
          <p:spPr>
            <a:xfrm>
              <a:off x="4633084" y="2493805"/>
              <a:ext cx="5725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(q -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5137246" y="1301233"/>
              <a:ext cx="82702" cy="177839"/>
            </a:xfrm>
            <a:custGeom>
              <a:avLst/>
              <a:gdLst>
                <a:gd name="connsiteX0" fmla="*/ 140208 w 202106"/>
                <a:gd name="connsiteY0" fmla="*/ 0 h 438912"/>
                <a:gd name="connsiteX1" fmla="*/ 195072 w 202106"/>
                <a:gd name="connsiteY1" fmla="*/ 225552 h 438912"/>
                <a:gd name="connsiteX2" fmla="*/ 0 w 202106"/>
                <a:gd name="connsiteY2" fmla="*/ 438912 h 438912"/>
                <a:gd name="connsiteX0" fmla="*/ 140208 w 183722"/>
                <a:gd name="connsiteY0" fmla="*/ 0 h 438912"/>
                <a:gd name="connsiteX1" fmla="*/ 173123 w 183722"/>
                <a:gd name="connsiteY1" fmla="*/ 243840 h 438912"/>
                <a:gd name="connsiteX2" fmla="*/ 0 w 183722"/>
                <a:gd name="connsiteY2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22" h="438912">
                  <a:moveTo>
                    <a:pt x="140208" y="0"/>
                  </a:moveTo>
                  <a:cubicBezTo>
                    <a:pt x="179324" y="76200"/>
                    <a:pt x="196491" y="170688"/>
                    <a:pt x="173123" y="243840"/>
                  </a:cubicBezTo>
                  <a:cubicBezTo>
                    <a:pt x="149755" y="316992"/>
                    <a:pt x="85852" y="368808"/>
                    <a:pt x="0" y="438912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410455" y="1176532"/>
              <a:ext cx="98799" cy="56810"/>
            </a:xfrm>
            <a:custGeom>
              <a:avLst/>
              <a:gdLst>
                <a:gd name="connsiteX0" fmla="*/ 0 w 243840"/>
                <a:gd name="connsiteY0" fmla="*/ 0 h 140208"/>
                <a:gd name="connsiteX1" fmla="*/ 73152 w 243840"/>
                <a:gd name="connsiteY1" fmla="*/ 115824 h 140208"/>
                <a:gd name="connsiteX2" fmla="*/ 243840 w 243840"/>
                <a:gd name="connsiteY2" fmla="*/ 140208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140208">
                  <a:moveTo>
                    <a:pt x="0" y="0"/>
                  </a:moveTo>
                  <a:cubicBezTo>
                    <a:pt x="16256" y="46228"/>
                    <a:pt x="32512" y="92456"/>
                    <a:pt x="73152" y="115824"/>
                  </a:cubicBezTo>
                  <a:cubicBezTo>
                    <a:pt x="113792" y="139192"/>
                    <a:pt x="178816" y="139700"/>
                    <a:pt x="243840" y="1402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4013948" y="1821567"/>
              <a:ext cx="12153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(180</a:t>
              </a:r>
              <a:r>
                <a:rPr lang="en-US" sz="1100" baseline="30000" dirty="0" smtClean="0">
                  <a:latin typeface="Symbol" panose="05050102010706020507" pitchFamily="18" charset="2"/>
                </a:rPr>
                <a:t>o </a:t>
              </a:r>
              <a:r>
                <a:rPr lang="en-US" sz="1100" dirty="0" smtClean="0">
                  <a:latin typeface="Symbol" panose="05050102010706020507" pitchFamily="18" charset="2"/>
                </a:rPr>
                <a:t>- y - q +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052308" y="1445760"/>
              <a:ext cx="232158" cy="405077"/>
            </a:xfrm>
            <a:custGeom>
              <a:avLst/>
              <a:gdLst>
                <a:gd name="connsiteX0" fmla="*/ 426720 w 556470"/>
                <a:gd name="connsiteY0" fmla="*/ 28629 h 1028373"/>
                <a:gd name="connsiteX1" fmla="*/ 530352 w 556470"/>
                <a:gd name="connsiteY1" fmla="*/ 126165 h 1028373"/>
                <a:gd name="connsiteX2" fmla="*/ 0 w 556470"/>
                <a:gd name="connsiteY2" fmla="*/ 1028373 h 1028373"/>
                <a:gd name="connsiteX0" fmla="*/ 426720 w 426720"/>
                <a:gd name="connsiteY0" fmla="*/ 0 h 999744"/>
                <a:gd name="connsiteX1" fmla="*/ 0 w 426720"/>
                <a:gd name="connsiteY1" fmla="*/ 999744 h 999744"/>
                <a:gd name="connsiteX0" fmla="*/ 426720 w 572974"/>
                <a:gd name="connsiteY0" fmla="*/ 0 h 999744"/>
                <a:gd name="connsiteX1" fmla="*/ 0 w 572974"/>
                <a:gd name="connsiteY1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974" h="999744">
                  <a:moveTo>
                    <a:pt x="426720" y="0"/>
                  </a:moveTo>
                  <a:cubicBezTo>
                    <a:pt x="881888" y="321056"/>
                    <a:pt x="142240" y="666496"/>
                    <a:pt x="0" y="9997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585312" y="1368880"/>
              <a:ext cx="7922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 =(a - d)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5261638" y="1163552"/>
              <a:ext cx="280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5130686" y="2934810"/>
              <a:ext cx="9941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Force Triangle</a:t>
              </a:r>
              <a:endParaRPr lang="en-US" sz="1100" dirty="0"/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1362276" y="3005658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 Wedge</a:t>
              </a:r>
              <a:endParaRPr lang="en-US" sz="1100" dirty="0"/>
            </a:p>
          </p:txBody>
        </p:sp>
        <p:sp>
          <p:nvSpPr>
            <p:cNvPr id="307" name="Rectangle 306"/>
            <p:cNvSpPr/>
            <p:nvPr/>
          </p:nvSpPr>
          <p:spPr>
            <a:xfrm rot="3062996">
              <a:off x="3072894" y="2224287"/>
              <a:ext cx="79444" cy="794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9109148">
              <a:off x="3469970" y="1717485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70C0"/>
                  </a:solidFill>
                </a:rPr>
                <a:t>Friction</a:t>
              </a:r>
              <a:endParaRPr lang="en-US" sz="900" i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15150438">
              <a:off x="1716712" y="148094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</a:rPr>
                <a:t>Friction</a:t>
              </a:r>
              <a:endParaRPr lang="en-US" sz="9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/>
            <p:cNvCxnSpPr>
              <a:stCxn id="42" idx="3"/>
            </p:cNvCxnSpPr>
            <p:nvPr/>
          </p:nvCxnSpPr>
          <p:spPr>
            <a:xfrm flipH="1">
              <a:off x="2588260" y="1773001"/>
              <a:ext cx="267950" cy="22124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42" idx="4"/>
            </p:cNvCxnSpPr>
            <p:nvPr/>
          </p:nvCxnSpPr>
          <p:spPr>
            <a:xfrm>
              <a:off x="2871929" y="1779512"/>
              <a:ext cx="110215" cy="277444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224169" y="285899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208465" y="2775499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223475" y="2804584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78230" y="2131882"/>
              <a:ext cx="88128" cy="126326"/>
              <a:chOff x="4796329" y="2967078"/>
              <a:chExt cx="88128" cy="12632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H="1">
                <a:off x="4796329" y="2967078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4811339" y="2996163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10030386" y="4080877"/>
            <a:ext cx="4657431" cy="2771692"/>
            <a:chOff x="6124869" y="3675454"/>
            <a:chExt cx="4657431" cy="2771692"/>
          </a:xfrm>
        </p:grpSpPr>
        <p:sp>
          <p:nvSpPr>
            <p:cNvPr id="128" name="Trapezoid 14"/>
            <p:cNvSpPr/>
            <p:nvPr/>
          </p:nvSpPr>
          <p:spPr>
            <a:xfrm>
              <a:off x="6958972" y="4120514"/>
              <a:ext cx="1637635" cy="2168136"/>
            </a:xfrm>
            <a:custGeom>
              <a:avLst/>
              <a:gdLst>
                <a:gd name="connsiteX0" fmla="*/ 0 w 2211860"/>
                <a:gd name="connsiteY0" fmla="*/ 3484605 h 3484605"/>
                <a:gd name="connsiteX1" fmla="*/ 552965 w 2211860"/>
                <a:gd name="connsiteY1" fmla="*/ 0 h 3484605"/>
                <a:gd name="connsiteX2" fmla="*/ 1658895 w 2211860"/>
                <a:gd name="connsiteY2" fmla="*/ 0 h 3484605"/>
                <a:gd name="connsiteX3" fmla="*/ 2211860 w 2211860"/>
                <a:gd name="connsiteY3" fmla="*/ 3484605 h 3484605"/>
                <a:gd name="connsiteX4" fmla="*/ 0 w 2211860"/>
                <a:gd name="connsiteY4" fmla="*/ 3484605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2079025 w 2631990"/>
                <a:gd name="connsiteY2" fmla="*/ 0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1819533 w 2631990"/>
                <a:gd name="connsiteY2" fmla="*/ 24713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990" h="3484605">
                  <a:moveTo>
                    <a:pt x="0" y="3472249"/>
                  </a:moveTo>
                  <a:lnTo>
                    <a:pt x="973095" y="0"/>
                  </a:lnTo>
                  <a:lnTo>
                    <a:pt x="1819533" y="24713"/>
                  </a:lnTo>
                  <a:lnTo>
                    <a:pt x="2631990" y="3484605"/>
                  </a:lnTo>
                  <a:lnTo>
                    <a:pt x="0" y="3472249"/>
                  </a:lnTo>
                  <a:close/>
                </a:path>
              </a:pathLst>
            </a:custGeom>
            <a:solidFill>
              <a:srgbClr val="FFFF00">
                <a:alpha val="42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8089043" y="3783619"/>
              <a:ext cx="2693257" cy="352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7918243" y="5417367"/>
              <a:ext cx="1105743" cy="2202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 rot="20795995">
              <a:off x="8278205" y="5435328"/>
              <a:ext cx="129708" cy="113406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663842" y="5190218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4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8089043" y="4137660"/>
              <a:ext cx="16228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/>
            <p:nvPr/>
          </p:nvSpPr>
          <p:spPr>
            <a:xfrm rot="2942603">
              <a:off x="8938829" y="3969513"/>
              <a:ext cx="229710" cy="156039"/>
            </a:xfrm>
            <a:prstGeom prst="arc">
              <a:avLst>
                <a:gd name="adj1" fmla="val 16200000"/>
                <a:gd name="adj2" fmla="val 2142552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308657" y="3931463"/>
              <a:ext cx="391887" cy="378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panose="05050102010706020507" pitchFamily="18" charset="2"/>
                </a:rPr>
                <a:t>b</a:t>
              </a:r>
              <a:endParaRPr lang="en-US" sz="1000" dirty="0">
                <a:latin typeface="Symbol" panose="05050102010706020507" pitchFamily="18" charset="2"/>
              </a:endParaRPr>
            </a:p>
          </p:txBody>
        </p:sp>
        <p:sp>
          <p:nvSpPr>
            <p:cNvPr id="156" name="Arc 155"/>
            <p:cNvSpPr/>
            <p:nvPr/>
          </p:nvSpPr>
          <p:spPr>
            <a:xfrm rot="15212469">
              <a:off x="8383552" y="6022673"/>
              <a:ext cx="427177" cy="421770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349692" y="6020756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sz="12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8596607" y="6289627"/>
              <a:ext cx="978046" cy="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6366082" y="4128134"/>
              <a:ext cx="1185779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6124869" y="6284951"/>
              <a:ext cx="11937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H="1">
              <a:off x="6723470" y="4128134"/>
              <a:ext cx="29420" cy="216962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6599607" y="5093589"/>
              <a:ext cx="296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endParaRPr lang="en-US" sz="1400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H="1" flipV="1">
              <a:off x="7520373" y="5528306"/>
              <a:ext cx="378263" cy="49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>
              <a:off x="7654232" y="5529351"/>
              <a:ext cx="8902" cy="7605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7208731" y="5732370"/>
              <a:ext cx="551891" cy="354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H/3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9070049" y="4574741"/>
              <a:ext cx="357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6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6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 flipH="1">
              <a:off x="8423676" y="4898431"/>
              <a:ext cx="797567" cy="629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8552605" y="5333496"/>
              <a:ext cx="213788" cy="28194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Triangle 17"/>
            <p:cNvSpPr/>
            <p:nvPr/>
          </p:nvSpPr>
          <p:spPr>
            <a:xfrm>
              <a:off x="8089043" y="4144542"/>
              <a:ext cx="1420717" cy="2154229"/>
            </a:xfrm>
            <a:custGeom>
              <a:avLst/>
              <a:gdLst>
                <a:gd name="connsiteX0" fmla="*/ 0 w 2060797"/>
                <a:gd name="connsiteY0" fmla="*/ 2149149 h 2149149"/>
                <a:gd name="connsiteX1" fmla="*/ 0 w 2060797"/>
                <a:gd name="connsiteY1" fmla="*/ 0 h 2149149"/>
                <a:gd name="connsiteX2" fmla="*/ 2060797 w 2060797"/>
                <a:gd name="connsiteY2" fmla="*/ 2149149 h 2149149"/>
                <a:gd name="connsiteX3" fmla="*/ 0 w 2060797"/>
                <a:gd name="connsiteY3" fmla="*/ 2149149 h 2149149"/>
                <a:gd name="connsiteX0" fmla="*/ 513080 w 2060797"/>
                <a:gd name="connsiteY0" fmla="*/ 2154229 h 2154229"/>
                <a:gd name="connsiteX1" fmla="*/ 0 w 2060797"/>
                <a:gd name="connsiteY1" fmla="*/ 0 h 2154229"/>
                <a:gd name="connsiteX2" fmla="*/ 2060797 w 2060797"/>
                <a:gd name="connsiteY2" fmla="*/ 2149149 h 2154229"/>
                <a:gd name="connsiteX3" fmla="*/ 513080 w 2060797"/>
                <a:gd name="connsiteY3" fmla="*/ 2154229 h 2154229"/>
                <a:gd name="connsiteX0" fmla="*/ 513080 w 1517237"/>
                <a:gd name="connsiteY0" fmla="*/ 2154229 h 2154229"/>
                <a:gd name="connsiteX1" fmla="*/ 0 w 1517237"/>
                <a:gd name="connsiteY1" fmla="*/ 0 h 2154229"/>
                <a:gd name="connsiteX2" fmla="*/ 1517237 w 1517237"/>
                <a:gd name="connsiteY2" fmla="*/ 1483669 h 2154229"/>
                <a:gd name="connsiteX3" fmla="*/ 513080 w 1517237"/>
                <a:gd name="connsiteY3" fmla="*/ 2154229 h 2154229"/>
                <a:gd name="connsiteX0" fmla="*/ 513080 w 1456277"/>
                <a:gd name="connsiteY0" fmla="*/ 2154229 h 2154229"/>
                <a:gd name="connsiteX1" fmla="*/ 0 w 1456277"/>
                <a:gd name="connsiteY1" fmla="*/ 0 h 2154229"/>
                <a:gd name="connsiteX2" fmla="*/ 1456277 w 1456277"/>
                <a:gd name="connsiteY2" fmla="*/ 1468429 h 2154229"/>
                <a:gd name="connsiteX3" fmla="*/ 513080 w 1456277"/>
                <a:gd name="connsiteY3" fmla="*/ 2154229 h 2154229"/>
                <a:gd name="connsiteX0" fmla="*/ 513080 w 1420717"/>
                <a:gd name="connsiteY0" fmla="*/ 2154229 h 2154229"/>
                <a:gd name="connsiteX1" fmla="*/ 0 w 1420717"/>
                <a:gd name="connsiteY1" fmla="*/ 0 h 2154229"/>
                <a:gd name="connsiteX2" fmla="*/ 1420717 w 1420717"/>
                <a:gd name="connsiteY2" fmla="*/ 1432869 h 2154229"/>
                <a:gd name="connsiteX3" fmla="*/ 513080 w 1420717"/>
                <a:gd name="connsiteY3" fmla="*/ 2154229 h 215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717" h="2154229">
                  <a:moveTo>
                    <a:pt x="513080" y="2154229"/>
                  </a:moveTo>
                  <a:lnTo>
                    <a:pt x="0" y="0"/>
                  </a:lnTo>
                  <a:lnTo>
                    <a:pt x="1420717" y="1432869"/>
                  </a:lnTo>
                  <a:lnTo>
                    <a:pt x="513080" y="2154229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8199120" y="4448164"/>
              <a:ext cx="167756" cy="1265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flipH="1">
              <a:off x="8251533" y="4611034"/>
              <a:ext cx="294814" cy="2382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flipH="1">
              <a:off x="8318313" y="4766985"/>
              <a:ext cx="390524" cy="3205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flipH="1">
              <a:off x="8368075" y="4901459"/>
              <a:ext cx="485370" cy="4000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 flipH="1">
              <a:off x="8145302" y="4337539"/>
              <a:ext cx="121527" cy="80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18" idx="2"/>
            </p:cNvCxnSpPr>
            <p:nvPr/>
          </p:nvCxnSpPr>
          <p:spPr>
            <a:xfrm flipH="1">
              <a:off x="8590258" y="5577411"/>
              <a:ext cx="919502" cy="7291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flipH="1">
              <a:off x="8493400" y="5280233"/>
              <a:ext cx="727843" cy="5906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H="1">
              <a:off x="8558546" y="5429674"/>
              <a:ext cx="808450" cy="680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tangle 247"/>
            <p:cNvSpPr/>
            <p:nvPr/>
          </p:nvSpPr>
          <p:spPr>
            <a:xfrm rot="20795995">
              <a:off x="8429567" y="5516611"/>
              <a:ext cx="129708" cy="113406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>
              <a:off x="8418191" y="5073590"/>
              <a:ext cx="0" cy="48827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>
              <a:off x="8421670" y="5550641"/>
              <a:ext cx="421009" cy="503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Box 263"/>
            <p:cNvSpPr txBox="1"/>
            <p:nvPr/>
          </p:nvSpPr>
          <p:spPr>
            <a:xfrm>
              <a:off x="8878767" y="5402909"/>
              <a:ext cx="1518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r>
                <a:rPr lang="en-US" sz="1200" baseline="-25000" dirty="0" smtClean="0"/>
                <a:t>h </a:t>
              </a:r>
              <a:r>
                <a:rPr lang="en-US" sz="1200" dirty="0" smtClean="0"/>
                <a:t>= cos [</a:t>
              </a:r>
              <a:r>
                <a:rPr lang="en-US" sz="1200" dirty="0" smtClean="0">
                  <a:latin typeface="Symbol" panose="05050102010706020507" pitchFamily="18" charset="2"/>
                </a:rPr>
                <a:t>d </a:t>
              </a:r>
              <a:r>
                <a:rPr lang="en-US" sz="1200" dirty="0">
                  <a:latin typeface="Symbol" panose="05050102010706020507" pitchFamily="18" charset="2"/>
                </a:rPr>
                <a:t>+ (90</a:t>
              </a:r>
              <a:r>
                <a:rPr lang="en-US" sz="1200" baseline="30000" dirty="0">
                  <a:latin typeface="Symbol" panose="05050102010706020507" pitchFamily="18" charset="2"/>
                </a:rPr>
                <a:t>o</a:t>
              </a:r>
              <a:r>
                <a:rPr lang="en-US" sz="1200" dirty="0">
                  <a:latin typeface="Symbol" panose="05050102010706020507" pitchFamily="18" charset="2"/>
                </a:rPr>
                <a:t>-a</a:t>
              </a:r>
              <a:r>
                <a:rPr lang="en-US" sz="1200" dirty="0" smtClean="0">
                  <a:latin typeface="Symbol" panose="05050102010706020507" pitchFamily="18" charset="2"/>
                </a:rPr>
                <a:t>)]</a:t>
              </a:r>
              <a:endParaRPr lang="en-US" sz="1200" dirty="0">
                <a:latin typeface="Symbol" panose="05050102010706020507" pitchFamily="18" charset="2"/>
              </a:endParaRPr>
            </a:p>
            <a:p>
              <a:endParaRPr lang="en-US" sz="1200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8324275" y="4869437"/>
              <a:ext cx="317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v</a:t>
              </a:r>
              <a:endParaRPr lang="en-US" sz="1200" i="1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92930" y="3675454"/>
              <a:ext cx="131786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anose="05050102010706020507" pitchFamily="18" charset="2"/>
                </a:rPr>
                <a:t>d</a:t>
              </a:r>
              <a:r>
                <a:rPr lang="en-US" sz="1400" dirty="0" smtClean="0"/>
                <a:t> = 0.5</a:t>
              </a:r>
              <a:r>
                <a:rPr lang="en-US" sz="1400" dirty="0" smtClean="0">
                  <a:latin typeface="Symbol" panose="05050102010706020507" pitchFamily="18" charset="2"/>
                </a:rPr>
                <a:t>f</a:t>
              </a:r>
              <a:r>
                <a:rPr lang="en-US" sz="1400" dirty="0" smtClean="0"/>
                <a:t> to 0.7</a:t>
              </a:r>
              <a:r>
                <a:rPr lang="en-US" sz="1400" dirty="0" smtClean="0">
                  <a:latin typeface="Symbol" panose="05050102010706020507" pitchFamily="18" charset="2"/>
                </a:rPr>
                <a:t>f</a:t>
              </a:r>
              <a:endParaRPr lang="en-US" sz="1400" dirty="0">
                <a:latin typeface="Symbol" panose="05050102010706020507" pitchFamily="18" charset="2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9904950" y="4060846"/>
              <a:ext cx="5245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Sand</a:t>
              </a:r>
              <a:r>
                <a:rPr lang="en-US" sz="1200" dirty="0" smtClean="0">
                  <a:latin typeface="Symbol" panose="05050102010706020507" pitchFamily="18" charset="2"/>
                </a:rPr>
                <a:t> 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g</a:t>
              </a:r>
              <a:r>
                <a:rPr lang="en-US" sz="1200" dirty="0" smtClean="0"/>
                <a:t> =  ̸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f</a:t>
              </a:r>
              <a:r>
                <a:rPr lang="en-US" sz="1200" dirty="0" smtClean="0"/>
                <a:t> =  </a:t>
              </a:r>
              <a:r>
                <a:rPr lang="en-US" sz="1200" dirty="0"/>
                <a:t≯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185330" y="4377604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0199370" y="4568677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Trapezoid 14"/>
          <p:cNvSpPr/>
          <p:nvPr/>
        </p:nvSpPr>
        <p:spPr>
          <a:xfrm>
            <a:off x="10803250" y="7458538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78" name="Straight Connector 277"/>
          <p:cNvCxnSpPr/>
          <p:nvPr/>
        </p:nvCxnSpPr>
        <p:spPr>
          <a:xfrm flipV="1">
            <a:off x="11933321" y="7121643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2912379" y="7340429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Arc 282"/>
          <p:cNvSpPr/>
          <p:nvPr/>
        </p:nvSpPr>
        <p:spPr>
          <a:xfrm rot="2942603">
            <a:off x="13664670" y="7175858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4" name="TextBox 283"/>
          <p:cNvSpPr txBox="1"/>
          <p:nvPr/>
        </p:nvSpPr>
        <p:spPr>
          <a:xfrm>
            <a:off x="13860811" y="7140873"/>
            <a:ext cx="391887" cy="378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b</a:t>
            </a:r>
            <a:endParaRPr lang="en-US" sz="1000" dirty="0">
              <a:latin typeface="Symbol" panose="05050102010706020507" pitchFamily="18" charset="2"/>
            </a:endParaRPr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10210360" y="7466158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9969147" y="9622975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H="1">
            <a:off x="10567748" y="7466158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10443885" y="8431613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293" name="Straight Connector 292"/>
          <p:cNvCxnSpPr/>
          <p:nvPr/>
        </p:nvCxnSpPr>
        <p:spPr>
          <a:xfrm flipH="1" flipV="1">
            <a:off x="11378610" y="8995860"/>
            <a:ext cx="341329" cy="20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11483405" y="8994451"/>
            <a:ext cx="2027" cy="6387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11126714" y="9239543"/>
            <a:ext cx="3789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285" name="Arc 284"/>
          <p:cNvSpPr/>
          <p:nvPr/>
        </p:nvSpPr>
        <p:spPr>
          <a:xfrm rot="15212469">
            <a:off x="12213960" y="9355152"/>
            <a:ext cx="427177" cy="421770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6" name="TextBox 285"/>
          <p:cNvSpPr txBox="1"/>
          <p:nvPr/>
        </p:nvSpPr>
        <p:spPr>
          <a:xfrm>
            <a:off x="12184209" y="938611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anose="05050102010706020507" pitchFamily="18" charset="2"/>
              </a:rPr>
              <a:t>a</a:t>
            </a:r>
            <a:endParaRPr lang="en-US" sz="1200" dirty="0">
              <a:latin typeface="Symbol" panose="05050102010706020507" pitchFamily="18" charset="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4369999" y="7306061"/>
            <a:ext cx="524503" cy="1015663"/>
            <a:chOff x="11903530" y="4404412"/>
            <a:chExt cx="524503" cy="1015663"/>
          </a:xfrm>
        </p:grpSpPr>
        <p:sp>
          <p:nvSpPr>
            <p:cNvPr id="322" name="TextBox 321"/>
            <p:cNvSpPr txBox="1"/>
            <p:nvPr/>
          </p:nvSpPr>
          <p:spPr>
            <a:xfrm>
              <a:off x="11903530" y="4404412"/>
              <a:ext cx="5245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Sand</a:t>
              </a:r>
              <a:r>
                <a:rPr lang="en-US" sz="1200" dirty="0" smtClean="0">
                  <a:latin typeface="Symbol" panose="05050102010706020507" pitchFamily="18" charset="2"/>
                </a:rPr>
                <a:t> 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g</a:t>
              </a:r>
              <a:r>
                <a:rPr lang="en-US" sz="1200" dirty="0" smtClean="0"/>
                <a:t> =  ̸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f</a:t>
              </a:r>
              <a:r>
                <a:rPr lang="en-US" sz="1200" dirty="0" smtClean="0"/>
                <a:t> =  </a:t>
              </a:r>
              <a:r>
                <a:rPr lang="en-US" sz="1200" dirty="0"/>
                <a:t≯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12183910" y="4721170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2197950" y="4912243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arallelogram 63"/>
          <p:cNvSpPr/>
          <p:nvPr/>
        </p:nvSpPr>
        <p:spPr>
          <a:xfrm rot="21157611">
            <a:off x="11913051" y="7137988"/>
            <a:ext cx="2159241" cy="196671"/>
          </a:xfrm>
          <a:prstGeom prst="parallelogram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Parallelogram 324"/>
          <p:cNvSpPr/>
          <p:nvPr/>
        </p:nvSpPr>
        <p:spPr>
          <a:xfrm rot="4615866">
            <a:off x="11133527" y="8388817"/>
            <a:ext cx="2285121" cy="206413"/>
          </a:xfrm>
          <a:custGeom>
            <a:avLst/>
            <a:gdLst>
              <a:gd name="connsiteX0" fmla="*/ 0 w 2283649"/>
              <a:gd name="connsiteY0" fmla="*/ 196671 h 196671"/>
              <a:gd name="connsiteX1" fmla="*/ 49168 w 2283649"/>
              <a:gd name="connsiteY1" fmla="*/ 0 h 196671"/>
              <a:gd name="connsiteX2" fmla="*/ 2283649 w 2283649"/>
              <a:gd name="connsiteY2" fmla="*/ 0 h 196671"/>
              <a:gd name="connsiteX3" fmla="*/ 2234481 w 2283649"/>
              <a:gd name="connsiteY3" fmla="*/ 196671 h 196671"/>
              <a:gd name="connsiteX4" fmla="*/ 0 w 2283649"/>
              <a:gd name="connsiteY4" fmla="*/ 196671 h 196671"/>
              <a:gd name="connsiteX0" fmla="*/ 79336 w 2362985"/>
              <a:gd name="connsiteY0" fmla="*/ 199123 h 199123"/>
              <a:gd name="connsiteX1" fmla="*/ 0 w 2362985"/>
              <a:gd name="connsiteY1" fmla="*/ 0 h 199123"/>
              <a:gd name="connsiteX2" fmla="*/ 2362985 w 2362985"/>
              <a:gd name="connsiteY2" fmla="*/ 2452 h 199123"/>
              <a:gd name="connsiteX3" fmla="*/ 2313817 w 2362985"/>
              <a:gd name="connsiteY3" fmla="*/ 199123 h 199123"/>
              <a:gd name="connsiteX4" fmla="*/ 79336 w 2362985"/>
              <a:gd name="connsiteY4" fmla="*/ 199123 h 19912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313817 w 2362985"/>
              <a:gd name="connsiteY3" fmla="*/ 199123 h 206413"/>
              <a:gd name="connsiteX4" fmla="*/ 85467 w 2362985"/>
              <a:gd name="connsiteY4" fmla="*/ 206413 h 20641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285121 w 2362985"/>
              <a:gd name="connsiteY3" fmla="*/ 196374 h 206413"/>
              <a:gd name="connsiteX4" fmla="*/ 85467 w 2362985"/>
              <a:gd name="connsiteY4" fmla="*/ 206413 h 206413"/>
              <a:gd name="connsiteX0" fmla="*/ 85467 w 2285121"/>
              <a:gd name="connsiteY0" fmla="*/ 206413 h 206413"/>
              <a:gd name="connsiteX1" fmla="*/ 0 w 2285121"/>
              <a:gd name="connsiteY1" fmla="*/ 0 h 206413"/>
              <a:gd name="connsiteX2" fmla="*/ 2192497 w 2285121"/>
              <a:gd name="connsiteY2" fmla="*/ 3944 h 206413"/>
              <a:gd name="connsiteX3" fmla="*/ 2285121 w 2285121"/>
              <a:gd name="connsiteY3" fmla="*/ 196374 h 206413"/>
              <a:gd name="connsiteX4" fmla="*/ 85467 w 2285121"/>
              <a:gd name="connsiteY4" fmla="*/ 206413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121" h="206413">
                <a:moveTo>
                  <a:pt x="85467" y="206413"/>
                </a:moveTo>
                <a:lnTo>
                  <a:pt x="0" y="0"/>
                </a:lnTo>
                <a:lnTo>
                  <a:pt x="2192497" y="3944"/>
                </a:lnTo>
                <a:lnTo>
                  <a:pt x="2285121" y="196374"/>
                </a:lnTo>
                <a:lnTo>
                  <a:pt x="85467" y="20641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7" name="Straight Arrow Connector 326"/>
          <p:cNvCxnSpPr>
            <a:stCxn id="325" idx="1"/>
            <a:endCxn id="277" idx="2"/>
          </p:cNvCxnSpPr>
          <p:nvPr/>
        </p:nvCxnSpPr>
        <p:spPr>
          <a:xfrm flipH="1">
            <a:off x="11935371" y="7355719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>
            <a:off x="11998629" y="7595042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flipH="1">
            <a:off x="12053532" y="7869644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flipH="1">
            <a:off x="12118262" y="814373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>
            <a:off x="12199896" y="8165179"/>
            <a:ext cx="501861" cy="36326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H="1">
            <a:off x="12286277" y="8890427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H="1">
            <a:off x="12332105" y="9094953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ight Triangle 17"/>
          <p:cNvSpPr/>
          <p:nvPr/>
        </p:nvSpPr>
        <p:spPr>
          <a:xfrm>
            <a:off x="12359102" y="7484590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9" name="Straight Connector 278"/>
          <p:cNvCxnSpPr/>
          <p:nvPr/>
        </p:nvCxnSpPr>
        <p:spPr>
          <a:xfrm flipH="1">
            <a:off x="11842990" y="8752787"/>
            <a:ext cx="1462650" cy="307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 rot="20795995">
            <a:off x="12142203" y="8872177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1" name="TextBox 280"/>
          <p:cNvSpPr txBox="1"/>
          <p:nvPr/>
        </p:nvSpPr>
        <p:spPr>
          <a:xfrm>
            <a:off x="12965981" y="8540512"/>
            <a:ext cx="19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endParaRPr lang="en-US" sz="1400" dirty="0">
              <a:latin typeface="Symbol" panose="05050102010706020507" pitchFamily="18" charset="2"/>
            </a:endParaRPr>
          </a:p>
        </p:txBody>
      </p:sp>
      <p:cxnSp>
        <p:nvCxnSpPr>
          <p:cNvPr id="287" name="Straight Connector 286"/>
          <p:cNvCxnSpPr/>
          <p:nvPr/>
        </p:nvCxnSpPr>
        <p:spPr>
          <a:xfrm>
            <a:off x="12878260" y="9625047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3351702" y="7910161"/>
            <a:ext cx="357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01" name="Straight Arrow Connector 300"/>
          <p:cNvCxnSpPr/>
          <p:nvPr/>
        </p:nvCxnSpPr>
        <p:spPr>
          <a:xfrm flipH="1">
            <a:off x="12689899" y="8254381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Arc 301"/>
          <p:cNvSpPr/>
          <p:nvPr/>
        </p:nvSpPr>
        <p:spPr>
          <a:xfrm>
            <a:off x="12834258" y="8668916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5" name="Straight Arrow Connector 304"/>
          <p:cNvCxnSpPr/>
          <p:nvPr/>
        </p:nvCxnSpPr>
        <p:spPr>
          <a:xfrm flipH="1">
            <a:off x="12481230" y="7797700"/>
            <a:ext cx="183684" cy="147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H="1">
            <a:off x="12515646" y="7929771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12593934" y="8116927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639552" y="8242186"/>
            <a:ext cx="467343" cy="397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2426955" y="7672959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304" idx="2"/>
          </p:cNvCxnSpPr>
          <p:nvPr/>
        </p:nvCxnSpPr>
        <p:spPr>
          <a:xfrm flipH="1">
            <a:off x="12871911" y="8912831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H="1">
            <a:off x="12775054" y="8622220"/>
            <a:ext cx="712189" cy="584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H="1">
            <a:off x="12840199" y="8768671"/>
            <a:ext cx="796850" cy="676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H="1">
            <a:off x="12438407" y="9486295"/>
            <a:ext cx="167978" cy="1377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 flipH="1">
            <a:off x="12392570" y="933311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>
            <a:off x="12250301" y="8684399"/>
            <a:ext cx="164724" cy="10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12418879" y="9471971"/>
            <a:ext cx="44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1732645" y="7088625"/>
            <a:ext cx="44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2757627" y="6828142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cxnSp>
        <p:nvCxnSpPr>
          <p:cNvPr id="339" name="Straight Connector 338"/>
          <p:cNvCxnSpPr/>
          <p:nvPr/>
        </p:nvCxnSpPr>
        <p:spPr>
          <a:xfrm flipH="1">
            <a:off x="11693166" y="8411114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/>
          <p:cNvSpPr/>
          <p:nvPr/>
        </p:nvSpPr>
        <p:spPr>
          <a:xfrm rot="20847514">
            <a:off x="12042968" y="8434790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1" name="TextBox 340"/>
          <p:cNvSpPr txBox="1"/>
          <p:nvPr/>
        </p:nvSpPr>
        <p:spPr>
          <a:xfrm>
            <a:off x="12615778" y="7912691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1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43" name="Straight Connector 342"/>
          <p:cNvCxnSpPr/>
          <p:nvPr/>
        </p:nvCxnSpPr>
        <p:spPr>
          <a:xfrm flipH="1" flipV="1">
            <a:off x="11690619" y="8517193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H="1">
            <a:off x="11821369" y="8518238"/>
            <a:ext cx="12011" cy="11205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/>
          <p:cNvSpPr/>
          <p:nvPr/>
        </p:nvSpPr>
        <p:spPr>
          <a:xfrm>
            <a:off x="11540728" y="9132618"/>
            <a:ext cx="3593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H/2</a:t>
            </a:r>
            <a:endParaRPr lang="en-US" sz="900" dirty="0"/>
          </a:p>
        </p:txBody>
      </p:sp>
      <p:sp>
        <p:nvSpPr>
          <p:cNvPr id="351" name="Arc 350"/>
          <p:cNvSpPr/>
          <p:nvPr/>
        </p:nvSpPr>
        <p:spPr>
          <a:xfrm rot="1132109">
            <a:off x="12309628" y="8370788"/>
            <a:ext cx="148798" cy="16989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TextBox 351"/>
          <p:cNvSpPr txBox="1"/>
          <p:nvPr/>
        </p:nvSpPr>
        <p:spPr>
          <a:xfrm>
            <a:off x="12383212" y="8268585"/>
            <a:ext cx="18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d</a:t>
            </a:r>
            <a:endParaRPr lang="en-US" sz="1000" dirty="0">
              <a:latin typeface="Symbol" panose="05050102010706020507" pitchFamily="18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455588" y="8539166"/>
            <a:ext cx="8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</a:t>
            </a:r>
            <a:endParaRPr lang="en-US" sz="1400" b="1" dirty="0"/>
          </a:p>
        </p:txBody>
      </p:sp>
      <p:sp>
        <p:nvSpPr>
          <p:cNvPr id="381" name="TextBox 380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  <p:sp>
        <p:nvSpPr>
          <p:cNvPr id="214" name="TextBox 213"/>
          <p:cNvSpPr txBox="1"/>
          <p:nvPr/>
        </p:nvSpPr>
        <p:spPr>
          <a:xfrm rot="19319088">
            <a:off x="12608073" y="5916326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 rot="19319088">
            <a:off x="13188673" y="9049365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16" name="Arc 215"/>
          <p:cNvSpPr/>
          <p:nvPr/>
        </p:nvSpPr>
        <p:spPr>
          <a:xfrm rot="893388">
            <a:off x="12961096" y="9464712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13117406" y="9352339"/>
            <a:ext cx="10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latin typeface="Symbol" panose="05050102010706020507" pitchFamily="18" charset="2"/>
              </a:rPr>
              <a:t> + (90</a:t>
            </a:r>
            <a:r>
              <a:rPr lang="en-US" sz="1400" baseline="30000" dirty="0" smtClean="0">
                <a:latin typeface="Symbol" panose="05050102010706020507" pitchFamily="18" charset="2"/>
              </a:rPr>
              <a:t>o</a:t>
            </a:r>
            <a:r>
              <a:rPr lang="en-US" sz="1400" dirty="0" smtClean="0">
                <a:latin typeface="Symbol" panose="05050102010706020507" pitchFamily="18" charset="2"/>
              </a:rPr>
              <a:t>-a)</a:t>
            </a:r>
            <a:endParaRPr lang="en-US" sz="1400" dirty="0">
              <a:latin typeface="Symbol" panose="05050102010706020507" pitchFamily="18" charset="2"/>
            </a:endParaRPr>
          </a:p>
        </p:txBody>
      </p:sp>
      <p:sp>
        <p:nvSpPr>
          <p:cNvPr id="218" name="Text Box 50"/>
          <p:cNvSpPr txBox="1">
            <a:spLocks noChangeArrowheads="1"/>
          </p:cNvSpPr>
          <p:nvPr/>
        </p:nvSpPr>
        <p:spPr bwMode="auto">
          <a:xfrm>
            <a:off x="390425" y="1362029"/>
            <a:ext cx="61781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W </a:t>
            </a:r>
            <a:r>
              <a:rPr lang="en-US" altLang="en-US" sz="1200" dirty="0"/>
              <a:t>= weight of the soil wedge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R </a:t>
            </a:r>
            <a:r>
              <a:rPr lang="en-US" altLang="en-US" sz="1200" dirty="0"/>
              <a:t>= resultant of the shear and normal forces on the failure surface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P</a:t>
            </a:r>
            <a:r>
              <a:rPr lang="en-US" altLang="en-US" sz="1200" b="1" baseline="-25000" dirty="0"/>
              <a:t>a</a:t>
            </a:r>
            <a:r>
              <a:rPr lang="en-US" altLang="en-US" sz="1200" dirty="0"/>
              <a:t> = the active force per unit length of the wall. The direction of Pa is inclined at an angle </a:t>
            </a:r>
            <a:r>
              <a:rPr lang="en-US" altLang="en-US" sz="1200" dirty="0">
                <a:latin typeface="Symbol" panose="05050102010706020507" pitchFamily="18" charset="2"/>
              </a:rPr>
              <a:t>d </a:t>
            </a:r>
            <a:r>
              <a:rPr lang="en-US" altLang="en-US" sz="1200" dirty="0"/>
              <a:t>to </a:t>
            </a:r>
            <a:r>
              <a:rPr lang="en-US" altLang="en-US" sz="1200" dirty="0" smtClean="0"/>
              <a:t>the normal 	drawn </a:t>
            </a:r>
            <a:r>
              <a:rPr lang="en-US" altLang="en-US" sz="1200" dirty="0"/>
              <a:t>and the face of the wall that supports the soil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Symbol" panose="05050102010706020507" pitchFamily="18" charset="2"/>
              </a:rPr>
              <a:t>d</a:t>
            </a:r>
            <a:r>
              <a:rPr lang="en-US" altLang="en-US" sz="1200" b="1" dirty="0" smtClean="0"/>
              <a:t> </a:t>
            </a:r>
            <a:r>
              <a:rPr lang="en-US" altLang="en-US" sz="1200" dirty="0"/>
              <a:t>= the angle of friction between the soil and the wall</a:t>
            </a:r>
            <a:r>
              <a:rPr lang="en-US" altLang="en-US" sz="1800" dirty="0"/>
              <a:t> </a:t>
            </a:r>
          </a:p>
        </p:txBody>
      </p:sp>
      <p:sp>
        <p:nvSpPr>
          <p:cNvPr id="2" name="Freeform 1"/>
          <p:cNvSpPr/>
          <p:nvPr/>
        </p:nvSpPr>
        <p:spPr>
          <a:xfrm>
            <a:off x="9690265" y="5118265"/>
            <a:ext cx="2303813" cy="890649"/>
          </a:xfrm>
          <a:custGeom>
            <a:avLst/>
            <a:gdLst>
              <a:gd name="connsiteX0" fmla="*/ 0 w 2303813"/>
              <a:gd name="connsiteY0" fmla="*/ 0 h 890649"/>
              <a:gd name="connsiteX1" fmla="*/ 1900052 w 2303813"/>
              <a:gd name="connsiteY1" fmla="*/ 285008 h 890649"/>
              <a:gd name="connsiteX2" fmla="*/ 2303813 w 2303813"/>
              <a:gd name="connsiteY2" fmla="*/ 89064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3813" h="890649">
                <a:moveTo>
                  <a:pt x="0" y="0"/>
                </a:moveTo>
                <a:cubicBezTo>
                  <a:pt x="758041" y="68283"/>
                  <a:pt x="1516083" y="136567"/>
                  <a:pt x="1900052" y="285008"/>
                </a:cubicBezTo>
                <a:cubicBezTo>
                  <a:pt x="2284021" y="433449"/>
                  <a:pt x="2293917" y="662049"/>
                  <a:pt x="2303813" y="890649"/>
                </a:cubicBezTo>
              </a:path>
            </a:pathLst>
          </a:custGeom>
          <a:noFill/>
          <a:ln w="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2701" y="4821382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Draw this perpendicular line first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Then draw P</a:t>
            </a:r>
            <a:r>
              <a:rPr lang="en-US" sz="1200" baseline="-25000" dirty="0" smtClean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 with  an angle = 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1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3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2387</Words>
  <Application>Microsoft Office PowerPoint</Application>
  <PresentationFormat>Custom</PresentationFormat>
  <Paragraphs>769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Tawfiq</dc:creator>
  <cp:lastModifiedBy>tawfiq</cp:lastModifiedBy>
  <cp:revision>216</cp:revision>
  <cp:lastPrinted>2019-02-04T17:55:37Z</cp:lastPrinted>
  <dcterms:created xsi:type="dcterms:W3CDTF">2015-01-29T16:47:37Z</dcterms:created>
  <dcterms:modified xsi:type="dcterms:W3CDTF">2019-02-27T19:30:44Z</dcterms:modified>
</cp:coreProperties>
</file>